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Masters/slideMaster1.xml" ContentType="application/vnd.openxmlformats-officedocument.presentationml.slideMaster+xml"/>
  <Override PartName="/ppt/notesSlides/notesSlide25.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23.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25" r:id="rId1"/>
  </p:sldMasterIdLst>
  <p:notesMasterIdLst>
    <p:notesMasterId r:id="rId50"/>
  </p:notesMasterIdLst>
  <p:handoutMasterIdLst>
    <p:handoutMasterId r:id="rId51"/>
  </p:handoutMasterIdLst>
  <p:sldIdLst>
    <p:sldId id="256" r:id="rId2"/>
    <p:sldId id="257" r:id="rId3"/>
    <p:sldId id="258" r:id="rId4"/>
    <p:sldId id="259" r:id="rId5"/>
    <p:sldId id="291" r:id="rId6"/>
    <p:sldId id="292" r:id="rId7"/>
    <p:sldId id="314" r:id="rId8"/>
    <p:sldId id="293" r:id="rId9"/>
    <p:sldId id="294" r:id="rId10"/>
    <p:sldId id="295" r:id="rId11"/>
    <p:sldId id="296" r:id="rId12"/>
    <p:sldId id="297" r:id="rId13"/>
    <p:sldId id="298" r:id="rId14"/>
    <p:sldId id="299" r:id="rId15"/>
    <p:sldId id="330" r:id="rId16"/>
    <p:sldId id="329" r:id="rId17"/>
    <p:sldId id="300" r:id="rId18"/>
    <p:sldId id="301" r:id="rId19"/>
    <p:sldId id="337" r:id="rId20"/>
    <p:sldId id="302" r:id="rId21"/>
    <p:sldId id="303" r:id="rId22"/>
    <p:sldId id="304" r:id="rId23"/>
    <p:sldId id="305" r:id="rId24"/>
    <p:sldId id="306" r:id="rId25"/>
    <p:sldId id="310" r:id="rId26"/>
    <p:sldId id="315" r:id="rId27"/>
    <p:sldId id="307" r:id="rId28"/>
    <p:sldId id="308" r:id="rId29"/>
    <p:sldId id="309" r:id="rId30"/>
    <p:sldId id="316" r:id="rId31"/>
    <p:sldId id="331" r:id="rId32"/>
    <p:sldId id="311" r:id="rId33"/>
    <p:sldId id="318" r:id="rId34"/>
    <p:sldId id="319" r:id="rId35"/>
    <p:sldId id="321" r:id="rId36"/>
    <p:sldId id="323" r:id="rId37"/>
    <p:sldId id="322" r:id="rId38"/>
    <p:sldId id="324" r:id="rId39"/>
    <p:sldId id="312" r:id="rId40"/>
    <p:sldId id="320" r:id="rId41"/>
    <p:sldId id="325" r:id="rId42"/>
    <p:sldId id="327" r:id="rId43"/>
    <p:sldId id="332" r:id="rId44"/>
    <p:sldId id="333" r:id="rId45"/>
    <p:sldId id="334" r:id="rId46"/>
    <p:sldId id="335" r:id="rId47"/>
    <p:sldId id="336" r:id="rId48"/>
    <p:sldId id="270" r:id="rId49"/>
  </p:sldIdLst>
  <p:sldSz cx="12192000" cy="6858000"/>
  <p:notesSz cx="6797675" cy="9926638"/>
  <p:defaultTex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p:defaultTextStyle>
  <p:extLst>
    <p:ext uri="{EFAFB233-063F-42B5-8137-9DF3F51BA10A}">
      <p15:sldGuideLst xmlns:p15="http://schemas.microsoft.com/office/powerpoint/2012/main">
        <p15:guide id="5" pos="3840" userDrawn="1">
          <p15:clr>
            <a:srgbClr val="A4A3A4"/>
          </p15:clr>
        </p15:guide>
        <p15:guide id="6" orient="horz" pos="822" userDrawn="1">
          <p15:clr>
            <a:srgbClr val="A4A3A4"/>
          </p15:clr>
        </p15:guide>
        <p15:guide id="7" pos="625" userDrawn="1">
          <p15:clr>
            <a:srgbClr val="A4A3A4"/>
          </p15:clr>
        </p15:guide>
      </p15:sldGuideLst>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nchanglizjhw (Richard)" initials="W(" lastIdx="4" clrIdx="0">
    <p:extLst>
      <p:ext uri="{19B8F6BF-5375-455C-9EA6-DF929625EA0E}">
        <p15:presenceInfo xmlns:p15="http://schemas.microsoft.com/office/powerpoint/2012/main" userId="S-1-5-21-147214757-305610072-1517763936-4296343" providerId="AD"/>
      </p:ext>
    </p:extLst>
  </p:cmAuthor>
  <p:cmAuthor id="2" name="Zhushigeng (Vinson)" initials="Z(" lastIdx="25" clrIdx="1">
    <p:extLst>
      <p:ext uri="{19B8F6BF-5375-455C-9EA6-DF929625EA0E}">
        <p15:presenceInfo xmlns:p15="http://schemas.microsoft.com/office/powerpoint/2012/main" userId="S-1-5-21-147214757-305610072-1517763936-2286553" providerId="AD"/>
      </p:ext>
    </p:extLst>
  </p:cmAuthor>
  <p:cmAuthor id="3" name="Liyongdan (Echo)" initials="L(" lastIdx="2" clrIdx="2">
    <p:extLst>
      <p:ext uri="{19B8F6BF-5375-455C-9EA6-DF929625EA0E}">
        <p15:presenceInfo xmlns:p15="http://schemas.microsoft.com/office/powerpoint/2012/main" userId="S-1-5-21-147214757-305610072-1517763936-469325" providerId="AD"/>
      </p:ext>
    </p:extLst>
  </p:cmAuthor>
  <p:cmAuthor id="4" name="Lixianzhi (Nick)" initials="L(" lastIdx="37" clrIdx="3">
    <p:extLst>
      <p:ext uri="{19B8F6BF-5375-455C-9EA6-DF929625EA0E}">
        <p15:presenceInfo xmlns:p15="http://schemas.microsoft.com/office/powerpoint/2012/main" userId="S-1-5-21-147214757-305610072-1517763936-331225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00B0F0"/>
    <a:srgbClr val="757575"/>
    <a:srgbClr val="EC7061"/>
    <a:srgbClr val="FFD17D"/>
    <a:srgbClr val="BDE7F6"/>
    <a:srgbClr val="F4FBFE"/>
    <a:srgbClr val="F3FBFE"/>
    <a:srgbClr val="99DFF9"/>
    <a:srgbClr val="FFF2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314" autoAdjust="0"/>
  </p:normalViewPr>
  <p:slideViewPr>
    <p:cSldViewPr snapToGrid="0" snapToObjects="1">
      <p:cViewPr varScale="1">
        <p:scale>
          <a:sx n="100" d="100"/>
          <a:sy n="100" d="100"/>
        </p:scale>
        <p:origin x="96" y="600"/>
      </p:cViewPr>
      <p:guideLst>
        <p:guide pos="3840"/>
        <p:guide orient="horz" pos="822"/>
        <p:guide pos="625"/>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52" d="100"/>
          <a:sy n="52" d="100"/>
        </p:scale>
        <p:origin x="2958" y="90"/>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8" Type="http://schemas.openxmlformats.org/officeDocument/2006/relationships/customXml" Target="../customXml/item2.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customXml" Target="../customXml/item3.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customXml" Target="../customXml/item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latin typeface="Huawei Sans" panose="020C0503030203020204" pitchFamily="34" charset="0"/>
            </a:endParaRPr>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8/12/2020</a:t>
            </a:fld>
            <a:endParaRPr lang="en-US">
              <a:latin typeface="Huawei Sans" panose="020C0503030203020204" pitchFamily="34" charset="0"/>
            </a:endParaRPr>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latin typeface="Huawei Sans" panose="020C0503030203020204" pitchFamily="34" charset="0"/>
            </a:endParaRPr>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32437" y="779463"/>
            <a:ext cx="5932800" cy="3337748"/>
          </a:xfrm>
          <a:prstGeom prst="rect">
            <a:avLst/>
          </a:prstGeom>
          <a:noFill/>
          <a:ln w="12700">
            <a:solidFill>
              <a:prstClr val="black"/>
            </a:solidFill>
          </a:ln>
        </p:spPr>
        <p:txBody>
          <a:bodyPr vert="horz" lIns="91440" tIns="45720" rIns="91440" bIns="45720" rtlCol="0" anchor="ctr"/>
          <a:lstStyle/>
          <a:p>
            <a:endParaRPr lang="en-US">
              <a:latin typeface="Huawei Sans" panose="020C0503030203020204" pitchFamily="34" charset="0"/>
            </a:endParaRPr>
          </a:p>
        </p:txBody>
      </p:sp>
      <p:sp>
        <p:nvSpPr>
          <p:cNvPr id="5" name="Notes Placeholder 4"/>
          <p:cNvSpPr>
            <a:spLocks noGrp="1"/>
          </p:cNvSpPr>
          <p:nvPr>
            <p:ph type="body" sz="quarter" idx="3"/>
          </p:nvPr>
        </p:nvSpPr>
        <p:spPr>
          <a:xfrm>
            <a:off x="432437" y="4596397"/>
            <a:ext cx="5932800" cy="510840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1pPr>
    <a:lvl2pPr marL="540000" indent="-180000" algn="l" defTabSz="1219304" rtl="0" eaLnBrk="1" latinLnBrk="0" hangingPunct="1">
      <a:lnSpc>
        <a:spcPct val="125000"/>
      </a:lnSpc>
      <a:spcAft>
        <a:spcPts val="600"/>
      </a:spcAft>
      <a:buClrTx/>
      <a:buFont typeface="Huawei Sans" panose="020C0503030203020204" pitchFamily="34" charset="0"/>
      <a:buChar char="▫"/>
      <a:defRPr sz="1100" kern="1200">
        <a:solidFill>
          <a:schemeClr val="tx1"/>
        </a:solidFill>
        <a:latin typeface="+mn-lt"/>
        <a:ea typeface="+mn-ea"/>
        <a:cs typeface="+mn-cs"/>
      </a:defRPr>
    </a:lvl2pPr>
    <a:lvl3pPr marL="900000" indent="-180000" algn="l" defTabSz="1219304" rtl="0" eaLnBrk="1" latinLnBrk="0" hangingPunct="1">
      <a:lnSpc>
        <a:spcPct val="125000"/>
      </a:lnSpc>
      <a:spcAft>
        <a:spcPts val="600"/>
      </a:spcAft>
      <a:buFont typeface="微软雅黑" panose="020B0503020204020204" pitchFamily="34" charset="-122"/>
      <a:buChar char="▪"/>
      <a:defRPr sz="1100" kern="1200">
        <a:solidFill>
          <a:schemeClr val="tx1"/>
        </a:solidFill>
        <a:latin typeface="+mn-lt"/>
        <a:ea typeface="+mn-ea"/>
        <a:cs typeface="+mn-cs"/>
      </a:defRPr>
    </a:lvl3pPr>
    <a:lvl4pPr marL="126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4pPr>
    <a:lvl5pPr marL="162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40129805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a:latin typeface="Huawei Sans" panose="020C0503030203020204" pitchFamily="34" charset="0"/>
            </a:endParaRPr>
          </a:p>
        </p:txBody>
      </p:sp>
    </p:spTree>
    <p:extLst>
      <p:ext uri="{BB962C8B-B14F-4D97-AF65-F5344CB8AC3E}">
        <p14:creationId xmlns:p14="http://schemas.microsoft.com/office/powerpoint/2010/main" val="40701973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A packet filtering firewall filters packets based on information such as the source/destination IP address, source/destination port number, IP identifier, and packet transmission direction in the packets.</a:t>
            </a:r>
          </a:p>
          <a:p>
            <a:r>
              <a:rPr>
                <a:latin typeface="Huawei Sans" panose="020C0503030203020204" pitchFamily="34" charset="0"/>
              </a:rPr>
              <a:t>The packet filtering firewall is simple in design, easy to implement, and cost-effective.</a:t>
            </a:r>
          </a:p>
          <a:p>
            <a:r>
              <a:rPr>
                <a:latin typeface="Huawei Sans" panose="020C0503030203020204" pitchFamily="34" charset="0"/>
              </a:rPr>
              <a:t>The disadvantages of the packet filtering firewall are as follows:</a:t>
            </a:r>
            <a:endParaRPr lang="en-US" altLang="zh-CN">
              <a:latin typeface="Huawei Sans" panose="020C0503030203020204" pitchFamily="34" charset="0"/>
            </a:endParaRPr>
          </a:p>
          <a:p>
            <a:pPr lvl="1"/>
            <a:r>
              <a:rPr>
                <a:latin typeface="Huawei Sans" panose="020C0503030203020204" pitchFamily="34" charset="0"/>
              </a:rPr>
              <a:t>With the increase of ACL complexity and length, filtering performance decreases exponentially.</a:t>
            </a:r>
            <a:endParaRPr lang="en-US" altLang="zh-CN">
              <a:latin typeface="Huawei Sans" panose="020C0503030203020204" pitchFamily="34" charset="0"/>
            </a:endParaRPr>
          </a:p>
          <a:p>
            <a:pPr lvl="1"/>
            <a:r>
              <a:rPr>
                <a:latin typeface="Huawei Sans" panose="020C0503030203020204" pitchFamily="34" charset="0"/>
              </a:rPr>
              <a:t>Static ACL rules cannot meet dynamic security requirements.</a:t>
            </a:r>
            <a:endParaRPr lang="en-US" altLang="zh-CN">
              <a:latin typeface="Huawei Sans" panose="020C0503030203020204" pitchFamily="34" charset="0"/>
            </a:endParaRPr>
          </a:p>
          <a:p>
            <a:pPr lvl="1"/>
            <a:r>
              <a:rPr>
                <a:latin typeface="Huawei Sans" panose="020C0503030203020204" pitchFamily="34" charset="0"/>
              </a:rPr>
              <a:t>The packet filtering firewall does not check the session status or analyze data, which makes it easy for attackers to escape. For example, an attacker sets the IP address of the host to an IP address permitted by a packet filtering firewall. In this way, packets from this host can easily pass through the packet filtering firewall.</a:t>
            </a:r>
            <a:endParaRPr lang="en-US" altLang="zh-CN">
              <a:latin typeface="Huawei Sans" panose="020C0503030203020204" pitchFamily="34" charset="0"/>
            </a:endParaRPr>
          </a:p>
          <a:p>
            <a:endParaRPr lang="zh-CN" altLang="en-US">
              <a:latin typeface="Huawei Sans" panose="020C0503030203020204" pitchFamily="34" charset="0"/>
            </a:endParaRPr>
          </a:p>
        </p:txBody>
      </p:sp>
    </p:spTree>
    <p:extLst>
      <p:ext uri="{BB962C8B-B14F-4D97-AF65-F5344CB8AC3E}">
        <p14:creationId xmlns:p14="http://schemas.microsoft.com/office/powerpoint/2010/main" val="30859112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The </a:t>
            </a:r>
            <a:r>
              <a:rPr dirty="0" err="1">
                <a:latin typeface="Huawei Sans" panose="020C0503030203020204" pitchFamily="34" charset="0"/>
              </a:rPr>
              <a:t>stateful</a:t>
            </a:r>
            <a:r>
              <a:rPr dirty="0">
                <a:latin typeface="Huawei Sans" panose="020C0503030203020204" pitchFamily="34" charset="0"/>
              </a:rPr>
              <a:t> inspection firewall detects the first data packet of a connection to determine the status of the connection. Subsequent data packets are forwarded or blocked based on the status of the connection.</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1806838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Huawei </a:t>
            </a:r>
            <a:r>
              <a:rPr dirty="0" err="1">
                <a:latin typeface="Huawei Sans" panose="020C0503030203020204" pitchFamily="34" charset="0"/>
              </a:rPr>
              <a:t>HiSecEngine</a:t>
            </a:r>
            <a:r>
              <a:rPr dirty="0">
                <a:latin typeface="Huawei Sans" panose="020C0503030203020204" pitchFamily="34" charset="0"/>
              </a:rPr>
              <a:t> USG6000E series is the first AIFW launched in the industry. There is no unified standard for AIFWs. For example, firewalls are trained using a large amount of data and algorithms </a:t>
            </a:r>
            <a:r>
              <a:rPr lang="en-US" dirty="0">
                <a:latin typeface="Huawei Sans" panose="020C0503030203020204" pitchFamily="34" charset="0"/>
              </a:rPr>
              <a:t>so that they can</a:t>
            </a:r>
            <a:r>
              <a:rPr lang="en-US" baseline="0" dirty="0">
                <a:latin typeface="Huawei Sans" panose="020C0503030203020204" pitchFamily="34" charset="0"/>
              </a:rPr>
              <a:t> proactively </a:t>
            </a:r>
            <a:r>
              <a:rPr dirty="0">
                <a:latin typeface="Huawei Sans" panose="020C0503030203020204" pitchFamily="34" charset="0"/>
              </a:rPr>
              <a:t>identify threats. The built-in AI chip </a:t>
            </a:r>
            <a:r>
              <a:rPr lang="en-US" dirty="0">
                <a:latin typeface="Huawei Sans" panose="020C0503030203020204" pitchFamily="34" charset="0"/>
              </a:rPr>
              <a:t>of firewalls helps </a:t>
            </a:r>
            <a:r>
              <a:rPr dirty="0">
                <a:latin typeface="Huawei Sans" panose="020C0503030203020204" pitchFamily="34" charset="0"/>
              </a:rPr>
              <a:t>improve application identification and forwarding performance.</a:t>
            </a:r>
            <a:endParaRPr lang="en-US" altLang="zh-CN" dirty="0">
              <a:latin typeface="Huawei Sans" panose="020C0503030203020204" pitchFamily="34" charset="0"/>
            </a:endParaRP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altLang="zh-CN" dirty="0"/>
              <a:t>Advanced Persistent Threats (</a:t>
            </a:r>
            <a:r>
              <a:rPr dirty="0">
                <a:latin typeface="Huawei Sans" panose="020C0503030203020204" pitchFamily="34" charset="0"/>
              </a:rPr>
              <a:t>APTs</a:t>
            </a:r>
            <a:r>
              <a:rPr lang="en-US" dirty="0">
                <a:latin typeface="Huawei Sans" panose="020C0503030203020204" pitchFamily="34" charset="0"/>
              </a:rPr>
              <a:t>)</a:t>
            </a:r>
            <a:r>
              <a:rPr dirty="0">
                <a:latin typeface="Huawei Sans" panose="020C0503030203020204" pitchFamily="34" charset="0"/>
              </a:rPr>
              <a:t> persistently attack specific targets using advanced attack methods.</a:t>
            </a:r>
            <a:endParaRPr lang="en-US" altLang="zh-CN" dirty="0">
              <a:latin typeface="Huawei Sans" panose="020C0503030203020204" pitchFamily="34" charset="0"/>
            </a:endParaRP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The </a:t>
            </a:r>
            <a:r>
              <a:rPr lang="en-US" altLang="zh-CN" dirty="0">
                <a:latin typeface="Huawei Sans" panose="020C0503030203020204" pitchFamily="34" charset="0"/>
              </a:rPr>
              <a:t>s</a:t>
            </a:r>
            <a:r>
              <a:rPr dirty="0">
                <a:latin typeface="Huawei Sans" panose="020C0503030203020204" pitchFamily="34" charset="0"/>
              </a:rPr>
              <a:t>andbox is a security device used to detect viruses. It builds a virtual environment for suspected viruses and detects viruses by observing their subsequent behaviors. The sandbox is an important device for APT detection. Huawei </a:t>
            </a:r>
            <a:r>
              <a:rPr dirty="0" err="1">
                <a:latin typeface="Huawei Sans" panose="020C0503030203020204" pitchFamily="34" charset="0"/>
              </a:rPr>
              <a:t>FireHunter</a:t>
            </a:r>
            <a:r>
              <a:rPr dirty="0">
                <a:latin typeface="Huawei Sans" panose="020C0503030203020204" pitchFamily="34" charset="0"/>
              </a:rPr>
              <a:t> is a sandbox.</a:t>
            </a:r>
            <a:endParaRPr lang="en-US" altLang="zh-CN" dirty="0">
              <a:latin typeface="Huawei Sans" panose="020C0503030203020204" pitchFamily="34" charset="0"/>
            </a:endParaRP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The CIS can effectively collect network traffic, and network and security logs of various devices. Based on real-time and offline analysis of big data and machine learning technology, expert reputation, and intelligence, the CIS can effectively detect potential and advanced threats on a network, implement security situation awareness of the entire network, and effectively complete the closed-loop handling of threats with the help of Huawei </a:t>
            </a:r>
            <a:r>
              <a:rPr dirty="0" err="1">
                <a:latin typeface="Huawei Sans" panose="020C0503030203020204" pitchFamily="34" charset="0"/>
              </a:rPr>
              <a:t>HiSec</a:t>
            </a:r>
            <a:r>
              <a:rPr dirty="0">
                <a:latin typeface="Huawei Sans" panose="020C0503030203020204" pitchFamily="34" charset="0"/>
              </a:rPr>
              <a:t> solution.</a:t>
            </a:r>
            <a:endParaRPr lang="en-US" altLang="zh-CN" dirty="0">
              <a:latin typeface="Huawei Sans" panose="020C0503030203020204" pitchFamily="34" charset="0"/>
            </a:endParaRP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sz="1100" dirty="0">
                <a:solidFill>
                  <a:sysClr val="windowText" lastClr="000000"/>
                </a:solidFill>
                <a:latin typeface="Huawei Sans" panose="020C0503030203020204" pitchFamily="34" charset="0"/>
              </a:rPr>
              <a:t>Huawei-developed CDE uses the PE Class 2.0 AI algorithm to restore all files and perform in-depth detection on file content. (Flow detection is the mainstream in the industry. This technology is fast, but it restores only the file header and does not check the file content.</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Huawei's unique AIE APT detection engine uses AI algorithms to continuously defend against the latest threats.</a:t>
            </a:r>
            <a:endParaRPr lang="en-US" altLang="zh-CN" dirty="0">
              <a:latin typeface="Huawei Sans" panose="020C0503030203020204" pitchFamily="34" charset="0"/>
            </a:endParaRP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For more information about AIFWs, see https://e.huawei.com/en/products/enterprise-networking/security.</a:t>
            </a:r>
            <a:endParaRPr lang="en-US" altLang="zh-CN" dirty="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3391815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8047915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1060177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0" indent="0">
              <a:buNone/>
            </a:pPr>
            <a:r>
              <a:rPr dirty="0">
                <a:latin typeface="Huawei Sans" panose="020C0503030203020204" pitchFamily="34" charset="0"/>
              </a:rPr>
              <a:t>The default security zones </a:t>
            </a:r>
            <a:r>
              <a:rPr lang="en-US" dirty="0">
                <a:latin typeface="Huawei Sans" panose="020C0503030203020204" pitchFamily="34" charset="0"/>
              </a:rPr>
              <a:t>are as follows</a:t>
            </a:r>
            <a:r>
              <a:rPr dirty="0">
                <a:latin typeface="Huawei Sans" panose="020C0503030203020204" pitchFamily="34" charset="0"/>
              </a:rPr>
              <a:t>:</a:t>
            </a:r>
            <a:endParaRPr lang="en-US" altLang="zh-CN" dirty="0">
              <a:latin typeface="Huawei Sans" panose="020C0503030203020204" pitchFamily="34" charset="0"/>
            </a:endParaRPr>
          </a:p>
          <a:p>
            <a:r>
              <a:rPr dirty="0">
                <a:latin typeface="Huawei Sans" panose="020C0503030203020204" pitchFamily="34" charset="0"/>
              </a:rPr>
              <a:t>Untrusted zone: defines an insecure network, such as the Internet.</a:t>
            </a:r>
          </a:p>
          <a:p>
            <a:pPr lvl="0"/>
            <a:r>
              <a:rPr dirty="0">
                <a:latin typeface="Huawei Sans" panose="020C0503030203020204" pitchFamily="34" charset="0"/>
              </a:rPr>
              <a:t>DMZ: defines the zone where internal network servers reside. Internal network servers are frequently accessed by external network devices but cannot proactively access the external network, which causes huge security risks. These servers are deployed in a DMZ with a lower level than a trusted zone but a higher level than an untrusted zone.</a:t>
            </a:r>
            <a:endParaRPr lang="en-US" altLang="zh-CN" dirty="0">
              <a:latin typeface="Huawei Sans" panose="020C0503030203020204" pitchFamily="34" charset="0"/>
            </a:endParaRPr>
          </a:p>
          <a:p>
            <a:pPr lvl="1"/>
            <a:r>
              <a:rPr dirty="0">
                <a:latin typeface="Huawei Sans" panose="020C0503030203020204" pitchFamily="34" charset="0"/>
              </a:rPr>
              <a:t>A DMZ is originally a military term, referring to a partially controlled area between a military control area and a public area. A DMZ configured on a firewall is logically and physically separated from internal and external networks.</a:t>
            </a:r>
          </a:p>
          <a:p>
            <a:pPr lvl="1"/>
            <a:r>
              <a:rPr dirty="0">
                <a:latin typeface="Huawei Sans" panose="020C0503030203020204" pitchFamily="34" charset="0"/>
              </a:rPr>
              <a:t>Devices that provide network services for external users are deployed in the DMZ. These devices such as web servers and FTP servers provide services for extranet devices. If the servers are placed on an internal network, their security vulnerabilities may be used by external malicious users to attack the internal network. </a:t>
            </a:r>
            <a:r>
              <a:rPr lang="en-US" dirty="0">
                <a:latin typeface="Huawei Sans" panose="020C0503030203020204" pitchFamily="34" charset="0"/>
              </a:rPr>
              <a:t>If the servers are deployed on the external</a:t>
            </a:r>
            <a:r>
              <a:rPr lang="en-US" baseline="0" dirty="0">
                <a:latin typeface="Huawei Sans" panose="020C0503030203020204" pitchFamily="34" charset="0"/>
              </a:rPr>
              <a:t> network, security cannot be ensured</a:t>
            </a:r>
            <a:r>
              <a:rPr dirty="0">
                <a:latin typeface="Huawei Sans" panose="020C0503030203020204" pitchFamily="34" charset="0"/>
              </a:rPr>
              <a:t>.</a:t>
            </a:r>
          </a:p>
          <a:p>
            <a:pPr lvl="0"/>
            <a:r>
              <a:rPr dirty="0">
                <a:latin typeface="Huawei Sans" panose="020C0503030203020204" pitchFamily="34" charset="0"/>
              </a:rPr>
              <a:t>Trusted zone: defines the zone where internal network terminals reside.</a:t>
            </a:r>
          </a:p>
          <a:p>
            <a:r>
              <a:rPr dirty="0">
                <a:latin typeface="Huawei Sans" panose="020C0503030203020204" pitchFamily="34" charset="0"/>
              </a:rPr>
              <a:t>A local zone is a device itself, including interfaces on the device. All packets constructed on and proactively sent from the device are regarded as packet sent from the local zone; the packets to be responded and processed by the device (including the packets to be detected or directly forwarded) are regarded as packets received in the local zone. Configurations of the local zone cannot be changed, for example, interfaces cannot be added to the local zone.</a:t>
            </a:r>
          </a:p>
          <a:p>
            <a:pPr lvl="1"/>
            <a:r>
              <a:rPr dirty="0">
                <a:latin typeface="Huawei Sans" panose="020C0503030203020204" pitchFamily="34" charset="0"/>
              </a:rPr>
              <a:t>A security policy for exchanging packets between the local zone and the security zone of a peer can be configured for applications where devices need to receive and send packets by themselves.</a:t>
            </a:r>
          </a:p>
          <a:p>
            <a:pPr lvl="0"/>
            <a:endParaRPr lang="zh-CN" altLang="en-US" dirty="0">
              <a:latin typeface="Huawei Sans" panose="020C0503030203020204" pitchFamily="34" charset="0"/>
            </a:endParaRPr>
          </a:p>
          <a:p>
            <a:pPr lvl="0"/>
            <a:endParaRPr lang="zh-CN" altLang="en-US" dirty="0">
              <a:latin typeface="Huawei Sans" panose="020C0503030203020204" pitchFamily="34" charset="0"/>
            </a:endParaRPr>
          </a:p>
          <a:p>
            <a:endParaRPr lang="zh-CN" altLang="en-US" dirty="0">
              <a:latin typeface="Huawei Sans" panose="020C0503030203020204" pitchFamily="34" charset="0"/>
            </a:endParaRPr>
          </a:p>
        </p:txBody>
      </p:sp>
      <p:sp>
        <p:nvSpPr>
          <p:cNvPr id="5" name="幻灯片图像占位符 4">
            <a:extLst>
              <a:ext uri="{FF2B5EF4-FFF2-40B4-BE49-F238E27FC236}">
                <a16:creationId xmlns:a16="http://schemas.microsoft.com/office/drawing/2014/main" id="{D364CB7F-6D59-4630-9D60-5743F92F9377}"/>
              </a:ext>
            </a:extLst>
          </p:cNvPr>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1684970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8287256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a:latin typeface="Huawei Sans" panose="020C0503030203020204" pitchFamily="34" charset="0"/>
              </a:rPr>
              <a:t>Actions:</a:t>
            </a:r>
            <a:endParaRPr lang="en-US" altLang="zh-CN">
              <a:latin typeface="Huawei Sans" panose="020C0503030203020204" pitchFamily="34" charset="0"/>
            </a:endParaRPr>
          </a:p>
          <a:p>
            <a:pPr lvl="1"/>
            <a:r>
              <a:rPr>
                <a:latin typeface="Huawei Sans" panose="020C0503030203020204" pitchFamily="34" charset="0"/>
              </a:rPr>
              <a:t>Permit: If the action is </a:t>
            </a:r>
            <a:r>
              <a:rPr b="1">
                <a:latin typeface="Huawei Sans" panose="020C0503030203020204" pitchFamily="34" charset="0"/>
              </a:rPr>
              <a:t>permit</a:t>
            </a:r>
            <a:r>
              <a:rPr>
                <a:latin typeface="Huawei Sans" panose="020C0503030203020204" pitchFamily="34" charset="0"/>
              </a:rPr>
              <a:t>, a firewall processes the traffic as follows:</a:t>
            </a:r>
          </a:p>
          <a:p>
            <a:pPr lvl="2"/>
            <a:r>
              <a:rPr>
                <a:latin typeface="Huawei Sans" panose="020C0503030203020204" pitchFamily="34" charset="0"/>
              </a:rPr>
              <a:t>If content security detection is not configured, the firewall allows the traffic to pass through.</a:t>
            </a:r>
          </a:p>
          <a:p>
            <a:pPr lvl="2"/>
            <a:r>
              <a:rPr>
                <a:latin typeface="Huawei Sans" panose="020C0503030203020204" pitchFamily="34" charset="0"/>
              </a:rPr>
              <a:t>If content security detection is configured, the firewall determines whether to permit the traffic based on the content security detection result. Content security detection includes antivirus and intrusion prevention, which are implemented by referencing security profiles in security policies. If one security profile blocks the traffic, the firewall blocks the traffic. If all security profiles permit the traffic, the firewall allows the traffic to pass through.</a:t>
            </a:r>
            <a:endParaRPr lang="en-US" altLang="zh-CN">
              <a:latin typeface="Huawei Sans" panose="020C0503030203020204" pitchFamily="34" charset="0"/>
            </a:endParaRPr>
          </a:p>
          <a:p>
            <a:pPr lvl="1"/>
            <a:r>
              <a:rPr>
                <a:latin typeface="Huawei Sans" panose="020C0503030203020204" pitchFamily="34" charset="0"/>
              </a:rPr>
              <a:t>Deny: The firewall does not allow the traffic that matches a security policy to pass through.</a:t>
            </a:r>
          </a:p>
          <a:p>
            <a:pPr lvl="2"/>
            <a:r>
              <a:rPr>
                <a:latin typeface="Huawei Sans" panose="020C0503030203020204" pitchFamily="34" charset="0"/>
              </a:rPr>
              <a:t>If the action is </a:t>
            </a:r>
            <a:r>
              <a:rPr b="1">
                <a:latin typeface="Huawei Sans" panose="020C0503030203020204" pitchFamily="34" charset="0"/>
              </a:rPr>
              <a:t>deny</a:t>
            </a:r>
            <a:r>
              <a:rPr>
                <a:latin typeface="Huawei Sans" panose="020C0503030203020204" pitchFamily="34" charset="0"/>
              </a:rPr>
              <a:t>, the firewall discards the packet and can send a corresponding feedback packet based on the packet type. After the client/server receives the blocking packets from the firewall, it can rapidly terminate sessions and users can detect that the requests have been blocked.</a:t>
            </a:r>
          </a:p>
          <a:p>
            <a:pPr lvl="3"/>
            <a:r>
              <a:rPr>
                <a:latin typeface="Huawei Sans" panose="020C0503030203020204" pitchFamily="34" charset="0"/>
              </a:rPr>
              <a:t>Reset client: The firewall sends a TCP reset packet to the TCP client.</a:t>
            </a:r>
          </a:p>
          <a:p>
            <a:pPr lvl="3"/>
            <a:r>
              <a:rPr>
                <a:latin typeface="Huawei Sans" panose="020C0503030203020204" pitchFamily="34" charset="0"/>
              </a:rPr>
              <a:t>Reset server: The firewall sends a TCP reset packet to the TCP server.</a:t>
            </a:r>
          </a:p>
          <a:p>
            <a:pPr lvl="3"/>
            <a:r>
              <a:rPr>
                <a:latin typeface="Huawei Sans" panose="020C0503030203020204" pitchFamily="34" charset="0"/>
              </a:rPr>
              <a:t>ICMP unreachable: The firewall sends an ICMP unreachable packet to the client.</a:t>
            </a:r>
            <a:endParaRPr lang="en-US" altLang="zh-CN">
              <a:latin typeface="Huawei Sans" panose="020C0503030203020204" pitchFamily="34" charset="0"/>
            </a:endParaRPr>
          </a:p>
          <a:p>
            <a:r>
              <a:rPr>
                <a:latin typeface="Huawei Sans" panose="020C0503030203020204" pitchFamily="34" charset="0"/>
              </a:rPr>
              <a:t>For details, see "Security Policy" in</a:t>
            </a:r>
            <a:r>
              <a:rPr lang="en-US">
                <a:latin typeface="Huawei Sans" panose="020C0503030203020204" pitchFamily="34" charset="0"/>
              </a:rPr>
              <a:t> </a:t>
            </a:r>
            <a:r>
              <a:rPr>
                <a:latin typeface="Huawei Sans" panose="020C0503030203020204" pitchFamily="34" charset="0"/>
              </a:rPr>
              <a:t>https://support.huawei.com/hedex/hdx.do?docid=EDOC1100092598&amp;lang=en.</a:t>
            </a:r>
          </a:p>
        </p:txBody>
      </p:sp>
      <p:sp>
        <p:nvSpPr>
          <p:cNvPr id="5" name="幻灯片图像占位符 4">
            <a:extLst>
              <a:ext uri="{FF2B5EF4-FFF2-40B4-BE49-F238E27FC236}">
                <a16:creationId xmlns:a16="http://schemas.microsoft.com/office/drawing/2014/main" id="{A3092DF6-AAFD-4D89-A71C-4C36B060D388}"/>
              </a:ext>
            </a:extLst>
          </p:cNvPr>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9641897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The system has a default security policy named </a:t>
            </a:r>
            <a:r>
              <a:rPr b="1">
                <a:latin typeface="Huawei Sans" panose="020C0503030203020204" pitchFamily="34" charset="0"/>
              </a:rPr>
              <a:t>default</a:t>
            </a:r>
            <a:r>
              <a:rPr>
                <a:latin typeface="Huawei Sans" panose="020C0503030203020204" pitchFamily="34" charset="0"/>
              </a:rPr>
              <a:t>. The default security policy is located at the bottom of the policy list and has the lowest priority. All matching conditions of the default security policy are </a:t>
            </a:r>
            <a:r>
              <a:rPr b="1">
                <a:latin typeface="Huawei Sans" panose="020C0503030203020204" pitchFamily="34" charset="0"/>
              </a:rPr>
              <a:t>any</a:t>
            </a:r>
            <a:r>
              <a:rPr>
                <a:latin typeface="Huawei Sans" panose="020C0503030203020204" pitchFamily="34" charset="0"/>
              </a:rPr>
              <a:t> and the default action is </a:t>
            </a:r>
            <a:r>
              <a:rPr b="1">
                <a:latin typeface="Huawei Sans" panose="020C0503030203020204" pitchFamily="34" charset="0"/>
              </a:rPr>
              <a:t>deny</a:t>
            </a:r>
            <a:r>
              <a:rPr>
                <a:latin typeface="Huawei Sans" panose="020C0503030203020204" pitchFamily="34" charset="0"/>
              </a:rPr>
              <a:t>. If all the configured policies are not matched, the default security policy is used.</a:t>
            </a:r>
          </a:p>
        </p:txBody>
      </p:sp>
    </p:spTree>
    <p:extLst>
      <p:ext uri="{BB962C8B-B14F-4D97-AF65-F5344CB8AC3E}">
        <p14:creationId xmlns:p14="http://schemas.microsoft.com/office/powerpoint/2010/main" val="18299743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8659770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In this example, PC1 initiates an HTTP connection to PC2, so the firewall marks the HTTP protocol and connection information in the session table and identifies that the traffic is forwarded based on the public routing table (VPN:public in the figure).</a:t>
            </a:r>
          </a:p>
        </p:txBody>
      </p:sp>
    </p:spTree>
    <p:extLst>
      <p:ext uri="{BB962C8B-B14F-4D97-AF65-F5344CB8AC3E}">
        <p14:creationId xmlns:p14="http://schemas.microsoft.com/office/powerpoint/2010/main" val="38885433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The flowchart shows the basic processing sequence of each module of a Huawei firewall. In practice, </a:t>
            </a:r>
            <a:r>
              <a:rPr lang="en-US" dirty="0">
                <a:latin typeface="Huawei Sans" panose="020C0503030203020204" pitchFamily="34" charset="0"/>
              </a:rPr>
              <a:t>packet processing may</a:t>
            </a:r>
            <a:r>
              <a:rPr lang="en-US" baseline="0" dirty="0">
                <a:latin typeface="Huawei Sans" panose="020C0503030203020204" pitchFamily="34" charset="0"/>
              </a:rPr>
              <a:t> be different from </a:t>
            </a:r>
            <a:r>
              <a:rPr dirty="0">
                <a:latin typeface="Huawei Sans" panose="020C0503030203020204" pitchFamily="34" charset="0"/>
              </a:rPr>
              <a:t>the preceding flowchart (if </a:t>
            </a:r>
            <a:r>
              <a:rPr lang="en-US" dirty="0">
                <a:latin typeface="Huawei Sans" panose="020C0503030203020204" pitchFamily="34" charset="0"/>
              </a:rPr>
              <a:t>there is </a:t>
            </a:r>
            <a:r>
              <a:rPr dirty="0">
                <a:latin typeface="Huawei Sans" panose="020C0503030203020204" pitchFamily="34" charset="0"/>
              </a:rPr>
              <a:t>no corresponding configuration)</a:t>
            </a:r>
            <a:r>
              <a:rPr lang="en-US" baseline="0" dirty="0">
                <a:latin typeface="Huawei Sans" panose="020C0503030203020204" pitchFamily="34" charset="0"/>
              </a:rPr>
              <a:t> and depends on </a:t>
            </a:r>
            <a:r>
              <a:rPr dirty="0">
                <a:latin typeface="Huawei Sans" panose="020C0503030203020204" pitchFamily="34" charset="0"/>
              </a:rPr>
              <a:t>specific product implementation.</a:t>
            </a:r>
            <a:endParaRPr lang="en-US" altLang="zh-CN" dirty="0">
              <a:latin typeface="Huawei Sans" panose="020C0503030203020204" pitchFamily="34" charset="0"/>
            </a:endParaRP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For details, see "Packet Forwarding Process" in the product documentation of the specified firewall model.</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9572001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73289" indent="-173289"/>
            <a:r>
              <a:rPr dirty="0">
                <a:latin typeface="Huawei Sans" panose="020C0503030203020204" pitchFamily="34" charset="0"/>
              </a:rPr>
              <a:t>Single-channel protocol: uses only one port during communication. For example, WWW uses only port 80.</a:t>
            </a:r>
          </a:p>
          <a:p>
            <a:pPr marL="173289" indent="-173289"/>
            <a:r>
              <a:rPr dirty="0">
                <a:latin typeface="Huawei Sans" panose="020C0503030203020204" pitchFamily="34" charset="0"/>
              </a:rPr>
              <a:t>Multi-channel protocol: uses two or more ports for communication.</a:t>
            </a:r>
            <a:endParaRPr lang="en-US" altLang="zh-CN" dirty="0">
              <a:latin typeface="Huawei Sans" panose="020C0503030203020204" pitchFamily="34" charset="0"/>
            </a:endParaRPr>
          </a:p>
          <a:p>
            <a:pPr marL="173289" marR="0" lvl="0" indent="-173289"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FTP is a typical multi-channel protocol. Two connections are set up between the FTP client and server: control and data connections. </a:t>
            </a:r>
            <a:r>
              <a:rPr lang="en-US" dirty="0">
                <a:latin typeface="Huawei Sans" panose="020C0503030203020204" pitchFamily="34" charset="0"/>
              </a:rPr>
              <a:t>A c</a:t>
            </a:r>
            <a:r>
              <a:rPr dirty="0">
                <a:latin typeface="Huawei Sans" panose="020C0503030203020204" pitchFamily="34" charset="0"/>
              </a:rPr>
              <a:t>ontrol connection is used to transmit FTP instructions and parameters, including information required for establishing a data connection. A data connection is used to obtain server directories and transfer data. The port number used for the data connection is negotiated during the control connection. FTP works in either active (PORT) or passive (PASV) mode, determined by the mode of initiating a data connection. In active mode, port 20 of the FTP server initiates a data connection to the FTP client. In passive mode, the FTP server accepts the data connection initiated by the FTP client. The mode can be set on the FTP client. Here, the active mode is used as an example.</a:t>
            </a:r>
            <a:endParaRPr lang="en-US" altLang="zh-CN" dirty="0">
              <a:latin typeface="Huawei Sans" panose="020C0503030203020204" pitchFamily="34" charset="0"/>
            </a:endParaRPr>
          </a:p>
          <a:p>
            <a:pPr marL="173289" marR="0" lvl="0" indent="-173289"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When multi-channel protocols exist, a firewall can be configured with security policies that define loose conditions to solve the problem of protocol unavailability. However, this brings security risks.</a:t>
            </a:r>
            <a:endParaRPr lang="en-US" altLang="zh-CN" dirty="0">
              <a:latin typeface="Huawei Sans" panose="020C0503030203020204" pitchFamily="34" charset="0"/>
            </a:endParaRPr>
          </a:p>
          <a:p>
            <a:pPr marL="173289" indent="-173289"/>
            <a:endParaRPr lang="zh-CN" altLang="en-US" dirty="0">
              <a:latin typeface="Huawei Sans" panose="020C0503030203020204" pitchFamily="34" charset="0"/>
            </a:endParaRPr>
          </a:p>
        </p:txBody>
      </p:sp>
    </p:spTree>
    <p:extLst>
      <p:ext uri="{BB962C8B-B14F-4D97-AF65-F5344CB8AC3E}">
        <p14:creationId xmlns:p14="http://schemas.microsoft.com/office/powerpoint/2010/main" val="42199125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73289" indent="-173289"/>
            <a:r>
              <a:rPr dirty="0">
                <a:latin typeface="Huawei Sans" panose="020C0503030203020204" pitchFamily="34" charset="0"/>
              </a:rPr>
              <a:t>Most multimedia application protocols (such as H.323 and SIP), FTP, and NetMeeting use prescribed ports to initialize a control connection and then dynamically negotiat</a:t>
            </a:r>
            <a:r>
              <a:rPr lang="en-US" dirty="0">
                <a:latin typeface="Huawei Sans" panose="020C0503030203020204" pitchFamily="34" charset="0"/>
              </a:rPr>
              <a:t>e</a:t>
            </a:r>
            <a:r>
              <a:rPr dirty="0">
                <a:latin typeface="Huawei Sans" panose="020C0503030203020204" pitchFamily="34" charset="0"/>
              </a:rPr>
              <a:t> a port for data transmission. The port selection is unpredictable. Some applications may even use multiple ports at one time. Packet filtering firewalls can use ACLs to match applications of single-channel protocols to protect internal networks against attacks. However, ACLs can block only applications using fixed ports, and cannot match multi-channel protocol applications that use random ports, bringing security risks.</a:t>
            </a:r>
            <a:endParaRPr lang="en-US" altLang="zh-CN" dirty="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40863353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When ASPF, NAT server, or source NAT (SNAT) in No-PAT mode is configured on a firewall, the firewall generates corresponding server map entries.</a:t>
            </a:r>
            <a:endParaRPr lang="en-US" altLang="zh-CN">
              <a:latin typeface="Huawei Sans" panose="020C0503030203020204" pitchFamily="34" charset="0"/>
            </a:endParaRPr>
          </a:p>
          <a:p>
            <a:pPr marL="0" indent="0">
              <a:buNone/>
            </a:pPr>
            <a:endParaRPr lang="zh-CN" altLang="en-US">
              <a:latin typeface="Huawei Sans" panose="020C0503030203020204" pitchFamily="34" charset="0"/>
            </a:endParaRPr>
          </a:p>
        </p:txBody>
      </p:sp>
    </p:spTree>
    <p:extLst>
      <p:ext uri="{BB962C8B-B14F-4D97-AF65-F5344CB8AC3E}">
        <p14:creationId xmlns:p14="http://schemas.microsoft.com/office/powerpoint/2010/main" val="13353222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The relationship between a server map and a session</a:t>
            </a:r>
            <a:r>
              <a:rPr lang="en-US" dirty="0">
                <a:latin typeface="Huawei Sans" panose="020C0503030203020204" pitchFamily="34" charset="0"/>
              </a:rPr>
              <a:t> table</a:t>
            </a:r>
            <a:r>
              <a:rPr dirty="0">
                <a:latin typeface="Huawei Sans" panose="020C0503030203020204" pitchFamily="34" charset="0"/>
              </a:rPr>
              <a:t>:</a:t>
            </a:r>
          </a:p>
          <a:p>
            <a:pPr lvl="1"/>
            <a:r>
              <a:rPr dirty="0">
                <a:latin typeface="Huawei Sans" panose="020C0503030203020204" pitchFamily="34" charset="0"/>
              </a:rPr>
              <a:t>A server map records key information about application-layer data. If a packet matches the server map, the security policy is invalid for the packet.</a:t>
            </a:r>
            <a:endParaRPr lang="en-US" altLang="zh-CN" dirty="0">
              <a:latin typeface="Huawei Sans" panose="020C0503030203020204" pitchFamily="34" charset="0"/>
            </a:endParaRPr>
          </a:p>
          <a:p>
            <a:pPr lvl="1"/>
            <a:r>
              <a:rPr dirty="0">
                <a:latin typeface="Huawei Sans" panose="020C0503030203020204" pitchFamily="34" charset="0"/>
              </a:rPr>
              <a:t>A session table represents the connection status of two communication parties.</a:t>
            </a:r>
          </a:p>
          <a:p>
            <a:pPr lvl="1"/>
            <a:r>
              <a:rPr dirty="0">
                <a:latin typeface="Huawei Sans" panose="020C0503030203020204" pitchFamily="34" charset="0"/>
              </a:rPr>
              <a:t>The server map does not represent the current connection status. It predicts subsequent packets based on the analysis of an existing connection.</a:t>
            </a:r>
          </a:p>
          <a:p>
            <a:pPr lvl="1"/>
            <a:r>
              <a:rPr dirty="0">
                <a:latin typeface="Huawei Sans" panose="020C0503030203020204" pitchFamily="34" charset="0"/>
              </a:rPr>
              <a:t>When receiving a packet, a firewall first checks whether </a:t>
            </a:r>
            <a:r>
              <a:rPr lang="en-US" dirty="0">
                <a:latin typeface="Huawei Sans" panose="020C0503030203020204" pitchFamily="34" charset="0"/>
              </a:rPr>
              <a:t>the</a:t>
            </a:r>
            <a:r>
              <a:rPr lang="en-US" baseline="0" dirty="0">
                <a:latin typeface="Huawei Sans" panose="020C0503030203020204" pitchFamily="34" charset="0"/>
              </a:rPr>
              <a:t> packet</a:t>
            </a:r>
            <a:r>
              <a:rPr dirty="0">
                <a:latin typeface="Huawei Sans" panose="020C0503030203020204" pitchFamily="34" charset="0"/>
              </a:rPr>
              <a:t> matches the session table.</a:t>
            </a:r>
          </a:p>
          <a:p>
            <a:pPr lvl="1"/>
            <a:r>
              <a:rPr dirty="0">
                <a:latin typeface="Huawei Sans" panose="020C0503030203020204" pitchFamily="34" charset="0"/>
              </a:rPr>
              <a:t>If not, the firewall checks whether the packet matches the server map.</a:t>
            </a:r>
          </a:p>
          <a:p>
            <a:pPr lvl="1"/>
            <a:r>
              <a:rPr dirty="0">
                <a:latin typeface="Huawei Sans" panose="020C0503030203020204" pitchFamily="34" charset="0"/>
              </a:rPr>
              <a:t>The security policy is invalid for the packet matching the server map.</a:t>
            </a:r>
          </a:p>
          <a:p>
            <a:pPr lvl="1"/>
            <a:r>
              <a:rPr dirty="0">
                <a:latin typeface="Huawei Sans" panose="020C0503030203020204" pitchFamily="34" charset="0"/>
              </a:rPr>
              <a:t>Then the firewall creates a session table for the packet matching the server map.</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17062316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0085470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8759027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8023658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617719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8859480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The source and destination IP addresses specified in the security policy rule view can have many optional parameters, such as the IP address group, region, and region group. This course does not describe these optional parameters. For more information, see the product documentation.</a:t>
            </a:r>
            <a:endParaRPr lang="en-US" altLang="zh-CN" dirty="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8042583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8969469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ICMP does not have a port. However, the firewall generates a port number when generating the session table corresponding to ICMP traffic to meet status detection requirements.</a:t>
            </a:r>
          </a:p>
        </p:txBody>
      </p:sp>
    </p:spTree>
    <p:extLst>
      <p:ext uri="{BB962C8B-B14F-4D97-AF65-F5344CB8AC3E}">
        <p14:creationId xmlns:p14="http://schemas.microsoft.com/office/powerpoint/2010/main" val="21991025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1. D</a:t>
            </a:r>
            <a:endParaRPr lang="en-US" altLang="zh-CN">
              <a:latin typeface="Huawei Sans" panose="020C0503030203020204" pitchFamily="34" charset="0"/>
            </a:endParaRPr>
          </a:p>
          <a:p>
            <a:r>
              <a:rPr>
                <a:latin typeface="Huawei Sans" panose="020C0503030203020204" pitchFamily="34" charset="0"/>
              </a:rPr>
              <a:t>2. F</a:t>
            </a:r>
            <a:endParaRPr lang="en-US" altLang="zh-CN">
              <a:latin typeface="Huawei Sans" panose="020C0503030203020204" pitchFamily="34" charset="0"/>
            </a:endParaRPr>
          </a:p>
          <a:p>
            <a:r>
              <a:rPr>
                <a:latin typeface="Huawei Sans" panose="020C0503030203020204" pitchFamily="34" charset="0"/>
              </a:rPr>
              <a:t>3. ABCD</a:t>
            </a:r>
          </a:p>
        </p:txBody>
      </p:sp>
    </p:spTree>
    <p:extLst>
      <p:ext uri="{BB962C8B-B14F-4D97-AF65-F5344CB8AC3E}">
        <p14:creationId xmlns:p14="http://schemas.microsoft.com/office/powerpoint/2010/main" val="13242064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84136020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4082996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0551909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788044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5813931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1963196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2336661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sz="1100">
                <a:latin typeface="Huawei Sans" panose="020C0503030203020204" pitchFamily="34" charset="0"/>
              </a:rPr>
              <a:t>Firewalls have other models, such as desktop firewalls (a type of fixed firewalls). Desktop firewalls apply to small enterprises, industry branches, and chain business organizations. Huawei fixed firewalls support both the traditional and cloud management modes. In cloud management mode, the cloud manages secure access of branches in a unified manner, and supports plug-and-play devices, automatic service configuration, visualized O&amp;M, and network big data analysis.</a:t>
            </a:r>
            <a:endParaRPr lang="en-US" altLang="zh-CN" sz="1100">
              <a:latin typeface="Huawei Sans" panose="020C0503030203020204" pitchFamily="34" charset="0"/>
            </a:endParaRPr>
          </a:p>
          <a:p>
            <a:r>
              <a:rPr sz="1100">
                <a:latin typeface="Huawei Sans" panose="020C0503030203020204" pitchFamily="34" charset="0"/>
              </a:rPr>
              <a:t>This course focuses on modular and fixed physical firewalls, and does not describe desktop firewalls and software firewalls.</a:t>
            </a:r>
            <a:endParaRPr lang="zh-CN" altLang="en-US">
              <a:latin typeface="Huawei Sans" panose="020C0503030203020204" pitchFamily="34" charset="0"/>
            </a:endParaRPr>
          </a:p>
        </p:txBody>
      </p:sp>
    </p:spTree>
    <p:extLst>
      <p:ext uri="{BB962C8B-B14F-4D97-AF65-F5344CB8AC3E}">
        <p14:creationId xmlns:p14="http://schemas.microsoft.com/office/powerpoint/2010/main" val="38515040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2142180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A Demilitarized Zone (DMZ) is originally a military term, referring to a partially controlled area between a military control area and a public area. A DMZ configured on a firewall is logically and physically separated from internal and external networks. In an enterprise, it is usually used to accommodate servers.</a:t>
            </a:r>
          </a:p>
          <a:p>
            <a:r>
              <a:rPr>
                <a:latin typeface="Huawei Sans" panose="020C0503030203020204" pitchFamily="34" charset="0"/>
              </a:rPr>
              <a:t>Data center networks often use the spine-leaf architecture. Spine nodes forward traffic at a high speed, and leaf nodes connect to servers, firewalls, or other devices. Spine and leaf nodes are fully meshed at Layer 3.</a:t>
            </a:r>
          </a:p>
        </p:txBody>
      </p:sp>
    </p:spTree>
    <p:extLst>
      <p:ext uri="{BB962C8B-B14F-4D97-AF65-F5344CB8AC3E}">
        <p14:creationId xmlns:p14="http://schemas.microsoft.com/office/powerpoint/2010/main" val="32672873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844641035"/>
              </p:ext>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873927">
                  <a:extLst>
                    <a:ext uri="{9D8B030D-6E8A-4147-A177-3AD203B41FA5}">
                      <a16:colId xmlns:a16="http://schemas.microsoft.com/office/drawing/2014/main" val="20002"/>
                    </a:ext>
                  </a:extLst>
                </a:gridCol>
                <a:gridCol w="2376427">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088562174"/>
              </p:ext>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31094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708728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468316" y="1233487"/>
            <a:ext cx="11276184" cy="4680000"/>
          </a:xfrm>
        </p:spPr>
        <p:txBody>
          <a:bodyPr/>
          <a:lstStyle>
            <a:lvl1pPr marL="457017" marR="0" indent="-457017" algn="just" defTabSz="801367" rtl="0" eaLnBrk="1" fontAlgn="auto" latinLnBrk="0" hangingPunct="1">
              <a:lnSpc>
                <a:spcPct val="140000"/>
              </a:lnSpc>
              <a:spcBef>
                <a:spcPct val="30000"/>
              </a:spcBef>
              <a:spcAft>
                <a:spcPct val="0"/>
              </a:spcAft>
              <a:buClrTx/>
              <a:buSzPct val="100000"/>
              <a:buFont typeface="+mj-lt"/>
              <a:buAutoNum type="arabicPeriod"/>
              <a:tabLst/>
              <a:defRPr sz="1999">
                <a:latin typeface="+mn-lt"/>
                <a:ea typeface="+mn-ea"/>
                <a:cs typeface="Arial" panose="020B0604020202020204" pitchFamily="34" charset="0"/>
              </a:defRPr>
            </a:lvl1pPr>
            <a:lvl2pPr marL="401476" indent="0" algn="just">
              <a:buSzPct val="100000"/>
              <a:buFont typeface="+mj-lt"/>
              <a:buNone/>
              <a:defRPr sz="1799"/>
            </a:lvl2pPr>
            <a:lvl3pPr>
              <a:defRPr/>
            </a:lvl3pPr>
            <a:lvl5pPr>
              <a:buNone/>
              <a:defRPr/>
            </a:lvl5pPr>
          </a:lstStyle>
          <a:p>
            <a:r>
              <a:rPr lang="zh-CN" altLang="en-US" dirty="0"/>
              <a:t>此版式用于思考题</a:t>
            </a:r>
            <a:r>
              <a:rPr lang="en-US" altLang="zh-CN" dirty="0"/>
              <a:t>-201501</a:t>
            </a:r>
            <a:r>
              <a:rPr lang="zh-CN" altLang="en-US" dirty="0"/>
              <a:t>具体格式（序号格式需以模板展示）</a:t>
            </a:r>
            <a:endParaRPr lang="en-US" altLang="zh-CN" dirty="0"/>
          </a:p>
        </p:txBody>
      </p:sp>
      <p:sp>
        <p:nvSpPr>
          <p:cNvPr id="23"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24"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5"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6" name="组合 25"/>
          <p:cNvGrpSpPr/>
          <p:nvPr userDrawn="1"/>
        </p:nvGrpSpPr>
        <p:grpSpPr>
          <a:xfrm>
            <a:off x="479376" y="424270"/>
            <a:ext cx="495619" cy="592462"/>
            <a:chOff x="5554662" y="2422526"/>
            <a:chExt cx="690564" cy="825500"/>
          </a:xfrm>
          <a:solidFill>
            <a:schemeClr val="bg1"/>
          </a:solidFill>
        </p:grpSpPr>
        <p:sp>
          <p:nvSpPr>
            <p:cNvPr id="27"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0"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40589433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468316" y="1233487"/>
            <a:ext cx="11276184" cy="4680000"/>
          </a:xfrm>
        </p:spPr>
        <p:txBody>
          <a:bodyPr/>
          <a:lstStyle>
            <a:lvl1pPr algn="just" fontAlgn="auto">
              <a:buClrTx/>
              <a:defRPr>
                <a:latin typeface="+mn-lt"/>
                <a:ea typeface="+mn-ea"/>
                <a:cs typeface="Arial" panose="020B0604020202020204" pitchFamily="34" charset="0"/>
              </a:defRPr>
            </a:lvl1pPr>
            <a:lvl2pPr algn="just" fontAlgn="auto">
              <a:buClrTx/>
              <a:defRPr>
                <a:latin typeface="+mn-lt"/>
                <a:ea typeface="+mn-ea"/>
                <a:cs typeface="Arial" panose="020B0604020202020204" pitchFamily="34" charset="0"/>
              </a:defRPr>
            </a:lvl2pPr>
            <a:lvl3pPr algn="just" fontAlgn="auto">
              <a:buClrTx/>
              <a:defRPr>
                <a:latin typeface="+mn-lt"/>
                <a:ea typeface="+mn-ea"/>
                <a:cs typeface="Arial" panose="020B0604020202020204" pitchFamily="34" charset="0"/>
              </a:defRPr>
            </a:lvl3pPr>
            <a:lvl4pPr algn="just" fontAlgn="auto">
              <a:buClrTx/>
              <a:defRPr>
                <a:latin typeface="+mn-lt"/>
                <a:ea typeface="+mn-ea"/>
                <a:cs typeface="Arial" panose="020B0604020202020204" pitchFamily="34" charset="0"/>
              </a:defRPr>
            </a:lvl4pPr>
            <a:lvl5pPr algn="just" fontAlgn="auto">
              <a:buClrTx/>
              <a:defRPr>
                <a:latin typeface="+mn-lt"/>
                <a:ea typeface="+mn-ea"/>
                <a:cs typeface="Arial" panose="020B0604020202020204" pitchFamily="34" charset="0"/>
              </a:defRPr>
            </a:lvl5pPr>
          </a:lstStyle>
          <a:p>
            <a:pPr lvl="0"/>
            <a:r>
              <a:rPr lang="zh-CN" altLang="en-US" dirty="0"/>
              <a:t>此版式用于每一节的小结</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2"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3"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4" name="组合 13"/>
          <p:cNvGrpSpPr/>
          <p:nvPr userDrawn="1"/>
        </p:nvGrpSpPr>
        <p:grpSpPr>
          <a:xfrm>
            <a:off x="515380" y="490848"/>
            <a:ext cx="470694" cy="475421"/>
            <a:chOff x="5540375" y="2868613"/>
            <a:chExt cx="1106488" cy="1117600"/>
          </a:xfrm>
          <a:solidFill>
            <a:schemeClr val="bg1"/>
          </a:solidFill>
        </p:grpSpPr>
        <p:sp>
          <p:nvSpPr>
            <p:cNvPr id="15"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6"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0524204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10" name="内容占位符 6"/>
          <p:cNvSpPr>
            <a:spLocks noGrp="1"/>
          </p:cNvSpPr>
          <p:nvPr>
            <p:ph sz="quarter" idx="10"/>
          </p:nvPr>
        </p:nvSpPr>
        <p:spPr>
          <a:xfrm>
            <a:off x="468316" y="1233487"/>
            <a:ext cx="11276184" cy="4680000"/>
          </a:xfrm>
        </p:spPr>
        <p:txBody>
          <a:bodyPr/>
          <a:lstStyle>
            <a:lvl1pPr algn="just" fontAlgn="auto">
              <a:buClrTx/>
              <a:defRPr>
                <a:latin typeface="+mn-lt"/>
                <a:ea typeface="+mn-ea"/>
                <a:cs typeface="Arial" panose="020B0604020202020204" pitchFamily="34" charset="0"/>
              </a:defRPr>
            </a:lvl1pPr>
            <a:lvl2pPr algn="just" fontAlgn="auto">
              <a:buClrTx/>
              <a:defRPr>
                <a:latin typeface="+mn-lt"/>
                <a:ea typeface="+mn-ea"/>
                <a:cs typeface="Arial" panose="020B0604020202020204" pitchFamily="34" charset="0"/>
              </a:defRPr>
            </a:lvl2pPr>
            <a:lvl3pPr algn="just" fontAlgn="auto">
              <a:buClrTx/>
              <a:defRPr>
                <a:latin typeface="+mn-lt"/>
                <a:ea typeface="+mn-ea"/>
                <a:cs typeface="Arial" panose="020B0604020202020204" pitchFamily="34" charset="0"/>
              </a:defRPr>
            </a:lvl3pPr>
            <a:lvl4pPr algn="just" fontAlgn="auto">
              <a:buClrTx/>
              <a:defRPr>
                <a:latin typeface="+mn-lt"/>
                <a:ea typeface="+mn-ea"/>
                <a:cs typeface="Arial" panose="020B0604020202020204" pitchFamily="34" charset="0"/>
              </a:defRPr>
            </a:lvl4pPr>
            <a:lvl5pPr algn="just" fontAlgn="auto">
              <a:buClrTx/>
              <a:defRPr>
                <a:latin typeface="+mn-lt"/>
                <a:ea typeface="+mn-ea"/>
                <a:cs typeface="Arial" panose="020B0604020202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1023569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468316" y="1233487"/>
            <a:ext cx="11276184" cy="4680000"/>
          </a:xfrm>
        </p:spPr>
        <p:txBody>
          <a:bodyPr/>
          <a:lstStyle>
            <a:lvl1pPr algn="just" fontAlgn="auto">
              <a:buClrTx/>
              <a:defRPr>
                <a:latin typeface="+mn-lt"/>
                <a:ea typeface="+mn-ea"/>
                <a:cs typeface="Arial" panose="020B0604020202020204" pitchFamily="34" charset="0"/>
              </a:defRPr>
            </a:lvl1pPr>
            <a:lvl5pPr>
              <a:buNone/>
              <a:defRPr/>
            </a:lvl5pPr>
          </a:lstStyle>
          <a:p>
            <a:r>
              <a:rPr lang="zh-CN" altLang="en-US" dirty="0"/>
              <a:t>此版式用于提供给学员更多学习信息。</a:t>
            </a:r>
          </a:p>
        </p:txBody>
      </p:sp>
      <p:sp>
        <p:nvSpPr>
          <p:cNvPr id="12"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13"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4"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5" name="组合 14"/>
          <p:cNvGrpSpPr/>
          <p:nvPr userDrawn="1"/>
        </p:nvGrpSpPr>
        <p:grpSpPr>
          <a:xfrm>
            <a:off x="479376" y="480268"/>
            <a:ext cx="496581" cy="496581"/>
            <a:chOff x="4485904" y="3429000"/>
            <a:chExt cx="2003425" cy="2003425"/>
          </a:xfrm>
          <a:solidFill>
            <a:schemeClr val="bg1"/>
          </a:solidFill>
        </p:grpSpPr>
        <p:sp>
          <p:nvSpPr>
            <p:cNvPr id="16"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9"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52638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468316" y="1233487"/>
            <a:ext cx="11276184" cy="4680000"/>
          </a:xfrm>
        </p:spPr>
        <p:txBody>
          <a:bodyPr/>
          <a:lstStyle>
            <a:lvl1pPr algn="just" fontAlgn="auto">
              <a:buClrTx/>
              <a:defRPr>
                <a:latin typeface="+mn-lt"/>
                <a:ea typeface="+mn-ea"/>
                <a:cs typeface="Arial" panose="020B0604020202020204" pitchFamily="34" charset="0"/>
              </a:defRPr>
            </a:lvl1pPr>
          </a:lstStyle>
          <a:p>
            <a:endParaRPr lang="zh-CN" altLang="en-US" dirty="0"/>
          </a:p>
        </p:txBody>
      </p:sp>
      <p:sp>
        <p:nvSpPr>
          <p:cNvPr id="14"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1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7" name="组合 16"/>
          <p:cNvGrpSpPr/>
          <p:nvPr userDrawn="1"/>
        </p:nvGrpSpPr>
        <p:grpSpPr>
          <a:xfrm>
            <a:off x="515380" y="456929"/>
            <a:ext cx="461963" cy="485190"/>
            <a:chOff x="-779463" y="1835151"/>
            <a:chExt cx="1136650" cy="1193799"/>
          </a:xfrm>
          <a:solidFill>
            <a:schemeClr val="bg1"/>
          </a:solidFill>
        </p:grpSpPr>
        <p:sp>
          <p:nvSpPr>
            <p:cNvPr id="18" name="Freeform 6"/>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9"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8"/>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2"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0101912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mn-ea"/>
            </a:endParaRPr>
          </a:p>
        </p:txBody>
      </p:sp>
      <p:grpSp>
        <p:nvGrpSpPr>
          <p:cNvPr id="16" name="组合 15"/>
          <p:cNvGrpSpPr/>
          <p:nvPr userDrawn="1"/>
        </p:nvGrpSpPr>
        <p:grpSpPr>
          <a:xfrm>
            <a:off x="4148952" y="2637135"/>
            <a:ext cx="3894096" cy="1598831"/>
            <a:chOff x="4302972" y="2345035"/>
            <a:chExt cx="3895617" cy="1598831"/>
          </a:xfrm>
        </p:grpSpPr>
        <p:sp>
          <p:nvSpPr>
            <p:cNvPr id="14" name="矩形 13"/>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5" name="矩形 14"/>
            <p:cNvSpPr/>
            <p:nvPr userDrawn="1"/>
          </p:nvSpPr>
          <p:spPr>
            <a:xfrm>
              <a:off x="4302972" y="3297535"/>
              <a:ext cx="3895617" cy="646331"/>
            </a:xfrm>
            <a:prstGeom prst="rect">
              <a:avLst/>
            </a:prstGeom>
            <a:noFill/>
          </p:spPr>
          <p:txBody>
            <a:bodyPr wrap="none" lIns="91440" tIns="45720" rIns="91440" bIns="45720">
              <a:spAutoFit/>
            </a:bodyPr>
            <a:lstStyle/>
            <a:p>
              <a:pPr algn="ctr"/>
              <a:r>
                <a:rPr lang="en-US" altLang="zh-CN" sz="3599" b="0" cap="none" spc="0" dirty="0">
                  <a:ln w="0"/>
                  <a:solidFill>
                    <a:schemeClr val="bg1"/>
                  </a:solidFill>
                  <a:effectLst>
                    <a:outerShdw blurRad="38100" dist="19050" dir="2700000" algn="tl" rotWithShape="0">
                      <a:schemeClr val="dk1">
                        <a:alpha val="40000"/>
                      </a:schemeClr>
                    </a:outerShdw>
                  </a:effectLst>
                  <a:latin typeface="Huawei Sans" panose="020C0503030203020204" pitchFamily="34" charset="0"/>
                </a:rPr>
                <a:t>www.huawei.com</a:t>
              </a:r>
              <a:endParaRPr lang="zh-CN" altLang="en-US" sz="3599" b="0" cap="none" spc="0" dirty="0">
                <a:ln w="0"/>
                <a:solidFill>
                  <a:schemeClr val="bg1"/>
                </a:solidFill>
                <a:effectLst>
                  <a:outerShdw blurRad="38100" dist="19050" dir="2700000" algn="tl" rotWithShape="0">
                    <a:schemeClr val="dk1">
                      <a:alpha val="40000"/>
                    </a:schemeClr>
                  </a:outerShdw>
                </a:effectLst>
                <a:latin typeface="Huawei Sans" panose="020C0503030203020204" pitchFamily="34" charset="0"/>
              </a:endParaRPr>
            </a:p>
          </p:txBody>
        </p:sp>
      </p:grpSp>
    </p:spTree>
    <p:extLst>
      <p:ext uri="{BB962C8B-B14F-4D97-AF65-F5344CB8AC3E}">
        <p14:creationId xmlns:p14="http://schemas.microsoft.com/office/powerpoint/2010/main" val="4103688268"/>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8"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542"/>
          <a:stretch/>
        </p:blipFill>
        <p:spPr bwMode="auto">
          <a:xfrm>
            <a:off x="0" y="42"/>
            <a:ext cx="12187239" cy="6857916"/>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41"/>
          <p:cNvSpPr>
            <a:spLocks noGrp="1" noChangeArrowheads="1"/>
          </p:cNvSpPr>
          <p:nvPr>
            <p:ph type="ctrTitle" sz="quarter"/>
          </p:nvPr>
        </p:nvSpPr>
        <p:spPr>
          <a:xfrm>
            <a:off x="1030893" y="4957156"/>
            <a:ext cx="10437489" cy="831600"/>
          </a:xfrm>
          <a:ln algn="ctr"/>
        </p:spPr>
        <p:txBody>
          <a:bodyPr lIns="87802" tIns="43901" rIns="87802" bIns="43901"/>
          <a:lstStyle>
            <a:lvl1pPr algn="l" defTabSz="801367" rtl="0" eaLnBrk="0" fontAlgn="auto" hangingPunct="0">
              <a:spcBef>
                <a:spcPct val="0"/>
              </a:spcBef>
              <a:spcAft>
                <a:spcPct val="0"/>
              </a:spcAft>
              <a:defRPr lang="zh-CN" altLang="en-US" sz="4298" b="1" kern="1200" dirty="0">
                <a:solidFill>
                  <a:srgbClr val="0070C0"/>
                </a:solidFill>
                <a:latin typeface="+mn-lt"/>
                <a:ea typeface="+mn-ea"/>
                <a:cs typeface="Arial" panose="020B0604020202020204" pitchFamily="34" charset="0"/>
              </a:defRPr>
            </a:lvl1pPr>
          </a:lstStyle>
          <a:p>
            <a:r>
              <a:rPr lang="zh-CN" altLang="en-US" dirty="0"/>
              <a:t>单击此处编辑母版标题样式</a:t>
            </a:r>
          </a:p>
        </p:txBody>
      </p:sp>
      <p:sp>
        <p:nvSpPr>
          <p:cNvPr id="10" name="文本占位符 29"/>
          <p:cNvSpPr>
            <a:spLocks noGrp="1"/>
          </p:cNvSpPr>
          <p:nvPr>
            <p:ph type="body" sz="quarter" idx="10"/>
          </p:nvPr>
        </p:nvSpPr>
        <p:spPr>
          <a:xfrm>
            <a:off x="1030892" y="5816120"/>
            <a:ext cx="6909301" cy="493200"/>
          </a:xfrm>
        </p:spPr>
        <p:txBody>
          <a:bodyPr/>
          <a:lstStyle>
            <a:lvl1pPr marL="0" indent="0" algn="l" defTabSz="801367" rtl="0" eaLnBrk="0" fontAlgn="base" hangingPunct="0">
              <a:spcBef>
                <a:spcPct val="0"/>
              </a:spcBef>
              <a:spcAft>
                <a:spcPct val="0"/>
              </a:spcAft>
              <a:buNone/>
              <a:defRPr lang="zh-CN" altLang="en-US" sz="1999" kern="1200" dirty="0" smtClean="0">
                <a:solidFill>
                  <a:srgbClr val="0070C0"/>
                </a:solidFill>
                <a:latin typeface="+mn-lt"/>
                <a:ea typeface="+mn-ea"/>
                <a:cs typeface="Arial" panose="020B0604020202020204" pitchFamily="34" charset="0"/>
              </a:defRPr>
            </a:lvl1pPr>
          </a:lstStyle>
          <a:p>
            <a:pPr lvl="0"/>
            <a:r>
              <a:rPr lang="zh-CN" altLang="en-US" dirty="0"/>
              <a:t>单击此处编辑母版文本样式</a:t>
            </a:r>
          </a:p>
        </p:txBody>
      </p:sp>
      <p:pic>
        <p:nvPicPr>
          <p:cNvPr id="12" name="图片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88026" y="251069"/>
            <a:ext cx="1964832" cy="430102"/>
          </a:xfrm>
          <a:prstGeom prst="rect">
            <a:avLst/>
          </a:prstGeom>
        </p:spPr>
      </p:pic>
      <p:sp>
        <p:nvSpPr>
          <p:cNvPr id="7"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Tree>
    <p:extLst>
      <p:ext uri="{BB962C8B-B14F-4D97-AF65-F5344CB8AC3E}">
        <p14:creationId xmlns:p14="http://schemas.microsoft.com/office/powerpoint/2010/main" val="4266281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469565" y="1233488"/>
            <a:ext cx="11274935" cy="4679788"/>
          </a:xfrm>
        </p:spPr>
        <p:txBody>
          <a:bodyPr/>
          <a:lstStyle>
            <a:lvl1pPr algn="just" fontAlgn="auto">
              <a:buClrTx/>
              <a:defRPr>
                <a:latin typeface="+mn-lt"/>
                <a:ea typeface="+mn-ea"/>
                <a:cs typeface="Arial" panose="020B0604020202020204" pitchFamily="34" charset="0"/>
              </a:defRPr>
            </a:lvl1pPr>
            <a:lvl2pPr marL="654938" indent="-251899" fontAlgn="auto">
              <a:buClrTx/>
              <a:buSzPct val="100000"/>
              <a:buFont typeface="Huawei Sans" panose="020C0503030203020204" pitchFamily="34" charset="0"/>
              <a:buChar char="▫"/>
              <a:defRPr>
                <a:solidFill>
                  <a:schemeClr val="tx1"/>
                </a:solidFill>
                <a:latin typeface="+mn-lt"/>
              </a:defRPr>
            </a:lvl2pPr>
            <a:lvl3pPr fontAlgn="auto">
              <a:defRPr lang="zh-CN" altLang="en-US" dirty="0" smtClean="0">
                <a:solidFill>
                  <a:schemeClr val="tx1"/>
                </a:solidFill>
                <a:latin typeface="+mn-lt"/>
                <a:ea typeface="+mn-ea"/>
              </a:defRPr>
            </a:lvl3pPr>
            <a:lvl4pPr fontAlgn="auto">
              <a:defRPr>
                <a:latin typeface="+mn-lt"/>
              </a:defRPr>
            </a:lvl4pPr>
            <a:lvl5pPr marL="1802879" indent="-201519" fontAlgn="auto">
              <a:buClrTx/>
              <a:buFont typeface="Huawei Sans" panose="020C0503030203020204" pitchFamily="34" charset="0"/>
              <a:buChar char="~"/>
              <a:defRPr>
                <a:latin typeface="+mn-lt"/>
              </a:defRPr>
            </a:lvl5pPr>
          </a:lstStyle>
          <a:p>
            <a:pPr eaLnBrk="1" hangingPunct="1"/>
            <a:r>
              <a:rPr lang="zh-CN" altLang="en-US" dirty="0"/>
              <a:t>本章主要讲述</a:t>
            </a:r>
            <a:r>
              <a:rPr lang="en-US" altLang="zh-CN" dirty="0"/>
              <a:t>...</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sp>
        <p:nvSpPr>
          <p:cNvPr id="14"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9" name="组合 28"/>
          <p:cNvGrpSpPr/>
          <p:nvPr userDrawn="1"/>
        </p:nvGrpSpPr>
        <p:grpSpPr>
          <a:xfrm>
            <a:off x="335360" y="498828"/>
            <a:ext cx="628158" cy="459460"/>
            <a:chOff x="3275013" y="1363663"/>
            <a:chExt cx="5645150" cy="4129087"/>
          </a:xfrm>
          <a:solidFill>
            <a:schemeClr val="bg1"/>
          </a:solidFill>
        </p:grpSpPr>
        <p:sp>
          <p:nvSpPr>
            <p:cNvPr id="30"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35"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4990536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16" name="文本占位符 6"/>
          <p:cNvSpPr>
            <a:spLocks noGrp="1"/>
          </p:cNvSpPr>
          <p:nvPr>
            <p:ph type="body" sz="quarter" idx="10" hasCustomPrompt="1"/>
          </p:nvPr>
        </p:nvSpPr>
        <p:spPr>
          <a:xfrm>
            <a:off x="469565" y="1233488"/>
            <a:ext cx="11274935" cy="4679788"/>
          </a:xfrm>
        </p:spPr>
        <p:txBody>
          <a:bodyPr/>
          <a:lstStyle>
            <a:lvl1pPr algn="just" fontAlgn="auto">
              <a:buClrTx/>
              <a:defRPr>
                <a:latin typeface="+mn-lt"/>
                <a:ea typeface="+mn-ea"/>
                <a:cs typeface="Arial" panose="020B0604020202020204" pitchFamily="34" charset="0"/>
              </a:defRPr>
            </a:lvl1pPr>
            <a:lvl2pPr marL="654938" indent="-251899" fontAlgn="auto">
              <a:buClrTx/>
              <a:buSzPct val="100000"/>
              <a:buFont typeface="Huawei Sans" panose="020C0503030203020204" pitchFamily="34" charset="0"/>
              <a:buChar char="▫"/>
              <a:defRPr>
                <a:solidFill>
                  <a:schemeClr val="tx1"/>
                </a:solidFill>
                <a:latin typeface="+mn-lt"/>
              </a:defRPr>
            </a:lvl2pPr>
            <a:lvl3pPr fontAlgn="auto">
              <a:defRPr lang="zh-CN" altLang="en-US" dirty="0" smtClean="0">
                <a:solidFill>
                  <a:schemeClr val="tx1"/>
                </a:solidFill>
                <a:latin typeface="+mn-lt"/>
                <a:ea typeface="+mn-ea"/>
              </a:defRPr>
            </a:lvl3pPr>
            <a:lvl4pPr fontAlgn="auto">
              <a:defRPr>
                <a:latin typeface="+mn-lt"/>
              </a:defRPr>
            </a:lvl4pPr>
            <a:lvl5pPr marL="1802879" indent="-201519" fontAlgn="auto">
              <a:buClrTx/>
              <a:buFont typeface="Huawei Sans" panose="020C0503030203020204" pitchFamily="34" charset="0"/>
              <a:buChar char="~"/>
              <a:defRPr>
                <a:latin typeface="+mn-lt"/>
              </a:defRPr>
            </a:lvl5pPr>
          </a:lstStyle>
          <a:p>
            <a:pPr eaLnBrk="1" hangingPunct="1"/>
            <a:r>
              <a:rPr lang="zh-CN" altLang="en-US" dirty="0"/>
              <a:t>学完本课程后，您将能够：</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sp>
        <p:nvSpPr>
          <p:cNvPr id="17"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a:latin typeface="Huawei Sans" panose="020C0503030203020204" pitchFamily="34" charset="0"/>
                <a:ea typeface="方正兰亭黑简体" panose="02000000000000000000" pitchFamily="2" charset="-122"/>
                <a:cs typeface="Huawei Sans" panose="020C0503030203020204" pitchFamily="34" charset="0"/>
              </a:rPr>
              <a:t>Objectives</a:t>
            </a: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1537669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469565" y="1233487"/>
            <a:ext cx="11274935" cy="4680000"/>
          </a:xfrm>
        </p:spPr>
        <p:txBody>
          <a:bodyPr/>
          <a:lstStyle>
            <a:lvl1pPr marL="457017" marR="0" indent="-457017" algn="just" defTabSz="801367" rtl="0" eaLnBrk="1" fontAlgn="auto"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auto">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
        <p:nvSpPr>
          <p:cNvPr id="26"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3806364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3" name="内容占位符 6"/>
          <p:cNvSpPr>
            <a:spLocks noGrp="1"/>
          </p:cNvSpPr>
          <p:nvPr>
            <p:ph sz="quarter" idx="10"/>
          </p:nvPr>
        </p:nvSpPr>
        <p:spPr>
          <a:xfrm>
            <a:off x="468316" y="1233487"/>
            <a:ext cx="11276184" cy="4680000"/>
          </a:xfrm>
        </p:spPr>
        <p:txBody>
          <a:bodyPr/>
          <a:lstStyle>
            <a:lvl1pPr algn="just" fontAlgn="auto">
              <a:buClrTx/>
              <a:defRPr>
                <a:solidFill>
                  <a:schemeClr val="tx1"/>
                </a:solidFill>
                <a:latin typeface="+mn-lt"/>
                <a:ea typeface="+mn-ea"/>
                <a:cs typeface="Arial" panose="020B0604020202020204" pitchFamily="34" charset="0"/>
              </a:defRPr>
            </a:lvl1pPr>
            <a:lvl2pPr algn="just" fontAlgn="auto">
              <a:buClrTx/>
              <a:defRPr>
                <a:solidFill>
                  <a:schemeClr val="tx1"/>
                </a:solidFill>
                <a:latin typeface="+mn-lt"/>
                <a:ea typeface="+mn-ea"/>
                <a:cs typeface="Arial" panose="020B0604020202020204" pitchFamily="34" charset="0"/>
              </a:defRPr>
            </a:lvl2pPr>
            <a:lvl3pPr algn="just" fontAlgn="auto">
              <a:buClrTx/>
              <a:defRPr>
                <a:solidFill>
                  <a:schemeClr val="tx1"/>
                </a:solidFill>
                <a:latin typeface="+mn-lt"/>
                <a:ea typeface="+mn-ea"/>
                <a:cs typeface="Arial" panose="020B0604020202020204" pitchFamily="34" charset="0"/>
              </a:defRPr>
            </a:lvl3pPr>
            <a:lvl4pPr algn="just" fontAlgn="auto">
              <a:buClrTx/>
              <a:defRPr>
                <a:solidFill>
                  <a:schemeClr val="tx1"/>
                </a:solidFill>
                <a:latin typeface="+mn-lt"/>
                <a:ea typeface="+mn-ea"/>
                <a:cs typeface="Arial" panose="020B0604020202020204" pitchFamily="34" charset="0"/>
              </a:defRPr>
            </a:lvl4pPr>
            <a:lvl5pPr algn="just" fontAlgn="auto">
              <a:buClrTx/>
              <a:defRPr>
                <a:solidFill>
                  <a:schemeClr val="tx1"/>
                </a:solidFill>
                <a:latin typeface="+mn-lt"/>
                <a:ea typeface="+mn-ea"/>
                <a:cs typeface="Arial" panose="020B0604020202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TextBox 10">
            <a:extLst>
              <a:ext uri="{FF2B5EF4-FFF2-40B4-BE49-F238E27FC236}">
                <a16:creationId xmlns:a16="http://schemas.microsoft.com/office/drawing/2014/main" id="{18ED692C-39CB-4AC0-81F6-D21CDD086EE4}"/>
              </a:ext>
            </a:extLst>
          </p:cNvPr>
          <p:cNvSpPr txBox="1"/>
          <p:nvPr userDrawn="1"/>
        </p:nvSpPr>
        <p:spPr bwMode="auto">
          <a:xfrm>
            <a:off x="1594877" y="408780"/>
            <a:ext cx="9825899" cy="639559"/>
          </a:xfrm>
          <a:prstGeom prst="rect">
            <a:avLst/>
          </a:prstGeom>
          <a:noFill/>
          <a:ln w="9525">
            <a:noFill/>
            <a:miter lim="800000"/>
            <a:headEnd/>
            <a:tailEnd/>
          </a:ln>
        </p:spPr>
        <p:txBody>
          <a:bodyPr wrap="square" lIns="99941" tIns="49967" rIns="99941" bIns="49967" rtlCol="0">
            <a:spAutoFit/>
          </a:bodyPr>
          <a:lstStyle/>
          <a:p>
            <a:pPr defTabSz="1001223" eaLnBrk="0" fontAlgn="auto" hangingPunct="0"/>
            <a:r>
              <a:rPr lang="zh-CN" altLang="en-US" sz="3499" b="1" dirty="0">
                <a:solidFill>
                  <a:schemeClr val="tx1"/>
                </a:solidFill>
                <a:latin typeface="Huawei Sans" panose="020C0503030203020204" pitchFamily="34" charset="0"/>
                <a:ea typeface="+mn-ea"/>
                <a:cs typeface="Arial" pitchFamily="34" charset="0"/>
              </a:rPr>
              <a:t>本节概述和学习目标</a:t>
            </a:r>
          </a:p>
        </p:txBody>
      </p:sp>
      <p:sp>
        <p:nvSpPr>
          <p:cNvPr id="5" name="Freeform 9"/>
          <p:cNvSpPr>
            <a:spLocks/>
          </p:cNvSpPr>
          <p:nvPr userDrawn="1"/>
        </p:nvSpPr>
        <p:spPr bwMode="auto">
          <a:xfrm>
            <a:off x="3112" y="296368"/>
            <a:ext cx="1375826"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a:latin typeface="Huawei Sans" panose="020C0503030203020204" pitchFamily="34" charset="0"/>
              <a:ea typeface="+mn-ea"/>
            </a:endParaRPr>
          </a:p>
        </p:txBody>
      </p:sp>
      <p:sp>
        <p:nvSpPr>
          <p:cNvPr id="6" name="Freeform 11"/>
          <p:cNvSpPr>
            <a:spLocks/>
          </p:cNvSpPr>
          <p:nvPr userDrawn="1"/>
        </p:nvSpPr>
        <p:spPr bwMode="auto">
          <a:xfrm>
            <a:off x="1245702"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a:latin typeface="Huawei Sans" panose="020C0503030203020204" pitchFamily="34" charset="0"/>
              <a:ea typeface="+mn-ea"/>
            </a:endParaRPr>
          </a:p>
        </p:txBody>
      </p:sp>
      <p:grpSp>
        <p:nvGrpSpPr>
          <p:cNvPr id="7" name="组合 6"/>
          <p:cNvGrpSpPr/>
          <p:nvPr userDrawn="1"/>
        </p:nvGrpSpPr>
        <p:grpSpPr>
          <a:xfrm>
            <a:off x="587158" y="505779"/>
            <a:ext cx="374562" cy="445558"/>
            <a:chOff x="-1647825" y="2492375"/>
            <a:chExt cx="1947863" cy="2316163"/>
          </a:xfrm>
          <a:solidFill>
            <a:schemeClr val="bg1"/>
          </a:solidFill>
        </p:grpSpPr>
        <p:sp>
          <p:nvSpPr>
            <p:cNvPr id="8"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Huawei Sans" panose="020C0503030203020204" pitchFamily="34" charset="0"/>
                <a:ea typeface="+mn-ea"/>
              </a:endParaRPr>
            </a:p>
          </p:txBody>
        </p:sp>
        <p:sp>
          <p:nvSpPr>
            <p:cNvPr id="9"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Huawei Sans" panose="020C0503030203020204" pitchFamily="34" charset="0"/>
                <a:ea typeface="+mn-ea"/>
              </a:endParaRPr>
            </a:p>
          </p:txBody>
        </p:sp>
      </p:grpSp>
    </p:spTree>
    <p:extLst>
      <p:ext uri="{BB962C8B-B14F-4D97-AF65-F5344CB8AC3E}">
        <p14:creationId xmlns:p14="http://schemas.microsoft.com/office/powerpoint/2010/main" val="1152446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3" name="标题 1"/>
          <p:cNvSpPr>
            <a:spLocks noGrp="1"/>
          </p:cNvSpPr>
          <p:nvPr>
            <p:ph type="title"/>
          </p:nvPr>
        </p:nvSpPr>
        <p:spPr>
          <a:xfrm>
            <a:off x="1594177" y="410400"/>
            <a:ext cx="9827761" cy="640800"/>
          </a:xfrm>
        </p:spPr>
        <p:txBody>
          <a:bodyPr lIns="100800" tIns="50400" rIns="100800" bIns="50400" anchor="ctr" anchorCtr="0"/>
          <a:lstStyle>
            <a:lvl1pPr fontAlgn="auto">
              <a:defRPr b="1">
                <a:solidFill>
                  <a:schemeClr val="tx1"/>
                </a:solidFill>
                <a:latin typeface="+mn-lt"/>
                <a:ea typeface="+mn-ea"/>
              </a:defRPr>
            </a:lvl1pPr>
          </a:lstStyle>
          <a:p>
            <a:r>
              <a:rPr lang="zh-CN" altLang="en-US" dirty="0"/>
              <a:t>单击此处编辑母版标题样式</a:t>
            </a:r>
          </a:p>
        </p:txBody>
      </p:sp>
      <p:sp>
        <p:nvSpPr>
          <p:cNvPr id="4" name="Freeform 9"/>
          <p:cNvSpPr>
            <a:spLocks/>
          </p:cNvSpPr>
          <p:nvPr userDrawn="1"/>
        </p:nvSpPr>
        <p:spPr bwMode="auto">
          <a:xfrm>
            <a:off x="3112" y="296368"/>
            <a:ext cx="1375826"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a:latin typeface="Huawei Sans" panose="020C0503030203020204" pitchFamily="34" charset="0"/>
              <a:ea typeface="+mn-ea"/>
            </a:endParaRPr>
          </a:p>
        </p:txBody>
      </p:sp>
      <p:sp>
        <p:nvSpPr>
          <p:cNvPr id="5" name="Freeform 11"/>
          <p:cNvSpPr>
            <a:spLocks/>
          </p:cNvSpPr>
          <p:nvPr userDrawn="1"/>
        </p:nvSpPr>
        <p:spPr bwMode="auto">
          <a:xfrm>
            <a:off x="1245702"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a:latin typeface="Huawei Sans" panose="020C0503030203020204" pitchFamily="34" charset="0"/>
              <a:ea typeface="+mn-ea"/>
            </a:endParaRPr>
          </a:p>
        </p:txBody>
      </p:sp>
      <p:grpSp>
        <p:nvGrpSpPr>
          <p:cNvPr id="6" name="组合 5"/>
          <p:cNvGrpSpPr/>
          <p:nvPr userDrawn="1"/>
        </p:nvGrpSpPr>
        <p:grpSpPr>
          <a:xfrm>
            <a:off x="587158" y="505779"/>
            <a:ext cx="374562" cy="445558"/>
            <a:chOff x="-1647825" y="2492375"/>
            <a:chExt cx="1947863" cy="2316163"/>
          </a:xfrm>
          <a:solidFill>
            <a:schemeClr val="bg1"/>
          </a:solidFill>
        </p:grpSpPr>
        <p:sp>
          <p:nvSpPr>
            <p:cNvPr id="7"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Huawei Sans" panose="020C0503030203020204" pitchFamily="34" charset="0"/>
                <a:ea typeface="+mn-ea"/>
              </a:endParaRPr>
            </a:p>
          </p:txBody>
        </p:sp>
        <p:sp>
          <p:nvSpPr>
            <p:cNvPr id="8"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Huawei Sans" panose="020C0503030203020204" pitchFamily="34" charset="0"/>
                <a:ea typeface="+mn-ea"/>
              </a:endParaRPr>
            </a:p>
          </p:txBody>
        </p:sp>
      </p:grpSp>
      <p:sp>
        <p:nvSpPr>
          <p:cNvPr id="9" name="文本占位符 6"/>
          <p:cNvSpPr>
            <a:spLocks noGrp="1"/>
          </p:cNvSpPr>
          <p:nvPr>
            <p:ph type="body" sz="quarter" idx="10" hasCustomPrompt="1"/>
          </p:nvPr>
        </p:nvSpPr>
        <p:spPr>
          <a:xfrm>
            <a:off x="468317" y="1233488"/>
            <a:ext cx="11276183" cy="4680000"/>
          </a:xfrm>
        </p:spPr>
        <p:txBody>
          <a:bodyPr/>
          <a:lstStyle>
            <a:lvl1pPr algn="just" fontAlgn="auto">
              <a:buClrTx/>
              <a:defRPr>
                <a:latin typeface="+mn-lt"/>
                <a:ea typeface="+mn-ea"/>
                <a:cs typeface="Arial" panose="020B0604020202020204" pitchFamily="34" charset="0"/>
              </a:defRPr>
            </a:lvl1pPr>
          </a:lstStyle>
          <a:p>
            <a:r>
              <a:rPr lang="zh-CN" altLang="en-US" dirty="0"/>
              <a:t>单击此处输入文字</a:t>
            </a:r>
          </a:p>
        </p:txBody>
      </p:sp>
    </p:spTree>
    <p:extLst>
      <p:ext uri="{BB962C8B-B14F-4D97-AF65-F5344CB8AC3E}">
        <p14:creationId xmlns:p14="http://schemas.microsoft.com/office/powerpoint/2010/main" val="30735532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3" name="Freeform 9"/>
          <p:cNvSpPr>
            <a:spLocks/>
          </p:cNvSpPr>
          <p:nvPr userDrawn="1"/>
        </p:nvSpPr>
        <p:spPr bwMode="auto">
          <a:xfrm>
            <a:off x="3112" y="296368"/>
            <a:ext cx="1375826"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a:latin typeface="Huawei Sans" panose="020C0503030203020204" pitchFamily="34" charset="0"/>
              <a:ea typeface="+mn-ea"/>
            </a:endParaRPr>
          </a:p>
        </p:txBody>
      </p:sp>
      <p:sp>
        <p:nvSpPr>
          <p:cNvPr id="4" name="Freeform 11"/>
          <p:cNvSpPr>
            <a:spLocks/>
          </p:cNvSpPr>
          <p:nvPr userDrawn="1"/>
        </p:nvSpPr>
        <p:spPr bwMode="auto">
          <a:xfrm>
            <a:off x="1245702"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a:latin typeface="Huawei Sans" panose="020C0503030203020204" pitchFamily="34" charset="0"/>
              <a:ea typeface="+mn-ea"/>
            </a:endParaRPr>
          </a:p>
        </p:txBody>
      </p:sp>
      <p:sp>
        <p:nvSpPr>
          <p:cNvPr id="5" name="Freeform 12"/>
          <p:cNvSpPr>
            <a:spLocks noEditPoints="1"/>
          </p:cNvSpPr>
          <p:nvPr userDrawn="1"/>
        </p:nvSpPr>
        <p:spPr bwMode="auto">
          <a:xfrm>
            <a:off x="479189" y="474076"/>
            <a:ext cx="507964"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04" tIns="45702" rIns="91404" bIns="45702" numCol="1" anchor="t" anchorCtr="0" compatLnSpc="1">
            <a:prstTxWarp prst="textNoShape">
              <a:avLst/>
            </a:prstTxWarp>
          </a:bodyPr>
          <a:lstStyle/>
          <a:p>
            <a:endParaRPr lang="zh-CN" altLang="en-US" sz="1799">
              <a:latin typeface="Huawei Sans" panose="020C0503030203020204" pitchFamily="34" charset="0"/>
              <a:ea typeface="+mn-ea"/>
            </a:endParaRPr>
          </a:p>
        </p:txBody>
      </p:sp>
      <p:sp>
        <p:nvSpPr>
          <p:cNvPr id="6" name="标题 1"/>
          <p:cNvSpPr>
            <a:spLocks noGrp="1"/>
          </p:cNvSpPr>
          <p:nvPr>
            <p:ph type="title"/>
          </p:nvPr>
        </p:nvSpPr>
        <p:spPr>
          <a:xfrm>
            <a:off x="1594177" y="410400"/>
            <a:ext cx="9827761" cy="640800"/>
          </a:xfrm>
        </p:spPr>
        <p:txBody>
          <a:bodyPr lIns="100800" tIns="50400" rIns="100800" bIns="50400" anchor="ctr" anchorCtr="0"/>
          <a:lstStyle>
            <a:lvl1pPr fontAlgn="auto">
              <a:defRPr b="1">
                <a:solidFill>
                  <a:schemeClr val="tx1"/>
                </a:solidFill>
                <a:latin typeface="+mn-lt"/>
                <a:ea typeface="+mn-ea"/>
              </a:defRPr>
            </a:lvl1pPr>
          </a:lstStyle>
          <a:p>
            <a:r>
              <a:rPr lang="zh-CN" altLang="en-US" dirty="0"/>
              <a:t>单击此处编辑母版标题样式</a:t>
            </a:r>
          </a:p>
        </p:txBody>
      </p:sp>
    </p:spTree>
    <p:extLst>
      <p:ext uri="{BB962C8B-B14F-4D97-AF65-F5344CB8AC3E}">
        <p14:creationId xmlns:p14="http://schemas.microsoft.com/office/powerpoint/2010/main" val="39743470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9#全白背景">
    <p:spTree>
      <p:nvGrpSpPr>
        <p:cNvPr id="1" name=""/>
        <p:cNvGrpSpPr/>
        <p:nvPr/>
      </p:nvGrpSpPr>
      <p:grpSpPr>
        <a:xfrm>
          <a:off x="0" y="0"/>
          <a:ext cx="0" cy="0"/>
          <a:chOff x="0" y="0"/>
          <a:chExt cx="0" cy="0"/>
        </a:xfrm>
      </p:grpSpPr>
      <p:grpSp>
        <p:nvGrpSpPr>
          <p:cNvPr id="2" name="组合 1"/>
          <p:cNvGrpSpPr/>
          <p:nvPr userDrawn="1"/>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id="{32AEB80E-D574-4C1A-9EB9-3369A2BB96C5}"/>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Huawei Sans" panose="020C0503030203020204" pitchFamily="34" charset="0"/>
                <a:ea typeface="+mn-ea"/>
                <a:cs typeface="Courier New" panose="02070309020205020404" pitchFamily="49" charset="0"/>
              </a:endParaRPr>
            </a:p>
          </p:txBody>
        </p:sp>
        <p:sp>
          <p:nvSpPr>
            <p:cNvPr id="4" name="矩形 3">
              <a:extLst>
                <a:ext uri="{FF2B5EF4-FFF2-40B4-BE49-F238E27FC236}">
                  <a16:creationId xmlns:a16="http://schemas.microsoft.com/office/drawing/2014/main" id="{E94F5345-F49B-42D0-B35C-CA4FB19A3DA6}"/>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a:latin typeface="Huawei Sans" panose="020C0503030203020204" pitchFamily="34" charset="0"/>
                <a:ea typeface="+mn-ea"/>
                <a:cs typeface="Courier New" panose="02070309020205020404" pitchFamily="49" charset="0"/>
              </a:endParaRPr>
            </a:p>
          </p:txBody>
        </p:sp>
        <p:sp>
          <p:nvSpPr>
            <p:cNvPr id="5" name="矩形 4">
              <a:extLst>
                <a:ext uri="{FF2B5EF4-FFF2-40B4-BE49-F238E27FC236}">
                  <a16:creationId xmlns:a16="http://schemas.microsoft.com/office/drawing/2014/main" id="{BA62EB75-581F-4CD2-92A6-87BDFE3BDBC3}"/>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a:latin typeface="Huawei Sans" panose="020C0503030203020204" pitchFamily="34" charset="0"/>
                <a:ea typeface="+mn-ea"/>
                <a:cs typeface="Courier New" panose="02070309020205020404" pitchFamily="49" charset="0"/>
              </a:endParaRPr>
            </a:p>
          </p:txBody>
        </p:sp>
        <p:sp>
          <p:nvSpPr>
            <p:cNvPr id="6" name="矩形 5">
              <a:extLst>
                <a:ext uri="{FF2B5EF4-FFF2-40B4-BE49-F238E27FC236}">
                  <a16:creationId xmlns:a16="http://schemas.microsoft.com/office/drawing/2014/main" id="{947DE7E3-EC9F-4331-B252-7BCE51B7F0DA}"/>
                </a:ext>
              </a:extLst>
            </p:cNvPr>
            <p:cNvSpPr/>
            <p:nvPr userDrawn="1"/>
          </p:nvSpPr>
          <p:spPr>
            <a:xfrm>
              <a:off x="12212029" y="5518168"/>
              <a:ext cx="539729"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Huawei Sans" panose="020C0503030203020204" pitchFamily="34" charset="0"/>
                <a:ea typeface="+mn-ea"/>
                <a:cs typeface="Courier New" panose="02070309020205020404" pitchFamily="49" charset="0"/>
              </a:endParaRPr>
            </a:p>
          </p:txBody>
        </p:sp>
        <p:sp>
          <p:nvSpPr>
            <p:cNvPr id="7" name="矩形 6">
              <a:extLst>
                <a:ext uri="{FF2B5EF4-FFF2-40B4-BE49-F238E27FC236}">
                  <a16:creationId xmlns:a16="http://schemas.microsoft.com/office/drawing/2014/main" id="{BE210CD8-3823-4C2E-B3EA-E42C40CFB29F}"/>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a:latin typeface="Huawei Sans" panose="020C0503030203020204" pitchFamily="34" charset="0"/>
                <a:ea typeface="+mn-ea"/>
                <a:cs typeface="Courier New" panose="02070309020205020404" pitchFamily="49" charset="0"/>
              </a:endParaRPr>
            </a:p>
          </p:txBody>
        </p:sp>
        <p:sp>
          <p:nvSpPr>
            <p:cNvPr id="8" name="矩形 7">
              <a:extLst>
                <a:ext uri="{FF2B5EF4-FFF2-40B4-BE49-F238E27FC236}">
                  <a16:creationId xmlns:a16="http://schemas.microsoft.com/office/drawing/2014/main" id="{BE8A406D-0F03-42D8-9159-77B9DE9EB30E}"/>
                </a:ext>
              </a:extLst>
            </p:cNvPr>
            <p:cNvSpPr/>
            <p:nvPr userDrawn="1"/>
          </p:nvSpPr>
          <p:spPr>
            <a:xfrm>
              <a:off x="12212029" y="6094370"/>
              <a:ext cx="539729" cy="288000"/>
            </a:xfrm>
            <a:prstGeom prst="rect">
              <a:avLst/>
            </a:prstGeom>
            <a:solidFill>
              <a:schemeClr val="accent6"/>
            </a:solidFill>
          </p:spPr>
          <p:txBody>
            <a:bodyPr wrap="none" rtlCol="0" anchor="ctr">
              <a:noAutofit/>
            </a:bodyPr>
            <a:lstStyle/>
            <a:p>
              <a:pPr marL="342763" indent="-342763" algn="ctr" fontAlgn="auto">
                <a:buFont typeface="+mj-lt"/>
                <a:buAutoNum type="arabicPeriod"/>
              </a:pPr>
              <a:endParaRPr lang="zh-CN" altLang="en-US" sz="900">
                <a:latin typeface="Huawei Sans" panose="020C0503030203020204" pitchFamily="34" charset="0"/>
                <a:ea typeface="+mn-ea"/>
                <a:cs typeface="Courier New" panose="02070309020205020404" pitchFamily="49" charset="0"/>
              </a:endParaRPr>
            </a:p>
          </p:txBody>
        </p:sp>
        <p:sp>
          <p:nvSpPr>
            <p:cNvPr id="9" name="文本框 8">
              <a:extLst>
                <a:ext uri="{FF2B5EF4-FFF2-40B4-BE49-F238E27FC236}">
                  <a16:creationId xmlns:a16="http://schemas.microsoft.com/office/drawing/2014/main" id="{98A3A11A-AB61-497E-B3AE-12E999A6BBBA}"/>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Huawei Sans" panose="020C0503030203020204" pitchFamily="34" charset="0"/>
                  <a:ea typeface="+mn-ea"/>
                </a:rPr>
                <a:t>表格表头</a:t>
              </a:r>
            </a:p>
          </p:txBody>
        </p:sp>
        <p:sp>
          <p:nvSpPr>
            <p:cNvPr id="10" name="文本框 9">
              <a:extLst>
                <a:ext uri="{FF2B5EF4-FFF2-40B4-BE49-F238E27FC236}">
                  <a16:creationId xmlns:a16="http://schemas.microsoft.com/office/drawing/2014/main" id="{CF824ACE-31EE-452D-A81D-32E189AFE158}"/>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Huawei Sans" panose="020C0503030203020204" pitchFamily="34" charset="0"/>
                  <a:ea typeface="+mn-ea"/>
                </a:rPr>
                <a:t>表格边框</a:t>
              </a:r>
            </a:p>
          </p:txBody>
        </p:sp>
        <p:sp>
          <p:nvSpPr>
            <p:cNvPr id="11" name="文本框 10">
              <a:extLst>
                <a:ext uri="{FF2B5EF4-FFF2-40B4-BE49-F238E27FC236}">
                  <a16:creationId xmlns:a16="http://schemas.microsoft.com/office/drawing/2014/main" id="{7399143C-FDAD-45F1-BC44-030BD92ABA98}"/>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Huawei Sans" panose="020C0503030203020204" pitchFamily="34" charset="0"/>
                  <a:ea typeface="+mn-ea"/>
                </a:rPr>
                <a:t>导航灰底</a:t>
              </a:r>
            </a:p>
          </p:txBody>
        </p:sp>
        <p:sp>
          <p:nvSpPr>
            <p:cNvPr id="12" name="文本框 11">
              <a:extLst>
                <a:ext uri="{FF2B5EF4-FFF2-40B4-BE49-F238E27FC236}">
                  <a16:creationId xmlns:a16="http://schemas.microsoft.com/office/drawing/2014/main" id="{308D80BD-0AC4-4D30-BDF8-F241047905A7}"/>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Huawei Sans" panose="020C0503030203020204" pitchFamily="34" charset="0"/>
                  <a:ea typeface="+mn-ea"/>
                </a:rPr>
                <a:t>华为红</a:t>
              </a:r>
            </a:p>
          </p:txBody>
        </p:sp>
        <p:sp>
          <p:nvSpPr>
            <p:cNvPr id="13" name="文本框 12">
              <a:extLst>
                <a:ext uri="{FF2B5EF4-FFF2-40B4-BE49-F238E27FC236}">
                  <a16:creationId xmlns:a16="http://schemas.microsoft.com/office/drawing/2014/main" id="{B9CBC549-23CA-4012-B493-FF768D1829F1}"/>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Huawei Sans" panose="020C0503030203020204" pitchFamily="34" charset="0"/>
                  <a:ea typeface="+mn-ea"/>
                </a:rPr>
                <a:t>文字底色</a:t>
              </a:r>
            </a:p>
          </p:txBody>
        </p:sp>
        <p:sp>
          <p:nvSpPr>
            <p:cNvPr id="14" name="文本框 13">
              <a:extLst>
                <a:ext uri="{FF2B5EF4-FFF2-40B4-BE49-F238E27FC236}">
                  <a16:creationId xmlns:a16="http://schemas.microsoft.com/office/drawing/2014/main" id="{DA49D1AE-05B4-4A19-9F6F-8B89D09C41DD}"/>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Huawei Sans" panose="020C0503030203020204" pitchFamily="34" charset="0"/>
                  <a:ea typeface="+mn-ea"/>
                </a:rPr>
                <a:t>文字边框</a:t>
              </a:r>
            </a:p>
          </p:txBody>
        </p:sp>
      </p:grpSp>
    </p:spTree>
    <p:extLst>
      <p:ext uri="{BB962C8B-B14F-4D97-AF65-F5344CB8AC3E}">
        <p14:creationId xmlns:p14="http://schemas.microsoft.com/office/powerpoint/2010/main" val="29832586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7" name="Title Placeholder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zh-CN" altLang="en-US" dirty="0"/>
              <a:t>单击此处编辑母版标题样式</a:t>
            </a:r>
          </a:p>
        </p:txBody>
      </p:sp>
      <p:sp>
        <p:nvSpPr>
          <p:cNvPr id="8" name="Rectangle 57"/>
          <p:cNvSpPr>
            <a:spLocks noGrp="1" noChangeArrowheads="1"/>
          </p:cNvSpPr>
          <p:nvPr>
            <p:ph type="body" idx="1"/>
          </p:nvPr>
        </p:nvSpPr>
        <p:spPr bwMode="auto">
          <a:xfrm>
            <a:off x="466221" y="1248074"/>
            <a:ext cx="11279865" cy="41957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23" name="图片 22"/>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sp>
        <p:nvSpPr>
          <p:cNvPr id="37" name="Rectangle 69"/>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8"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Tree>
    <p:extLst>
      <p:ext uri="{BB962C8B-B14F-4D97-AF65-F5344CB8AC3E}">
        <p14:creationId xmlns:p14="http://schemas.microsoft.com/office/powerpoint/2010/main" val="730999807"/>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35" r:id="rId10"/>
    <p:sldLayoutId id="2147483836" r:id="rId11"/>
    <p:sldLayoutId id="2147483837" r:id="rId12"/>
    <p:sldLayoutId id="2147483838" r:id="rId13"/>
    <p:sldLayoutId id="2147483839" r:id="rId14"/>
    <p:sldLayoutId id="2147483840" r:id="rId15"/>
  </p:sldLayoutIdLst>
  <p:txStyles>
    <p:titleStyle>
      <a:lvl1pPr algn="l" defTabSz="914034" rtl="0" eaLnBrk="1" latinLnBrk="0" hangingPunct="1">
        <a:lnSpc>
          <a:spcPct val="90000"/>
        </a:lnSpc>
        <a:spcBef>
          <a:spcPct val="0"/>
        </a:spcBef>
        <a:buNone/>
        <a:defRPr sz="3499" kern="1200">
          <a:solidFill>
            <a:schemeClr val="tx1"/>
          </a:solidFill>
          <a:latin typeface="Arial"/>
          <a:ea typeface="+mj-ea"/>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p:bodyStyle>
    <p:otherStyle>
      <a:defPPr>
        <a:defRPr lang="zh-CN"/>
      </a:defPPr>
      <a:lvl1pPr marL="0" algn="l" defTabSz="914034" rtl="0" eaLnBrk="1" latinLnBrk="0" hangingPunct="1">
        <a:defRPr sz="1799" kern="1200">
          <a:solidFill>
            <a:schemeClr val="tx1"/>
          </a:solidFill>
          <a:latin typeface="Arial"/>
          <a:ea typeface="+mn-ea"/>
          <a:cs typeface="+mn-cs"/>
        </a:defRPr>
      </a:lvl1pPr>
      <a:lvl2pPr marL="457017" algn="l" defTabSz="914034" rtl="0" eaLnBrk="1" latinLnBrk="0" hangingPunct="1">
        <a:defRPr sz="1799" kern="1200">
          <a:solidFill>
            <a:schemeClr val="tx1"/>
          </a:solidFill>
          <a:latin typeface="Arial"/>
          <a:ea typeface="+mn-ea"/>
          <a:cs typeface="+mn-cs"/>
        </a:defRPr>
      </a:lvl2pPr>
      <a:lvl3pPr marL="914034" algn="l" defTabSz="914034" rtl="0" eaLnBrk="1" latinLnBrk="0" hangingPunct="1">
        <a:defRPr sz="1799" kern="1200">
          <a:solidFill>
            <a:schemeClr val="tx1"/>
          </a:solidFill>
          <a:latin typeface="Arial"/>
          <a:ea typeface="+mn-ea"/>
          <a:cs typeface="+mn-cs"/>
        </a:defRPr>
      </a:lvl3pPr>
      <a:lvl4pPr marL="1371051" algn="l" defTabSz="914034" rtl="0" eaLnBrk="1" latinLnBrk="0" hangingPunct="1">
        <a:defRPr sz="1799" kern="1200">
          <a:solidFill>
            <a:schemeClr val="tx1"/>
          </a:solidFill>
          <a:latin typeface="Arial"/>
          <a:ea typeface="+mn-ea"/>
          <a:cs typeface="+mn-cs"/>
        </a:defRPr>
      </a:lvl4pPr>
      <a:lvl5pPr marL="1828068" algn="l" defTabSz="914034" rtl="0" eaLnBrk="1" latinLnBrk="0" hangingPunct="1">
        <a:defRPr sz="1799" kern="1200">
          <a:solidFill>
            <a:schemeClr val="tx1"/>
          </a:solidFill>
          <a:latin typeface="Arial"/>
          <a:ea typeface="+mn-ea"/>
          <a:cs typeface="+mn-cs"/>
        </a:defRPr>
      </a:lvl5pPr>
      <a:lvl6pPr marL="2285086" algn="l" defTabSz="914034" rtl="0" eaLnBrk="1" latinLnBrk="0" hangingPunct="1">
        <a:defRPr sz="1799" kern="1200">
          <a:solidFill>
            <a:schemeClr val="tx1"/>
          </a:solidFill>
          <a:latin typeface="Arial"/>
          <a:ea typeface="+mn-ea"/>
          <a:cs typeface="+mn-cs"/>
        </a:defRPr>
      </a:lvl6pPr>
      <a:lvl7pPr marL="2742103" algn="l" defTabSz="914034" rtl="0" eaLnBrk="1" latinLnBrk="0" hangingPunct="1">
        <a:defRPr sz="1799" kern="1200">
          <a:solidFill>
            <a:schemeClr val="tx1"/>
          </a:solidFill>
          <a:latin typeface="Arial"/>
          <a:ea typeface="+mn-ea"/>
          <a:cs typeface="+mn-cs"/>
        </a:defRPr>
      </a:lvl7pPr>
      <a:lvl8pPr marL="3199120" algn="l" defTabSz="914034" rtl="0" eaLnBrk="1" latinLnBrk="0" hangingPunct="1">
        <a:defRPr sz="1799" kern="1200">
          <a:solidFill>
            <a:schemeClr val="tx1"/>
          </a:solidFill>
          <a:latin typeface="Arial"/>
          <a:ea typeface="+mn-ea"/>
          <a:cs typeface="+mn-cs"/>
        </a:defRPr>
      </a:lvl8pPr>
      <a:lvl9pPr marL="3656137" algn="l" defTabSz="914034" rtl="0" eaLnBrk="1" latinLnBrk="0" hangingPunct="1">
        <a:defRPr sz="1799" kern="1200">
          <a:solidFill>
            <a:schemeClr val="tx1"/>
          </a:solidFill>
          <a:latin typeface="Arial"/>
          <a:ea typeface="+mn-ea"/>
          <a:cs typeface="+mn-cs"/>
        </a:defRPr>
      </a:lvl9pPr>
    </p:otherStyle>
  </p:txStyles>
  <p:extLst>
    <p:ext uri="{27BBF7A9-308A-43DC-89C8-2F10F3537804}">
      <p15:sldGuideLst xmlns:p15="http://schemas.microsoft.com/office/powerpoint/2012/main">
        <p15:guide id="2" pos="281" userDrawn="1">
          <p15:clr>
            <a:srgbClr val="F26B43"/>
          </p15:clr>
        </p15:guide>
        <p15:guide id="4" pos="7399" userDrawn="1">
          <p15:clr>
            <a:srgbClr val="F26B43"/>
          </p15:clr>
        </p15:guide>
        <p15:guide id="5" orient="horz" pos="2341" userDrawn="1">
          <p15:clr>
            <a:srgbClr val="F26B43"/>
          </p15:clr>
        </p15:guide>
        <p15:guide id="6" orient="horz" pos="4020" userDrawn="1">
          <p15:clr>
            <a:srgbClr val="F26B43"/>
          </p15:clr>
        </p15:guide>
        <p15:guide id="7" orient="horz" pos="777" userDrawn="1">
          <p15:clr>
            <a:srgbClr val="F26B43"/>
          </p15:clr>
        </p15:guide>
        <p15:guide id="8"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11.png"/><Relationship Id="rId5" Type="http://schemas.openxmlformats.org/officeDocument/2006/relationships/image" Target="../media/image16.png"/><Relationship Id="rId10" Type="http://schemas.openxmlformats.org/officeDocument/2006/relationships/image" Target="../media/image20.png"/><Relationship Id="rId4" Type="http://schemas.openxmlformats.org/officeDocument/2006/relationships/image" Target="../media/image15.png"/><Relationship Id="rId9" Type="http://schemas.openxmlformats.org/officeDocument/2006/relationships/image" Target="../media/image19.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8.xml"/><Relationship Id="rId5" Type="http://schemas.openxmlformats.org/officeDocument/2006/relationships/image" Target="../media/image11.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8.xml"/><Relationship Id="rId5" Type="http://schemas.openxmlformats.org/officeDocument/2006/relationships/image" Target="../media/image11.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8.xml"/><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8.xml"/><Relationship Id="rId6" Type="http://schemas.openxmlformats.org/officeDocument/2006/relationships/image" Target="../media/image23.png"/><Relationship Id="rId5" Type="http://schemas.openxmlformats.org/officeDocument/2006/relationships/image" Target="../media/image6.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8.xml"/><Relationship Id="rId6" Type="http://schemas.openxmlformats.org/officeDocument/2006/relationships/image" Target="../media/image23.png"/><Relationship Id="rId5" Type="http://schemas.openxmlformats.org/officeDocument/2006/relationships/image" Target="../media/image6.pn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8.xml"/><Relationship Id="rId5" Type="http://schemas.openxmlformats.org/officeDocument/2006/relationships/image" Target="../media/image11.png"/><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8.xml"/><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8.xml"/><Relationship Id="rId5" Type="http://schemas.openxmlformats.org/officeDocument/2006/relationships/image" Target="../media/image17.png"/><Relationship Id="rId4" Type="http://schemas.openxmlformats.org/officeDocument/2006/relationships/image" Target="../media/image22.png"/></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8.xml"/><Relationship Id="rId5" Type="http://schemas.openxmlformats.org/officeDocument/2006/relationships/image" Target="../media/image22.png"/><Relationship Id="rId4" Type="http://schemas.openxmlformats.org/officeDocument/2006/relationships/image" Target="../media/image11.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8.xml"/><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1.xml"/><Relationship Id="rId1" Type="http://schemas.openxmlformats.org/officeDocument/2006/relationships/slideLayout" Target="../slideLayouts/slideLayout8.xml"/><Relationship Id="rId6" Type="http://schemas.openxmlformats.org/officeDocument/2006/relationships/image" Target="../media/image11.png"/><Relationship Id="rId5" Type="http://schemas.openxmlformats.org/officeDocument/2006/relationships/image" Target="../media/image17.png"/><Relationship Id="rId4" Type="http://schemas.openxmlformats.org/officeDocument/2006/relationships/image" Target="../media/image20.png"/></Relationships>
</file>

<file path=ppt/slides/_rels/slide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4.png"/><Relationship Id="rId1" Type="http://schemas.openxmlformats.org/officeDocument/2006/relationships/slideLayout" Target="../slideLayouts/slideLayout8.xml"/><Relationship Id="rId5" Type="http://schemas.openxmlformats.org/officeDocument/2006/relationships/image" Target="../media/image11.png"/><Relationship Id="rId4" Type="http://schemas.openxmlformats.org/officeDocument/2006/relationships/image" Target="../media/image17.png"/></Relationships>
</file>

<file path=ppt/slides/_rels/slide3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4.png"/><Relationship Id="rId1" Type="http://schemas.openxmlformats.org/officeDocument/2006/relationships/slideLayout" Target="../slideLayouts/slideLayout8.xml"/><Relationship Id="rId5" Type="http://schemas.openxmlformats.org/officeDocument/2006/relationships/image" Target="../media/image11.png"/><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4.png"/><Relationship Id="rId1" Type="http://schemas.openxmlformats.org/officeDocument/2006/relationships/slideLayout" Target="../slideLayouts/slideLayout8.xml"/><Relationship Id="rId5" Type="http://schemas.openxmlformats.org/officeDocument/2006/relationships/image" Target="../media/image11.png"/><Relationship Id="rId4" Type="http://schemas.openxmlformats.org/officeDocument/2006/relationships/image" Target="../media/image17.png"/></Relationships>
</file>

<file path=ppt/slides/_rels/slide4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4.png"/><Relationship Id="rId1" Type="http://schemas.openxmlformats.org/officeDocument/2006/relationships/slideLayout" Target="../slideLayouts/slideLayout8.xml"/><Relationship Id="rId5" Type="http://schemas.openxmlformats.org/officeDocument/2006/relationships/image" Target="../media/image11.png"/><Relationship Id="rId4" Type="http://schemas.openxmlformats.org/officeDocument/2006/relationships/image" Target="../media/image17.png"/></Relationships>
</file>

<file path=ppt/slides/_rels/slide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2.xml"/><Relationship Id="rId1" Type="http://schemas.openxmlformats.org/officeDocument/2006/relationships/slideLayout" Target="../slideLayouts/slideLayout8.xml"/><Relationship Id="rId6" Type="http://schemas.openxmlformats.org/officeDocument/2006/relationships/image" Target="../media/image11.png"/><Relationship Id="rId5" Type="http://schemas.openxmlformats.org/officeDocument/2006/relationships/image" Target="../media/image17.png"/><Relationship Id="rId4" Type="http://schemas.openxmlformats.org/officeDocument/2006/relationships/image" Target="../media/image20.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8.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占位符 77"/>
          <p:cNvSpPr>
            <a:spLocks noGrp="1"/>
          </p:cNvSpPr>
          <p:nvPr>
            <p:ph type="body" sz="quarter" idx="17"/>
          </p:nvPr>
        </p:nvSpPr>
        <p:spPr bwMode="gray">
          <a:xfrm>
            <a:off x="1007139" y="1825692"/>
            <a:ext cx="3119030" cy="504887"/>
          </a:xfrm>
        </p:spPr>
        <p:txBody>
          <a:bodyPr/>
          <a:lstStyle/>
          <a:p>
            <a:endParaRPr lang="zh-CN" altLang="en-US" dirty="0">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27" name="文本占位符 78"/>
          <p:cNvSpPr>
            <a:spLocks noGrp="1"/>
          </p:cNvSpPr>
          <p:nvPr>
            <p:ph type="body" sz="quarter" idx="18"/>
          </p:nvPr>
        </p:nvSpPr>
        <p:spPr bwMode="gray">
          <a:xfrm>
            <a:off x="4126170" y="1825692"/>
            <a:ext cx="1967450" cy="504887"/>
          </a:xfrm>
        </p:spPr>
        <p:txBody>
          <a:bodyPr/>
          <a:lstStyle/>
          <a:p>
            <a:endParaRPr lang="zh-CN" altLang="en-US" dirty="0">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28" name="文本占位符 79"/>
          <p:cNvSpPr>
            <a:spLocks noGrp="1"/>
          </p:cNvSpPr>
          <p:nvPr>
            <p:ph type="body" sz="quarter" idx="19"/>
          </p:nvPr>
        </p:nvSpPr>
        <p:spPr bwMode="gray">
          <a:xfrm>
            <a:off x="6093619" y="1825692"/>
            <a:ext cx="3023155" cy="504887"/>
          </a:xfrm>
        </p:spPr>
        <p:txBody>
          <a:bodyPr/>
          <a:lstStyle/>
          <a:p>
            <a:endParaRPr lang="zh-CN" altLang="en-US" dirty="0">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29" name="文本占位符 80"/>
          <p:cNvSpPr>
            <a:spLocks noGrp="1"/>
          </p:cNvSpPr>
          <p:nvPr>
            <p:ph type="body" sz="quarter" idx="20"/>
          </p:nvPr>
        </p:nvSpPr>
        <p:spPr bwMode="gray">
          <a:xfrm>
            <a:off x="9116775" y="1825692"/>
            <a:ext cx="2351079" cy="504887"/>
          </a:xfrm>
        </p:spPr>
        <p:txBody>
          <a:bodyPr/>
          <a:lstStyle/>
          <a:p>
            <a:endParaRPr lang="zh-CN" altLang="en-US">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30" name="文本占位符 73"/>
          <p:cNvSpPr>
            <a:spLocks noGrp="1"/>
          </p:cNvSpPr>
          <p:nvPr>
            <p:ph type="body" sz="quarter" idx="13"/>
          </p:nvPr>
        </p:nvSpPr>
        <p:spPr bwMode="gray">
          <a:xfrm>
            <a:off x="1007042" y="3107162"/>
            <a:ext cx="3119128" cy="468052"/>
          </a:xfrm>
        </p:spPr>
        <p:txBody>
          <a:bodyPr/>
          <a:lstStyle/>
          <a:p>
            <a:r>
              <a:t>Wan Changli wwx408647</a:t>
            </a:r>
            <a:endParaRPr lang="zh-CN" altLang="en-US" dirty="0">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31" name="文本占位符 74"/>
          <p:cNvSpPr>
            <a:spLocks noGrp="1"/>
          </p:cNvSpPr>
          <p:nvPr>
            <p:ph type="body" sz="quarter" idx="14"/>
          </p:nvPr>
        </p:nvSpPr>
        <p:spPr bwMode="gray">
          <a:xfrm>
            <a:off x="4126170" y="3107162"/>
            <a:ext cx="1967450" cy="468052"/>
          </a:xfrm>
        </p:spPr>
        <p:txBody>
          <a:bodyPr/>
          <a:lstStyle/>
          <a:p>
            <a:r>
              <a:t>2020-03-11</a:t>
            </a:r>
            <a:endParaRPr lang="zh-CN" altLang="en-US">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32" name="文本占位符 75"/>
          <p:cNvSpPr>
            <a:spLocks noGrp="1"/>
          </p:cNvSpPr>
          <p:nvPr>
            <p:ph type="body" sz="quarter" idx="15"/>
          </p:nvPr>
        </p:nvSpPr>
        <p:spPr bwMode="gray">
          <a:xfrm>
            <a:off x="6093619" y="3107162"/>
            <a:ext cx="3023155" cy="468052"/>
          </a:xfrm>
        </p:spPr>
        <p:txBody>
          <a:bodyPr/>
          <a:lstStyle/>
          <a:p>
            <a:endParaRPr lang="zh-CN" altLang="en-US" dirty="0">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33" name="文本占位符 76"/>
          <p:cNvSpPr>
            <a:spLocks noGrp="1"/>
          </p:cNvSpPr>
          <p:nvPr>
            <p:ph type="body" sz="quarter" idx="16"/>
          </p:nvPr>
        </p:nvSpPr>
        <p:spPr bwMode="gray">
          <a:xfrm>
            <a:off x="9116775" y="3071158"/>
            <a:ext cx="2351342" cy="504056"/>
          </a:xfrm>
        </p:spPr>
        <p:txBody>
          <a:bodyPr/>
          <a:lstStyle/>
          <a:p>
            <a:endParaRPr lang="zh-CN" altLang="en-US">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34" name="文本占位符 81"/>
          <p:cNvSpPr>
            <a:spLocks noGrp="1"/>
          </p:cNvSpPr>
          <p:nvPr>
            <p:ph type="body" sz="quarter" idx="21"/>
          </p:nvPr>
        </p:nvSpPr>
        <p:spPr bwMode="gray">
          <a:xfrm>
            <a:off x="1007042" y="3611218"/>
            <a:ext cx="3119128" cy="468052"/>
          </a:xfrm>
        </p:spPr>
        <p:txBody>
          <a:bodyPr/>
          <a:lstStyle/>
          <a:p>
            <a:endParaRPr lang="zh-CN" altLang="en-US" dirty="0">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35" name="文本占位符 82"/>
          <p:cNvSpPr>
            <a:spLocks noGrp="1"/>
          </p:cNvSpPr>
          <p:nvPr>
            <p:ph type="body" sz="quarter" idx="22"/>
          </p:nvPr>
        </p:nvSpPr>
        <p:spPr bwMode="gray">
          <a:xfrm>
            <a:off x="4126170" y="3611218"/>
            <a:ext cx="1967450" cy="468052"/>
          </a:xfrm>
        </p:spPr>
        <p:txBody>
          <a:bodyPr/>
          <a:lstStyle/>
          <a:p>
            <a:endParaRPr lang="zh-CN" altLang="en-US" dirty="0">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36" name="文本占位符 83"/>
          <p:cNvSpPr>
            <a:spLocks noGrp="1"/>
          </p:cNvSpPr>
          <p:nvPr>
            <p:ph type="body" sz="quarter" idx="23"/>
          </p:nvPr>
        </p:nvSpPr>
        <p:spPr bwMode="gray">
          <a:xfrm>
            <a:off x="6093619" y="3611218"/>
            <a:ext cx="3023155" cy="468052"/>
          </a:xfrm>
        </p:spPr>
        <p:txBody>
          <a:bodyPr/>
          <a:lstStyle/>
          <a:p>
            <a:endParaRPr lang="zh-CN" altLang="en-US">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37" name="文本占位符 84"/>
          <p:cNvSpPr>
            <a:spLocks noGrp="1"/>
          </p:cNvSpPr>
          <p:nvPr>
            <p:ph type="body" sz="quarter" idx="24"/>
          </p:nvPr>
        </p:nvSpPr>
        <p:spPr bwMode="gray">
          <a:xfrm>
            <a:off x="9116775" y="3575214"/>
            <a:ext cx="2351342" cy="504056"/>
          </a:xfrm>
        </p:spPr>
        <p:txBody>
          <a:bodyPr/>
          <a:lstStyle/>
          <a:p>
            <a:endParaRPr lang="zh-CN" altLang="en-US">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38" name="文本占位符 85"/>
          <p:cNvSpPr>
            <a:spLocks noGrp="1"/>
          </p:cNvSpPr>
          <p:nvPr>
            <p:ph type="body" sz="quarter" idx="25"/>
          </p:nvPr>
        </p:nvSpPr>
        <p:spPr bwMode="gray">
          <a:xfrm>
            <a:off x="1007042" y="4079270"/>
            <a:ext cx="3119128" cy="468052"/>
          </a:xfrm>
        </p:spPr>
        <p:txBody>
          <a:bodyPr/>
          <a:lstStyle/>
          <a:p>
            <a:endParaRPr lang="zh-CN" altLang="en-US">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39" name="文本占位符 86"/>
          <p:cNvSpPr>
            <a:spLocks noGrp="1"/>
          </p:cNvSpPr>
          <p:nvPr>
            <p:ph type="body" sz="quarter" idx="26"/>
          </p:nvPr>
        </p:nvSpPr>
        <p:spPr bwMode="gray">
          <a:xfrm>
            <a:off x="4126170" y="4079270"/>
            <a:ext cx="1967450" cy="468052"/>
          </a:xfrm>
        </p:spPr>
        <p:txBody>
          <a:bodyPr/>
          <a:lstStyle/>
          <a:p>
            <a:endParaRPr lang="zh-CN" altLang="en-US">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40" name="文本占位符 87"/>
          <p:cNvSpPr>
            <a:spLocks noGrp="1"/>
          </p:cNvSpPr>
          <p:nvPr>
            <p:ph type="body" sz="quarter" idx="27"/>
          </p:nvPr>
        </p:nvSpPr>
        <p:spPr bwMode="gray">
          <a:xfrm>
            <a:off x="6093619" y="4079270"/>
            <a:ext cx="3023155" cy="468052"/>
          </a:xfrm>
        </p:spPr>
        <p:txBody>
          <a:bodyPr/>
          <a:lstStyle/>
          <a:p>
            <a:endParaRPr lang="zh-CN" altLang="en-US">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41" name="文本占位符 88"/>
          <p:cNvSpPr>
            <a:spLocks noGrp="1"/>
          </p:cNvSpPr>
          <p:nvPr>
            <p:ph type="body" sz="quarter" idx="28"/>
          </p:nvPr>
        </p:nvSpPr>
        <p:spPr bwMode="gray">
          <a:xfrm>
            <a:off x="9116775" y="4079270"/>
            <a:ext cx="2351342" cy="468052"/>
          </a:xfrm>
        </p:spPr>
        <p:txBody>
          <a:bodyPr/>
          <a:lstStyle/>
          <a:p>
            <a:endParaRPr lang="zh-CN" altLang="en-US">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42" name="文本占位符 89"/>
          <p:cNvSpPr>
            <a:spLocks noGrp="1"/>
          </p:cNvSpPr>
          <p:nvPr>
            <p:ph type="body" sz="quarter" idx="29"/>
          </p:nvPr>
        </p:nvSpPr>
        <p:spPr bwMode="gray">
          <a:xfrm>
            <a:off x="1007042" y="4619330"/>
            <a:ext cx="3119128" cy="468052"/>
          </a:xfrm>
        </p:spPr>
        <p:txBody>
          <a:bodyPr/>
          <a:lstStyle/>
          <a:p>
            <a:endParaRPr lang="zh-CN" altLang="en-US">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43" name="文本占位符 90"/>
          <p:cNvSpPr>
            <a:spLocks noGrp="1"/>
          </p:cNvSpPr>
          <p:nvPr>
            <p:ph type="body" sz="quarter" idx="30"/>
          </p:nvPr>
        </p:nvSpPr>
        <p:spPr bwMode="gray">
          <a:xfrm>
            <a:off x="4126170" y="4619330"/>
            <a:ext cx="1967450" cy="468052"/>
          </a:xfrm>
        </p:spPr>
        <p:txBody>
          <a:bodyPr/>
          <a:lstStyle/>
          <a:p>
            <a:endParaRPr lang="zh-CN" altLang="en-US">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44" name="文本占位符 91"/>
          <p:cNvSpPr>
            <a:spLocks noGrp="1"/>
          </p:cNvSpPr>
          <p:nvPr>
            <p:ph type="body" sz="quarter" idx="31"/>
          </p:nvPr>
        </p:nvSpPr>
        <p:spPr bwMode="gray">
          <a:xfrm>
            <a:off x="6093619" y="4619330"/>
            <a:ext cx="3023155" cy="468052"/>
          </a:xfrm>
        </p:spPr>
        <p:txBody>
          <a:bodyPr/>
          <a:lstStyle/>
          <a:p>
            <a:endParaRPr lang="zh-CN" altLang="en-US">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45" name="文本占位符 92"/>
          <p:cNvSpPr>
            <a:spLocks noGrp="1"/>
          </p:cNvSpPr>
          <p:nvPr>
            <p:ph type="body" sz="quarter" idx="32"/>
          </p:nvPr>
        </p:nvSpPr>
        <p:spPr bwMode="gray">
          <a:xfrm>
            <a:off x="9116775" y="4619330"/>
            <a:ext cx="2351342" cy="468052"/>
          </a:xfrm>
        </p:spPr>
        <p:txBody>
          <a:bodyPr/>
          <a:lstStyle/>
          <a:p>
            <a:endParaRPr lang="zh-CN" altLang="en-US">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46" name="文本占位符 93"/>
          <p:cNvSpPr>
            <a:spLocks noGrp="1"/>
          </p:cNvSpPr>
          <p:nvPr>
            <p:ph type="body" sz="quarter" idx="33"/>
          </p:nvPr>
        </p:nvSpPr>
        <p:spPr bwMode="gray">
          <a:xfrm>
            <a:off x="1007042" y="5087382"/>
            <a:ext cx="3119128" cy="468052"/>
          </a:xfrm>
        </p:spPr>
        <p:txBody>
          <a:bodyPr/>
          <a:lstStyle/>
          <a:p>
            <a:endParaRPr lang="zh-CN" altLang="en-US">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47" name="文本占位符 94"/>
          <p:cNvSpPr>
            <a:spLocks noGrp="1"/>
          </p:cNvSpPr>
          <p:nvPr>
            <p:ph type="body" sz="quarter" idx="34"/>
          </p:nvPr>
        </p:nvSpPr>
        <p:spPr bwMode="gray">
          <a:xfrm>
            <a:off x="4126170" y="5087382"/>
            <a:ext cx="1967450" cy="468052"/>
          </a:xfrm>
        </p:spPr>
        <p:txBody>
          <a:bodyPr/>
          <a:lstStyle/>
          <a:p>
            <a:endParaRPr lang="zh-CN" altLang="en-US">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48" name="文本占位符 95"/>
          <p:cNvSpPr>
            <a:spLocks noGrp="1"/>
          </p:cNvSpPr>
          <p:nvPr>
            <p:ph type="body" sz="quarter" idx="35"/>
          </p:nvPr>
        </p:nvSpPr>
        <p:spPr bwMode="gray">
          <a:xfrm>
            <a:off x="6093619" y="5087382"/>
            <a:ext cx="3023155" cy="468052"/>
          </a:xfrm>
        </p:spPr>
        <p:txBody>
          <a:bodyPr/>
          <a:lstStyle/>
          <a:p>
            <a:endParaRPr lang="zh-CN" altLang="en-US">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49" name="文本占位符 96"/>
          <p:cNvSpPr>
            <a:spLocks noGrp="1"/>
          </p:cNvSpPr>
          <p:nvPr>
            <p:ph type="body" sz="quarter" idx="36"/>
          </p:nvPr>
        </p:nvSpPr>
        <p:spPr bwMode="gray">
          <a:xfrm>
            <a:off x="9116775" y="5087382"/>
            <a:ext cx="2351342" cy="468052"/>
          </a:xfrm>
        </p:spPr>
        <p:txBody>
          <a:bodyPr/>
          <a:lstStyle/>
          <a:p>
            <a:endParaRPr lang="zh-CN" altLang="en-US">
              <a:latin typeface="Arial"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1497001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3" name="矩形 212">
            <a:extLst>
              <a:ext uri="{FF2B5EF4-FFF2-40B4-BE49-F238E27FC236}">
                <a16:creationId xmlns:a16="http://schemas.microsoft.com/office/drawing/2014/main" id="{82A0E5EF-E26F-417E-B34A-F6168B90569F}"/>
              </a:ext>
            </a:extLst>
          </p:cNvPr>
          <p:cNvSpPr/>
          <p:nvPr/>
        </p:nvSpPr>
        <p:spPr bwMode="gray">
          <a:xfrm>
            <a:off x="545845" y="4180088"/>
            <a:ext cx="2514542" cy="2129303"/>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314" name="矩形 313">
            <a:extLst>
              <a:ext uri="{FF2B5EF4-FFF2-40B4-BE49-F238E27FC236}">
                <a16:creationId xmlns:a16="http://schemas.microsoft.com/office/drawing/2014/main" id="{9F66493C-6611-4B30-8FF6-518C7287D32C}"/>
              </a:ext>
            </a:extLst>
          </p:cNvPr>
          <p:cNvSpPr/>
          <p:nvPr/>
        </p:nvSpPr>
        <p:spPr bwMode="gray">
          <a:xfrm>
            <a:off x="8850484" y="2771050"/>
            <a:ext cx="2603267" cy="962097"/>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313" name="矩形 312">
            <a:extLst>
              <a:ext uri="{FF2B5EF4-FFF2-40B4-BE49-F238E27FC236}">
                <a16:creationId xmlns:a16="http://schemas.microsoft.com/office/drawing/2014/main" id="{646D7C4C-3181-4965-9EFB-5CB8895F20C0}"/>
              </a:ext>
            </a:extLst>
          </p:cNvPr>
          <p:cNvSpPr/>
          <p:nvPr/>
        </p:nvSpPr>
        <p:spPr bwMode="gray">
          <a:xfrm>
            <a:off x="6285847" y="2771050"/>
            <a:ext cx="1482866" cy="962097"/>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312" name="矩形 311">
            <a:extLst>
              <a:ext uri="{FF2B5EF4-FFF2-40B4-BE49-F238E27FC236}">
                <a16:creationId xmlns:a16="http://schemas.microsoft.com/office/drawing/2014/main" id="{4A791CEC-8551-4810-A5A6-B9F418F79B84}"/>
              </a:ext>
            </a:extLst>
          </p:cNvPr>
          <p:cNvSpPr/>
          <p:nvPr/>
        </p:nvSpPr>
        <p:spPr bwMode="gray">
          <a:xfrm>
            <a:off x="9855406" y="1630225"/>
            <a:ext cx="1598902" cy="104320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303" name="矩形 302">
            <a:extLst>
              <a:ext uri="{FF2B5EF4-FFF2-40B4-BE49-F238E27FC236}">
                <a16:creationId xmlns:a16="http://schemas.microsoft.com/office/drawing/2014/main" id="{E18A51B3-8E89-4923-9A44-6EE31F4AE082}"/>
              </a:ext>
            </a:extLst>
          </p:cNvPr>
          <p:cNvSpPr/>
          <p:nvPr/>
        </p:nvSpPr>
        <p:spPr bwMode="gray">
          <a:xfrm>
            <a:off x="7997755" y="1643904"/>
            <a:ext cx="1768780" cy="104320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302" name="矩形 301">
            <a:extLst>
              <a:ext uri="{FF2B5EF4-FFF2-40B4-BE49-F238E27FC236}">
                <a16:creationId xmlns:a16="http://schemas.microsoft.com/office/drawing/2014/main" id="{8DC47668-F657-4AD0-94D2-958F705654CA}"/>
              </a:ext>
            </a:extLst>
          </p:cNvPr>
          <p:cNvSpPr/>
          <p:nvPr/>
        </p:nvSpPr>
        <p:spPr bwMode="gray">
          <a:xfrm>
            <a:off x="6270705" y="1644250"/>
            <a:ext cx="1598902" cy="104320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cxnSp>
        <p:nvCxnSpPr>
          <p:cNvPr id="291" name="直接连接符 290">
            <a:extLst>
              <a:ext uri="{FF2B5EF4-FFF2-40B4-BE49-F238E27FC236}">
                <a16:creationId xmlns:a16="http://schemas.microsoft.com/office/drawing/2014/main" id="{F88E9C6E-59EF-4514-BB51-873D4499FB54}"/>
              </a:ext>
            </a:extLst>
          </p:cNvPr>
          <p:cNvCxnSpPr>
            <a:cxnSpLocks/>
            <a:stCxn id="285" idx="3"/>
            <a:endCxn id="274" idx="3"/>
          </p:cNvCxnSpPr>
          <p:nvPr/>
        </p:nvCxnSpPr>
        <p:spPr bwMode="gray">
          <a:xfrm>
            <a:off x="7230713" y="3121854"/>
            <a:ext cx="3031827" cy="2557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7" name="矩形 186">
            <a:extLst>
              <a:ext uri="{FF2B5EF4-FFF2-40B4-BE49-F238E27FC236}">
                <a16:creationId xmlns:a16="http://schemas.microsoft.com/office/drawing/2014/main" id="{EFB5E987-DE18-469C-8553-0203961FA4D6}"/>
              </a:ext>
            </a:extLst>
          </p:cNvPr>
          <p:cNvSpPr/>
          <p:nvPr/>
        </p:nvSpPr>
        <p:spPr bwMode="gray">
          <a:xfrm>
            <a:off x="6405872" y="5748445"/>
            <a:ext cx="3404910" cy="553304"/>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173" name="Freeform 159">
            <a:extLst>
              <a:ext uri="{FF2B5EF4-FFF2-40B4-BE49-F238E27FC236}">
                <a16:creationId xmlns:a16="http://schemas.microsoft.com/office/drawing/2014/main" id="{F8FEBB60-4EDA-4A06-A8FA-61782E214B92}"/>
              </a:ext>
            </a:extLst>
          </p:cNvPr>
          <p:cNvSpPr/>
          <p:nvPr/>
        </p:nvSpPr>
        <p:spPr bwMode="gray">
          <a:xfrm flipH="1">
            <a:off x="8785040" y="4199300"/>
            <a:ext cx="667079" cy="34870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43" name="矩形 42">
            <a:extLst>
              <a:ext uri="{FF2B5EF4-FFF2-40B4-BE49-F238E27FC236}">
                <a16:creationId xmlns:a16="http://schemas.microsoft.com/office/drawing/2014/main" id="{36EB0581-0B49-4DD3-AAC2-B1D71ADF0AE6}"/>
              </a:ext>
            </a:extLst>
          </p:cNvPr>
          <p:cNvSpPr/>
          <p:nvPr/>
        </p:nvSpPr>
        <p:spPr bwMode="gray">
          <a:xfrm>
            <a:off x="635869" y="1605376"/>
            <a:ext cx="3143505" cy="87550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cxnSp>
        <p:nvCxnSpPr>
          <p:cNvPr id="161" name="直接连接符 160">
            <a:extLst>
              <a:ext uri="{FF2B5EF4-FFF2-40B4-BE49-F238E27FC236}">
                <a16:creationId xmlns:a16="http://schemas.microsoft.com/office/drawing/2014/main" id="{FA76DBCD-AEBF-47B6-ADE8-B6A69A48AC42}"/>
              </a:ext>
            </a:extLst>
          </p:cNvPr>
          <p:cNvCxnSpPr>
            <a:cxnSpLocks/>
            <a:stCxn id="41" idx="3"/>
            <a:endCxn id="154" idx="1"/>
          </p:cNvCxnSpPr>
          <p:nvPr/>
        </p:nvCxnSpPr>
        <p:spPr bwMode="gray">
          <a:xfrm>
            <a:off x="1816064" y="2181031"/>
            <a:ext cx="1252631" cy="922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8" name="矩形 47">
            <a:extLst>
              <a:ext uri="{FF2B5EF4-FFF2-40B4-BE49-F238E27FC236}">
                <a16:creationId xmlns:a16="http://schemas.microsoft.com/office/drawing/2014/main" id="{93144A16-FE22-4006-8388-B58716C6C40A}"/>
              </a:ext>
            </a:extLst>
          </p:cNvPr>
          <p:cNvSpPr/>
          <p:nvPr/>
        </p:nvSpPr>
        <p:spPr bwMode="gray">
          <a:xfrm>
            <a:off x="3856987" y="1624833"/>
            <a:ext cx="2128990" cy="2109399"/>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44" name="矩形 43">
            <a:extLst>
              <a:ext uri="{FF2B5EF4-FFF2-40B4-BE49-F238E27FC236}">
                <a16:creationId xmlns:a16="http://schemas.microsoft.com/office/drawing/2014/main" id="{1F43D915-22B8-4CCA-81E7-4408007D42D8}"/>
              </a:ext>
            </a:extLst>
          </p:cNvPr>
          <p:cNvSpPr/>
          <p:nvPr/>
        </p:nvSpPr>
        <p:spPr bwMode="gray">
          <a:xfrm>
            <a:off x="627794" y="2650100"/>
            <a:ext cx="2128990" cy="1061593"/>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cxnSp>
        <p:nvCxnSpPr>
          <p:cNvPr id="21" name="直接连接符 20">
            <a:extLst>
              <a:ext uri="{FF2B5EF4-FFF2-40B4-BE49-F238E27FC236}">
                <a16:creationId xmlns:a16="http://schemas.microsoft.com/office/drawing/2014/main" id="{BE6982E1-76B5-487B-B078-56E5110351A8}"/>
              </a:ext>
            </a:extLst>
          </p:cNvPr>
          <p:cNvCxnSpPr>
            <a:cxnSpLocks/>
          </p:cNvCxnSpPr>
          <p:nvPr/>
        </p:nvCxnSpPr>
        <p:spPr bwMode="gray">
          <a:xfrm>
            <a:off x="1512425" y="3168146"/>
            <a:ext cx="3814873"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 name="标题 1">
            <a:extLst>
              <a:ext uri="{FF2B5EF4-FFF2-40B4-BE49-F238E27FC236}">
                <a16:creationId xmlns:a16="http://schemas.microsoft.com/office/drawing/2014/main" id="{E214EDE9-24B7-4BE1-AF2F-B9358283FB47}"/>
              </a:ext>
            </a:extLst>
          </p:cNvPr>
          <p:cNvSpPr>
            <a:spLocks noGrp="1"/>
          </p:cNvSpPr>
          <p:nvPr>
            <p:ph type="title"/>
          </p:nvPr>
        </p:nvSpPr>
        <p:spPr bwMode="gray"/>
        <p:txBody>
          <a:bodyPr/>
          <a:lstStyle/>
          <a:p>
            <a:pPr fontAlgn="ctr"/>
            <a:r>
              <a:rPr lang="en-US" dirty="0">
                <a:latin typeface="Huawei Sans" panose="020C0503030203020204" pitchFamily="34" charset="0"/>
              </a:rPr>
              <a:t>Typical Application Scenarios of Firewalls</a:t>
            </a:r>
          </a:p>
        </p:txBody>
      </p:sp>
      <p:sp>
        <p:nvSpPr>
          <p:cNvPr id="8" name="Freeform 159">
            <a:extLst>
              <a:ext uri="{FF2B5EF4-FFF2-40B4-BE49-F238E27FC236}">
                <a16:creationId xmlns:a16="http://schemas.microsoft.com/office/drawing/2014/main" id="{872F7BC2-3102-482E-8810-2DC4FCD47E0E}"/>
              </a:ext>
            </a:extLst>
          </p:cNvPr>
          <p:cNvSpPr/>
          <p:nvPr/>
        </p:nvSpPr>
        <p:spPr bwMode="gray">
          <a:xfrm flipH="1">
            <a:off x="3923643" y="2877874"/>
            <a:ext cx="892195" cy="46637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9" name="圆角矩形 75">
            <a:extLst>
              <a:ext uri="{FF2B5EF4-FFF2-40B4-BE49-F238E27FC236}">
                <a16:creationId xmlns:a16="http://schemas.microsoft.com/office/drawing/2014/main" id="{DFD40659-1AA1-4E8B-9839-4C89A3FA9EC4}"/>
              </a:ext>
            </a:extLst>
          </p:cNvPr>
          <p:cNvSpPr/>
          <p:nvPr/>
        </p:nvSpPr>
        <p:spPr bwMode="gray">
          <a:xfrm>
            <a:off x="471829" y="1238257"/>
            <a:ext cx="5612295" cy="297749"/>
          </a:xfrm>
          <a:prstGeom prst="roundRect">
            <a:avLst>
              <a:gd name="adj" fmla="val 10604"/>
            </a:avLst>
          </a:prstGeom>
          <a:gradFill>
            <a:gsLst>
              <a:gs pos="0">
                <a:srgbClr val="00B0F0"/>
              </a:gs>
              <a:gs pos="100000">
                <a:srgbClr val="0070C0"/>
              </a:gs>
            </a:gsLst>
            <a:lin ang="5400000" scaled="1"/>
          </a:gradFill>
          <a:ln>
            <a:solidFill>
              <a:srgbClr val="00B0F0"/>
            </a:solidFill>
          </a:ln>
        </p:spPr>
        <p:txBody>
          <a:bodyPr wrap="square" rtlCol="0" anchor="ctr" anchorCtr="0">
            <a:noAutofit/>
          </a:bodyPr>
          <a:lstStyle/>
          <a:p>
            <a:pPr algn="ctr" fontAlgn="ctr">
              <a:spcBef>
                <a:spcPts val="0"/>
              </a:spcBef>
              <a:spcAft>
                <a:spcPts val="0"/>
              </a:spcAft>
            </a:pPr>
            <a:r>
              <a:rPr lang="en-US" sz="1400" b="1" dirty="0">
                <a:solidFill>
                  <a:prstClr val="white"/>
                </a:solidFill>
                <a:latin typeface="Huawei Sans" panose="020C0503030203020204" pitchFamily="34" charset="0"/>
              </a:rPr>
              <a:t>Enterprise Border Protection</a:t>
            </a:r>
          </a:p>
        </p:txBody>
      </p:sp>
      <p:sp>
        <p:nvSpPr>
          <p:cNvPr id="10" name="圆角矩形 75">
            <a:extLst>
              <a:ext uri="{FF2B5EF4-FFF2-40B4-BE49-F238E27FC236}">
                <a16:creationId xmlns:a16="http://schemas.microsoft.com/office/drawing/2014/main" id="{36267072-E40B-4027-A66F-FFD4253C747E}"/>
              </a:ext>
            </a:extLst>
          </p:cNvPr>
          <p:cNvSpPr/>
          <p:nvPr/>
        </p:nvSpPr>
        <p:spPr bwMode="gray">
          <a:xfrm>
            <a:off x="471532" y="1567647"/>
            <a:ext cx="5612295" cy="222663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ctr" fontAlgn="ctr">
              <a:spcBef>
                <a:spcPts val="0"/>
              </a:spcBef>
              <a:spcAft>
                <a:spcPts val="600"/>
              </a:spcAft>
            </a:pPr>
            <a:endParaRPr lang="en-US" altLang="zh-CN" sz="1200" dirty="0">
              <a:solidFill>
                <a:prstClr val="black"/>
              </a:solidFill>
              <a:latin typeface="Huawei Sans" panose="020C0503030203020204" pitchFamily="34" charset="0"/>
            </a:endParaRPr>
          </a:p>
        </p:txBody>
      </p:sp>
      <p:sp>
        <p:nvSpPr>
          <p:cNvPr id="11" name="圆角矩形 75">
            <a:extLst>
              <a:ext uri="{FF2B5EF4-FFF2-40B4-BE49-F238E27FC236}">
                <a16:creationId xmlns:a16="http://schemas.microsoft.com/office/drawing/2014/main" id="{45D3FDF0-CC74-46C2-817F-4A9CA94FF6EF}"/>
              </a:ext>
            </a:extLst>
          </p:cNvPr>
          <p:cNvSpPr/>
          <p:nvPr/>
        </p:nvSpPr>
        <p:spPr bwMode="gray">
          <a:xfrm>
            <a:off x="6119749" y="1238256"/>
            <a:ext cx="5612295" cy="297749"/>
          </a:xfrm>
          <a:prstGeom prst="roundRect">
            <a:avLst>
              <a:gd name="adj" fmla="val 10604"/>
            </a:avLst>
          </a:prstGeom>
          <a:gradFill>
            <a:gsLst>
              <a:gs pos="0">
                <a:srgbClr val="00B0F0"/>
              </a:gs>
              <a:gs pos="100000">
                <a:srgbClr val="0070C0"/>
              </a:gs>
            </a:gsLst>
            <a:lin ang="5400000" scaled="1"/>
          </a:gradFill>
          <a:ln>
            <a:solidFill>
              <a:srgbClr val="00B0F0"/>
            </a:solidFill>
          </a:ln>
        </p:spPr>
        <p:txBody>
          <a:bodyPr wrap="square" rtlCol="0" anchor="ctr" anchorCtr="0">
            <a:noAutofit/>
          </a:bodyPr>
          <a:lstStyle/>
          <a:p>
            <a:pPr algn="ctr" fontAlgn="ctr">
              <a:spcBef>
                <a:spcPts val="0"/>
              </a:spcBef>
              <a:spcAft>
                <a:spcPts val="0"/>
              </a:spcAft>
            </a:pPr>
            <a:r>
              <a:rPr lang="en-US" sz="1400" b="1" dirty="0">
                <a:solidFill>
                  <a:prstClr val="white"/>
                </a:solidFill>
                <a:latin typeface="Huawei Sans" panose="020C0503030203020204" pitchFamily="34" charset="0"/>
              </a:rPr>
              <a:t>Intranet Control and Security Isolation</a:t>
            </a:r>
          </a:p>
        </p:txBody>
      </p:sp>
      <p:sp>
        <p:nvSpPr>
          <p:cNvPr id="12" name="圆角矩形 75">
            <a:extLst>
              <a:ext uri="{FF2B5EF4-FFF2-40B4-BE49-F238E27FC236}">
                <a16:creationId xmlns:a16="http://schemas.microsoft.com/office/drawing/2014/main" id="{5661FDED-4D5C-48CB-81AA-A077AD0CAD75}"/>
              </a:ext>
            </a:extLst>
          </p:cNvPr>
          <p:cNvSpPr/>
          <p:nvPr/>
        </p:nvSpPr>
        <p:spPr bwMode="gray">
          <a:xfrm>
            <a:off x="6131324" y="1570731"/>
            <a:ext cx="5612295" cy="222663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ctr" fontAlgn="ctr">
              <a:spcBef>
                <a:spcPts val="0"/>
              </a:spcBef>
              <a:spcAft>
                <a:spcPts val="600"/>
              </a:spcAft>
            </a:pPr>
            <a:endParaRPr lang="en-US" altLang="zh-CN" sz="1400" dirty="0">
              <a:solidFill>
                <a:prstClr val="black"/>
              </a:solidFill>
              <a:latin typeface="Huawei Sans" panose="020C0503030203020204" pitchFamily="34" charset="0"/>
            </a:endParaRPr>
          </a:p>
        </p:txBody>
      </p:sp>
      <p:sp>
        <p:nvSpPr>
          <p:cNvPr id="13" name="圆角矩形 75">
            <a:extLst>
              <a:ext uri="{FF2B5EF4-FFF2-40B4-BE49-F238E27FC236}">
                <a16:creationId xmlns:a16="http://schemas.microsoft.com/office/drawing/2014/main" id="{0969E9C3-45BC-4063-BEE6-9A22E7EB2A14}"/>
              </a:ext>
            </a:extLst>
          </p:cNvPr>
          <p:cNvSpPr/>
          <p:nvPr/>
        </p:nvSpPr>
        <p:spPr bwMode="gray">
          <a:xfrm>
            <a:off x="471829" y="3821469"/>
            <a:ext cx="5612295" cy="297749"/>
          </a:xfrm>
          <a:prstGeom prst="roundRect">
            <a:avLst>
              <a:gd name="adj" fmla="val 10604"/>
            </a:avLst>
          </a:prstGeom>
          <a:gradFill>
            <a:gsLst>
              <a:gs pos="0">
                <a:srgbClr val="00B0F0"/>
              </a:gs>
              <a:gs pos="100000">
                <a:srgbClr val="0070C0"/>
              </a:gs>
            </a:gsLst>
            <a:lin ang="5400000" scaled="1"/>
          </a:gradFill>
          <a:ln>
            <a:solidFill>
              <a:srgbClr val="00B0F0"/>
            </a:solidFill>
          </a:ln>
        </p:spPr>
        <p:txBody>
          <a:bodyPr wrap="square" rtlCol="0" anchor="ctr" anchorCtr="0">
            <a:noAutofit/>
          </a:bodyPr>
          <a:lstStyle/>
          <a:p>
            <a:pPr algn="ctr" fontAlgn="ctr">
              <a:spcBef>
                <a:spcPts val="0"/>
              </a:spcBef>
              <a:spcAft>
                <a:spcPts val="0"/>
              </a:spcAft>
            </a:pPr>
            <a:r>
              <a:rPr lang="en-US" sz="1400" b="1" dirty="0">
                <a:solidFill>
                  <a:prstClr val="white"/>
                </a:solidFill>
                <a:latin typeface="Huawei Sans" panose="020C0503030203020204" pitchFamily="34" charset="0"/>
              </a:rPr>
              <a:t>DC Border Protection</a:t>
            </a:r>
          </a:p>
        </p:txBody>
      </p:sp>
      <p:sp>
        <p:nvSpPr>
          <p:cNvPr id="14" name="圆角矩形 75">
            <a:extLst>
              <a:ext uri="{FF2B5EF4-FFF2-40B4-BE49-F238E27FC236}">
                <a16:creationId xmlns:a16="http://schemas.microsoft.com/office/drawing/2014/main" id="{83A43345-AE15-4F3C-BAD4-254252E4BCA9}"/>
              </a:ext>
            </a:extLst>
          </p:cNvPr>
          <p:cNvSpPr/>
          <p:nvPr/>
        </p:nvSpPr>
        <p:spPr bwMode="gray">
          <a:xfrm>
            <a:off x="471829" y="4133349"/>
            <a:ext cx="5612295" cy="224840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ctr" fontAlgn="ctr">
              <a:spcBef>
                <a:spcPts val="0"/>
              </a:spcBef>
              <a:spcAft>
                <a:spcPts val="600"/>
              </a:spcAft>
            </a:pPr>
            <a:endParaRPr lang="en-US" altLang="zh-CN" sz="1400" dirty="0">
              <a:solidFill>
                <a:prstClr val="black"/>
              </a:solidFill>
              <a:latin typeface="Huawei Sans" panose="020C0503030203020204" pitchFamily="34" charset="0"/>
            </a:endParaRPr>
          </a:p>
        </p:txBody>
      </p:sp>
      <p:sp>
        <p:nvSpPr>
          <p:cNvPr id="15" name="圆角矩形 75">
            <a:extLst>
              <a:ext uri="{FF2B5EF4-FFF2-40B4-BE49-F238E27FC236}">
                <a16:creationId xmlns:a16="http://schemas.microsoft.com/office/drawing/2014/main" id="{98D6584A-1236-499B-9EDF-9BBEC79D07F8}"/>
              </a:ext>
            </a:extLst>
          </p:cNvPr>
          <p:cNvSpPr/>
          <p:nvPr/>
        </p:nvSpPr>
        <p:spPr bwMode="gray">
          <a:xfrm>
            <a:off x="6119749" y="3821468"/>
            <a:ext cx="5612295" cy="297749"/>
          </a:xfrm>
          <a:prstGeom prst="roundRect">
            <a:avLst>
              <a:gd name="adj" fmla="val 10604"/>
            </a:avLst>
          </a:prstGeom>
          <a:gradFill>
            <a:gsLst>
              <a:gs pos="0">
                <a:srgbClr val="00B0F0"/>
              </a:gs>
              <a:gs pos="100000">
                <a:srgbClr val="0070C0"/>
              </a:gs>
            </a:gsLst>
            <a:lin ang="5400000" scaled="1"/>
          </a:gradFill>
          <a:ln>
            <a:solidFill>
              <a:srgbClr val="00B0F0"/>
            </a:solidFill>
          </a:ln>
        </p:spPr>
        <p:txBody>
          <a:bodyPr wrap="square" rtlCol="0" anchor="ctr" anchorCtr="0">
            <a:noAutofit/>
          </a:bodyPr>
          <a:lstStyle/>
          <a:p>
            <a:pPr algn="ctr" fontAlgn="ctr">
              <a:spcBef>
                <a:spcPts val="0"/>
              </a:spcBef>
              <a:spcAft>
                <a:spcPts val="0"/>
              </a:spcAft>
            </a:pPr>
            <a:r>
              <a:rPr lang="en-US" sz="1400" b="1" dirty="0">
                <a:solidFill>
                  <a:prstClr val="white"/>
                </a:solidFill>
                <a:latin typeface="Huawei Sans" panose="020C0503030203020204" pitchFamily="34" charset="0"/>
              </a:rPr>
              <a:t>DC Security Association</a:t>
            </a:r>
          </a:p>
        </p:txBody>
      </p:sp>
      <p:sp>
        <p:nvSpPr>
          <p:cNvPr id="16" name="圆角矩形 75">
            <a:extLst>
              <a:ext uri="{FF2B5EF4-FFF2-40B4-BE49-F238E27FC236}">
                <a16:creationId xmlns:a16="http://schemas.microsoft.com/office/drawing/2014/main" id="{A1CEAF1D-D0BE-4D25-9858-8F60D065B925}"/>
              </a:ext>
            </a:extLst>
          </p:cNvPr>
          <p:cNvSpPr/>
          <p:nvPr/>
        </p:nvSpPr>
        <p:spPr bwMode="gray">
          <a:xfrm>
            <a:off x="6120380" y="4140455"/>
            <a:ext cx="5612295" cy="222881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ctr" fontAlgn="ctr">
              <a:spcBef>
                <a:spcPts val="0"/>
              </a:spcBef>
              <a:spcAft>
                <a:spcPts val="600"/>
              </a:spcAft>
            </a:pPr>
            <a:endParaRPr lang="en-US" altLang="zh-CN" sz="1400" dirty="0">
              <a:solidFill>
                <a:prstClr val="black"/>
              </a:solidFill>
              <a:latin typeface="Huawei Sans" panose="020C0503030203020204" pitchFamily="34" charset="0"/>
            </a:endParaRPr>
          </a:p>
        </p:txBody>
      </p:sp>
      <p:pic>
        <p:nvPicPr>
          <p:cNvPr id="18" name="图片 17">
            <a:extLst>
              <a:ext uri="{FF2B5EF4-FFF2-40B4-BE49-F238E27FC236}">
                <a16:creationId xmlns:a16="http://schemas.microsoft.com/office/drawing/2014/main" id="{5E3D10F0-1A24-4378-824E-83F7B5762FB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147731" y="2974917"/>
            <a:ext cx="437840" cy="359029"/>
          </a:xfrm>
          <a:prstGeom prst="rect">
            <a:avLst/>
          </a:prstGeom>
        </p:spPr>
      </p:pic>
      <p:sp>
        <p:nvSpPr>
          <p:cNvPr id="19" name="文本框 18">
            <a:extLst>
              <a:ext uri="{FF2B5EF4-FFF2-40B4-BE49-F238E27FC236}">
                <a16:creationId xmlns:a16="http://schemas.microsoft.com/office/drawing/2014/main" id="{7BD45BC7-8CD8-409E-89BA-470DF98E3030}"/>
              </a:ext>
            </a:extLst>
          </p:cNvPr>
          <p:cNvSpPr txBox="1"/>
          <p:nvPr/>
        </p:nvSpPr>
        <p:spPr bwMode="gray">
          <a:xfrm flipH="1">
            <a:off x="3807160" y="3018699"/>
            <a:ext cx="1150614" cy="276999"/>
          </a:xfrm>
          <a:prstGeom prst="rect">
            <a:avLst/>
          </a:prstGeom>
          <a:noFill/>
        </p:spPr>
        <p:txBody>
          <a:bodyPr wrap="square" rtlCol="0">
            <a:spAutoFit/>
          </a:bodyPr>
          <a:lstStyle/>
          <a:p>
            <a:pPr marL="33750" algn="ctr" fontAlgn="ctr"/>
            <a:r>
              <a:rPr lang="en-US" sz="1200" dirty="0">
                <a:latin typeface="Huawei Sans" panose="020C0503030203020204" pitchFamily="34" charset="0"/>
              </a:rPr>
              <a:t>Internet</a:t>
            </a:r>
            <a:endParaRPr lang="en-US" altLang="zh-CN" sz="1200" dirty="0">
              <a:latin typeface="Huawei Sans" panose="020C0503030203020204" pitchFamily="34" charset="0"/>
            </a:endParaRPr>
          </a:p>
        </p:txBody>
      </p:sp>
      <p:grpSp>
        <p:nvGrpSpPr>
          <p:cNvPr id="36" name="组合 35">
            <a:extLst>
              <a:ext uri="{FF2B5EF4-FFF2-40B4-BE49-F238E27FC236}">
                <a16:creationId xmlns:a16="http://schemas.microsoft.com/office/drawing/2014/main" id="{663A8A2A-F65F-4DD0-B5D0-D42DB75BEBDB}"/>
              </a:ext>
            </a:extLst>
          </p:cNvPr>
          <p:cNvGrpSpPr/>
          <p:nvPr/>
        </p:nvGrpSpPr>
        <p:grpSpPr bwMode="gray">
          <a:xfrm>
            <a:off x="4838241" y="1887183"/>
            <a:ext cx="1150614" cy="804758"/>
            <a:chOff x="4849816" y="2101631"/>
            <a:chExt cx="1150614" cy="804758"/>
          </a:xfrm>
        </p:grpSpPr>
        <p:pic>
          <p:nvPicPr>
            <p:cNvPr id="6" name="图片 5">
              <a:extLst>
                <a:ext uri="{FF2B5EF4-FFF2-40B4-BE49-F238E27FC236}">
                  <a16:creationId xmlns:a16="http://schemas.microsoft.com/office/drawing/2014/main" id="{28D6E27C-295C-4D98-846A-E2A16B1F950B}"/>
                </a:ext>
              </a:extLst>
            </p:cNvPr>
            <p:cNvPicPr preferRelativeResize="0">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234098" y="2101631"/>
              <a:ext cx="437840" cy="359029"/>
            </a:xfrm>
            <a:prstGeom prst="rect">
              <a:avLst/>
            </a:prstGeom>
          </p:spPr>
        </p:pic>
        <p:sp>
          <p:nvSpPr>
            <p:cNvPr id="32" name="文本框 31">
              <a:extLst>
                <a:ext uri="{FF2B5EF4-FFF2-40B4-BE49-F238E27FC236}">
                  <a16:creationId xmlns:a16="http://schemas.microsoft.com/office/drawing/2014/main" id="{C22D04BB-7550-4017-A90C-C812AB72232A}"/>
                </a:ext>
              </a:extLst>
            </p:cNvPr>
            <p:cNvSpPr txBox="1"/>
            <p:nvPr/>
          </p:nvSpPr>
          <p:spPr bwMode="gray">
            <a:xfrm flipH="1">
              <a:off x="4849816" y="2444724"/>
              <a:ext cx="1150614" cy="461665"/>
            </a:xfrm>
            <a:prstGeom prst="rect">
              <a:avLst/>
            </a:prstGeom>
            <a:noFill/>
          </p:spPr>
          <p:txBody>
            <a:bodyPr wrap="square" rtlCol="0">
              <a:spAutoFit/>
            </a:bodyPr>
            <a:lstStyle/>
            <a:p>
              <a:pPr marL="33750" algn="ctr" fontAlgn="ctr"/>
              <a:r>
                <a:rPr lang="en-US" sz="1200" dirty="0">
                  <a:latin typeface="Huawei Sans" panose="020C0503030203020204" pitchFamily="34" charset="0"/>
                </a:rPr>
                <a:t>Traveling employee</a:t>
              </a:r>
            </a:p>
          </p:txBody>
        </p:sp>
      </p:grpSp>
      <p:grpSp>
        <p:nvGrpSpPr>
          <p:cNvPr id="37" name="组合 36">
            <a:extLst>
              <a:ext uri="{FF2B5EF4-FFF2-40B4-BE49-F238E27FC236}">
                <a16:creationId xmlns:a16="http://schemas.microsoft.com/office/drawing/2014/main" id="{93A4B7C3-F769-4C04-B51D-39111114F84E}"/>
              </a:ext>
            </a:extLst>
          </p:cNvPr>
          <p:cNvGrpSpPr/>
          <p:nvPr/>
        </p:nvGrpSpPr>
        <p:grpSpPr bwMode="gray">
          <a:xfrm>
            <a:off x="4919671" y="2925625"/>
            <a:ext cx="1277284" cy="656729"/>
            <a:chOff x="4945627" y="2819217"/>
            <a:chExt cx="1150614" cy="591600"/>
          </a:xfrm>
        </p:grpSpPr>
        <p:pic>
          <p:nvPicPr>
            <p:cNvPr id="33" name="图片 32">
              <a:extLst>
                <a:ext uri="{FF2B5EF4-FFF2-40B4-BE49-F238E27FC236}">
                  <a16:creationId xmlns:a16="http://schemas.microsoft.com/office/drawing/2014/main" id="{755613D7-266C-447D-9963-5552A3F0200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5145196" y="2819217"/>
              <a:ext cx="615645" cy="353539"/>
            </a:xfrm>
            <a:prstGeom prst="rect">
              <a:avLst/>
            </a:prstGeom>
          </p:spPr>
        </p:pic>
        <p:sp>
          <p:nvSpPr>
            <p:cNvPr id="35" name="文本框 34">
              <a:extLst>
                <a:ext uri="{FF2B5EF4-FFF2-40B4-BE49-F238E27FC236}">
                  <a16:creationId xmlns:a16="http://schemas.microsoft.com/office/drawing/2014/main" id="{C1F7AAD6-2950-401B-8EE8-1592E1BD6D74}"/>
                </a:ext>
              </a:extLst>
            </p:cNvPr>
            <p:cNvSpPr txBox="1"/>
            <p:nvPr/>
          </p:nvSpPr>
          <p:spPr bwMode="gray">
            <a:xfrm flipH="1">
              <a:off x="4945627" y="3161288"/>
              <a:ext cx="1150614" cy="249529"/>
            </a:xfrm>
            <a:prstGeom prst="rect">
              <a:avLst/>
            </a:prstGeom>
            <a:noFill/>
          </p:spPr>
          <p:txBody>
            <a:bodyPr wrap="square" rtlCol="0">
              <a:spAutoFit/>
            </a:bodyPr>
            <a:lstStyle/>
            <a:p>
              <a:pPr marL="33750" algn="ctr" fontAlgn="ctr"/>
              <a:r>
                <a:rPr lang="en-US" sz="1200" dirty="0">
                  <a:latin typeface="Huawei Sans" panose="020C0503030203020204" pitchFamily="34" charset="0"/>
                </a:rPr>
                <a:t>Branch</a:t>
              </a:r>
            </a:p>
          </p:txBody>
        </p:sp>
      </p:grpSp>
      <p:sp>
        <p:nvSpPr>
          <p:cNvPr id="39" name="Freeform 159">
            <a:extLst>
              <a:ext uri="{FF2B5EF4-FFF2-40B4-BE49-F238E27FC236}">
                <a16:creationId xmlns:a16="http://schemas.microsoft.com/office/drawing/2014/main" id="{B3AE1DB7-9CA7-4679-B3B0-52EDEE4FB785}"/>
              </a:ext>
            </a:extLst>
          </p:cNvPr>
          <p:cNvSpPr/>
          <p:nvPr/>
        </p:nvSpPr>
        <p:spPr bwMode="gray">
          <a:xfrm flipH="1">
            <a:off x="969936" y="2877874"/>
            <a:ext cx="892195" cy="46637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pic>
        <p:nvPicPr>
          <p:cNvPr id="7" name="图片 6" descr="PC.png">
            <a:extLst>
              <a:ext uri="{FF2B5EF4-FFF2-40B4-BE49-F238E27FC236}">
                <a16:creationId xmlns:a16="http://schemas.microsoft.com/office/drawing/2014/main" id="{3F581CA9-A067-40E4-8097-13BA350D399D}"/>
              </a:ext>
            </a:extLst>
          </p:cNvPr>
          <p:cNvPicPr preferRelativeResize="0">
            <a:picLocks noChangeAspect="1"/>
          </p:cNvPicPr>
          <p:nvPr/>
        </p:nvPicPr>
        <p:blipFill>
          <a:blip r:embed="rId6" cstate="print"/>
          <a:stretch>
            <a:fillRect/>
          </a:stretch>
        </p:blipFill>
        <p:spPr bwMode="gray">
          <a:xfrm>
            <a:off x="715098" y="2982407"/>
            <a:ext cx="437081" cy="335678"/>
          </a:xfrm>
          <a:prstGeom prst="rect">
            <a:avLst/>
          </a:prstGeom>
        </p:spPr>
      </p:pic>
      <p:pic>
        <p:nvPicPr>
          <p:cNvPr id="41" name="图片 40">
            <a:extLst>
              <a:ext uri="{FF2B5EF4-FFF2-40B4-BE49-F238E27FC236}">
                <a16:creationId xmlns:a16="http://schemas.microsoft.com/office/drawing/2014/main" id="{C5E2C729-6981-4E84-B257-C79C9A025DC9}"/>
              </a:ext>
            </a:extLst>
          </p:cNvPr>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1378224" y="2001516"/>
            <a:ext cx="437840" cy="359029"/>
          </a:xfrm>
          <a:prstGeom prst="rect">
            <a:avLst/>
          </a:prstGeom>
        </p:spPr>
      </p:pic>
      <p:pic>
        <p:nvPicPr>
          <p:cNvPr id="42" name="图片 41">
            <a:extLst>
              <a:ext uri="{FF2B5EF4-FFF2-40B4-BE49-F238E27FC236}">
                <a16:creationId xmlns:a16="http://schemas.microsoft.com/office/drawing/2014/main" id="{B27C1084-2365-4863-8800-1323E8CB8D39}"/>
              </a:ext>
            </a:extLst>
          </p:cNvPr>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2221346" y="2009002"/>
            <a:ext cx="437840" cy="359029"/>
          </a:xfrm>
          <a:prstGeom prst="rect">
            <a:avLst/>
          </a:prstGeom>
        </p:spPr>
      </p:pic>
      <p:sp>
        <p:nvSpPr>
          <p:cNvPr id="49" name="文本框 48">
            <a:extLst>
              <a:ext uri="{FF2B5EF4-FFF2-40B4-BE49-F238E27FC236}">
                <a16:creationId xmlns:a16="http://schemas.microsoft.com/office/drawing/2014/main" id="{17731AFA-02F5-4667-8755-8E1237BEEEA7}"/>
              </a:ext>
            </a:extLst>
          </p:cNvPr>
          <p:cNvSpPr txBox="1"/>
          <p:nvPr/>
        </p:nvSpPr>
        <p:spPr bwMode="gray">
          <a:xfrm flipH="1">
            <a:off x="4017292" y="1778520"/>
            <a:ext cx="1277284" cy="276999"/>
          </a:xfrm>
          <a:prstGeom prst="rect">
            <a:avLst/>
          </a:prstGeom>
          <a:noFill/>
        </p:spPr>
        <p:txBody>
          <a:bodyPr wrap="square" rtlCol="0">
            <a:spAutoFit/>
          </a:bodyPr>
          <a:lstStyle/>
          <a:p>
            <a:pPr marL="33750" algn="ctr" fontAlgn="ctr"/>
            <a:r>
              <a:rPr lang="en-US" sz="1200" dirty="0">
                <a:latin typeface="Huawei Sans" panose="020C0503030203020204" pitchFamily="34" charset="0"/>
              </a:rPr>
              <a:t>Untrusted</a:t>
            </a:r>
            <a:endParaRPr lang="en-US" altLang="zh-CN" sz="1200" dirty="0">
              <a:latin typeface="Huawei Sans" panose="020C0503030203020204" pitchFamily="34" charset="0"/>
            </a:endParaRPr>
          </a:p>
        </p:txBody>
      </p:sp>
      <p:sp>
        <p:nvSpPr>
          <p:cNvPr id="50" name="文本框 49">
            <a:extLst>
              <a:ext uri="{FF2B5EF4-FFF2-40B4-BE49-F238E27FC236}">
                <a16:creationId xmlns:a16="http://schemas.microsoft.com/office/drawing/2014/main" id="{F6A72944-4894-4E04-AE07-84B9ABD16E2D}"/>
              </a:ext>
            </a:extLst>
          </p:cNvPr>
          <p:cNvSpPr txBox="1"/>
          <p:nvPr/>
        </p:nvSpPr>
        <p:spPr bwMode="gray">
          <a:xfrm flipH="1">
            <a:off x="372220" y="1655714"/>
            <a:ext cx="1277284" cy="276999"/>
          </a:xfrm>
          <a:prstGeom prst="rect">
            <a:avLst/>
          </a:prstGeom>
          <a:noFill/>
        </p:spPr>
        <p:txBody>
          <a:bodyPr wrap="square" rtlCol="0">
            <a:spAutoFit/>
          </a:bodyPr>
          <a:lstStyle/>
          <a:p>
            <a:pPr marL="33750" algn="ctr" fontAlgn="ctr"/>
            <a:r>
              <a:rPr lang="en-US" sz="1200" dirty="0">
                <a:latin typeface="Huawei Sans" panose="020C0503030203020204" pitchFamily="34" charset="0"/>
              </a:rPr>
              <a:t>DMZ</a:t>
            </a:r>
            <a:endParaRPr lang="en-US" altLang="zh-CN" sz="1200" dirty="0">
              <a:latin typeface="Huawei Sans" panose="020C0503030203020204" pitchFamily="34" charset="0"/>
            </a:endParaRPr>
          </a:p>
        </p:txBody>
      </p:sp>
      <p:sp>
        <p:nvSpPr>
          <p:cNvPr id="51" name="文本框 50">
            <a:extLst>
              <a:ext uri="{FF2B5EF4-FFF2-40B4-BE49-F238E27FC236}">
                <a16:creationId xmlns:a16="http://schemas.microsoft.com/office/drawing/2014/main" id="{D763DA85-7E6E-44D4-8C7E-DF474D44CB51}"/>
              </a:ext>
            </a:extLst>
          </p:cNvPr>
          <p:cNvSpPr txBox="1"/>
          <p:nvPr/>
        </p:nvSpPr>
        <p:spPr bwMode="gray">
          <a:xfrm flipH="1">
            <a:off x="1777652" y="1654903"/>
            <a:ext cx="1559814" cy="261610"/>
          </a:xfrm>
          <a:prstGeom prst="rect">
            <a:avLst/>
          </a:prstGeom>
          <a:noFill/>
        </p:spPr>
        <p:txBody>
          <a:bodyPr wrap="square" rtlCol="0">
            <a:spAutoFit/>
          </a:bodyPr>
          <a:lstStyle/>
          <a:p>
            <a:pPr marL="33750" algn="ctr" fontAlgn="ctr"/>
            <a:r>
              <a:rPr lang="en-US" sz="1100" dirty="0">
                <a:latin typeface="Huawei Sans" panose="020C0503030203020204" pitchFamily="34" charset="0"/>
              </a:rPr>
              <a:t>FTP server</a:t>
            </a:r>
          </a:p>
        </p:txBody>
      </p:sp>
      <p:sp>
        <p:nvSpPr>
          <p:cNvPr id="52" name="文本框 51">
            <a:extLst>
              <a:ext uri="{FF2B5EF4-FFF2-40B4-BE49-F238E27FC236}">
                <a16:creationId xmlns:a16="http://schemas.microsoft.com/office/drawing/2014/main" id="{DB009D45-74A0-4B35-B2C9-2E68486FF7DC}"/>
              </a:ext>
            </a:extLst>
          </p:cNvPr>
          <p:cNvSpPr txBox="1"/>
          <p:nvPr/>
        </p:nvSpPr>
        <p:spPr bwMode="gray">
          <a:xfrm flipH="1">
            <a:off x="1114215" y="3315888"/>
            <a:ext cx="1277284" cy="276999"/>
          </a:xfrm>
          <a:prstGeom prst="rect">
            <a:avLst/>
          </a:prstGeom>
          <a:noFill/>
        </p:spPr>
        <p:txBody>
          <a:bodyPr wrap="square" rtlCol="0">
            <a:spAutoFit/>
          </a:bodyPr>
          <a:lstStyle/>
          <a:p>
            <a:pPr marL="33750" algn="ctr" fontAlgn="ctr"/>
            <a:r>
              <a:rPr lang="en-US" sz="1200" dirty="0">
                <a:latin typeface="Huawei Sans" panose="020C0503030203020204" pitchFamily="34" charset="0"/>
              </a:rPr>
              <a:t>Trusted</a:t>
            </a:r>
            <a:endParaRPr lang="en-US" altLang="zh-CN" sz="1200" dirty="0">
              <a:latin typeface="Huawei Sans" panose="020C0503030203020204" pitchFamily="34" charset="0"/>
            </a:endParaRPr>
          </a:p>
        </p:txBody>
      </p:sp>
      <p:grpSp>
        <p:nvGrpSpPr>
          <p:cNvPr id="149" name="组合 148">
            <a:extLst>
              <a:ext uri="{FF2B5EF4-FFF2-40B4-BE49-F238E27FC236}">
                <a16:creationId xmlns:a16="http://schemas.microsoft.com/office/drawing/2014/main" id="{10071F4B-27B1-44B0-A517-52B187AEAE5D}"/>
              </a:ext>
            </a:extLst>
          </p:cNvPr>
          <p:cNvGrpSpPr/>
          <p:nvPr/>
        </p:nvGrpSpPr>
        <p:grpSpPr bwMode="gray">
          <a:xfrm>
            <a:off x="8626365" y="4577806"/>
            <a:ext cx="1054200" cy="359029"/>
            <a:chOff x="8083161" y="4586666"/>
            <a:chExt cx="1054200" cy="359029"/>
          </a:xfrm>
        </p:grpSpPr>
        <p:pic>
          <p:nvPicPr>
            <p:cNvPr id="4" name="图片 3">
              <a:extLst>
                <a:ext uri="{FF2B5EF4-FFF2-40B4-BE49-F238E27FC236}">
                  <a16:creationId xmlns:a16="http://schemas.microsoft.com/office/drawing/2014/main" id="{30E13609-B23B-47A8-8A5A-7C1C816DB0C9}"/>
                </a:ext>
              </a:extLst>
            </p:cNvPr>
            <p:cNvPicPr preferRelativeResize="0">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8083161" y="4586666"/>
              <a:ext cx="437840" cy="359029"/>
            </a:xfrm>
            <a:prstGeom prst="rect">
              <a:avLst/>
            </a:prstGeom>
            <a:ln>
              <a:noFill/>
            </a:ln>
          </p:spPr>
        </p:pic>
        <p:cxnSp>
          <p:nvCxnSpPr>
            <p:cNvPr id="27" name="直接连接符 26">
              <a:extLst>
                <a:ext uri="{FF2B5EF4-FFF2-40B4-BE49-F238E27FC236}">
                  <a16:creationId xmlns:a16="http://schemas.microsoft.com/office/drawing/2014/main" id="{64FB64CE-9ECE-4F95-A278-BB0CAA2FB25E}"/>
                </a:ext>
              </a:extLst>
            </p:cNvPr>
            <p:cNvCxnSpPr>
              <a:cxnSpLocks/>
              <a:stCxn id="91" idx="1"/>
              <a:endCxn id="4" idx="3"/>
            </p:cNvCxnSpPr>
            <p:nvPr/>
          </p:nvCxnSpPr>
          <p:spPr bwMode="gray">
            <a:xfrm flipH="1">
              <a:off x="8521001" y="4766181"/>
              <a:ext cx="178520" cy="0"/>
            </a:xfrm>
            <a:prstGeom prst="line">
              <a:avLst/>
            </a:prstGeom>
            <a:ln w="19050">
              <a:noFill/>
            </a:ln>
          </p:spPr>
          <p:style>
            <a:lnRef idx="1">
              <a:schemeClr val="accent1"/>
            </a:lnRef>
            <a:fillRef idx="0">
              <a:schemeClr val="accent1"/>
            </a:fillRef>
            <a:effectRef idx="0">
              <a:schemeClr val="accent1"/>
            </a:effectRef>
            <a:fontRef idx="minor">
              <a:schemeClr val="tx1"/>
            </a:fontRef>
          </p:style>
        </p:cxnSp>
        <p:pic>
          <p:nvPicPr>
            <p:cNvPr id="91" name="图片 90">
              <a:extLst>
                <a:ext uri="{FF2B5EF4-FFF2-40B4-BE49-F238E27FC236}">
                  <a16:creationId xmlns:a16="http://schemas.microsoft.com/office/drawing/2014/main" id="{71022069-A212-4E04-A1AF-DA9C945379CC}"/>
                </a:ext>
              </a:extLst>
            </p:cNvPr>
            <p:cNvPicPr preferRelativeResize="0">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8699521" y="4586666"/>
              <a:ext cx="437840" cy="359029"/>
            </a:xfrm>
            <a:prstGeom prst="rect">
              <a:avLst/>
            </a:prstGeom>
            <a:ln>
              <a:noFill/>
            </a:ln>
          </p:spPr>
        </p:pic>
      </p:grpSp>
      <p:grpSp>
        <p:nvGrpSpPr>
          <p:cNvPr id="150" name="组合 149">
            <a:extLst>
              <a:ext uri="{FF2B5EF4-FFF2-40B4-BE49-F238E27FC236}">
                <a16:creationId xmlns:a16="http://schemas.microsoft.com/office/drawing/2014/main" id="{00E6A1BE-88D8-4067-AC70-9EED2AC96CC8}"/>
              </a:ext>
            </a:extLst>
          </p:cNvPr>
          <p:cNvGrpSpPr/>
          <p:nvPr/>
        </p:nvGrpSpPr>
        <p:grpSpPr bwMode="gray">
          <a:xfrm>
            <a:off x="8626365" y="5307015"/>
            <a:ext cx="1054200" cy="359029"/>
            <a:chOff x="8083161" y="5378594"/>
            <a:chExt cx="1054200" cy="359029"/>
          </a:xfrm>
        </p:grpSpPr>
        <p:pic>
          <p:nvPicPr>
            <p:cNvPr id="100" name="图片 99">
              <a:extLst>
                <a:ext uri="{FF2B5EF4-FFF2-40B4-BE49-F238E27FC236}">
                  <a16:creationId xmlns:a16="http://schemas.microsoft.com/office/drawing/2014/main" id="{7CC5F72F-87EE-4698-8984-CCC78FCC2F41}"/>
                </a:ext>
              </a:extLst>
            </p:cNvPr>
            <p:cNvPicPr preferRelativeResize="0">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8083161" y="5378594"/>
              <a:ext cx="437840" cy="359029"/>
            </a:xfrm>
            <a:prstGeom prst="rect">
              <a:avLst/>
            </a:prstGeom>
            <a:ln>
              <a:noFill/>
            </a:ln>
          </p:spPr>
        </p:pic>
        <p:cxnSp>
          <p:nvCxnSpPr>
            <p:cNvPr id="101" name="直接连接符 100">
              <a:extLst>
                <a:ext uri="{FF2B5EF4-FFF2-40B4-BE49-F238E27FC236}">
                  <a16:creationId xmlns:a16="http://schemas.microsoft.com/office/drawing/2014/main" id="{180CF649-AA80-427B-B674-C29547241D19}"/>
                </a:ext>
              </a:extLst>
            </p:cNvPr>
            <p:cNvCxnSpPr>
              <a:cxnSpLocks/>
              <a:stCxn id="102" idx="1"/>
              <a:endCxn id="100" idx="3"/>
            </p:cNvCxnSpPr>
            <p:nvPr/>
          </p:nvCxnSpPr>
          <p:spPr bwMode="gray">
            <a:xfrm flipH="1">
              <a:off x="8521001" y="5558109"/>
              <a:ext cx="178520" cy="0"/>
            </a:xfrm>
            <a:prstGeom prst="line">
              <a:avLst/>
            </a:prstGeom>
            <a:ln w="19050">
              <a:noFill/>
            </a:ln>
          </p:spPr>
          <p:style>
            <a:lnRef idx="1">
              <a:schemeClr val="accent1"/>
            </a:lnRef>
            <a:fillRef idx="0">
              <a:schemeClr val="accent1"/>
            </a:fillRef>
            <a:effectRef idx="0">
              <a:schemeClr val="accent1"/>
            </a:effectRef>
            <a:fontRef idx="minor">
              <a:schemeClr val="tx1"/>
            </a:fontRef>
          </p:style>
        </p:cxnSp>
        <p:pic>
          <p:nvPicPr>
            <p:cNvPr id="102" name="图片 101">
              <a:extLst>
                <a:ext uri="{FF2B5EF4-FFF2-40B4-BE49-F238E27FC236}">
                  <a16:creationId xmlns:a16="http://schemas.microsoft.com/office/drawing/2014/main" id="{B08C8291-F685-4DD5-BF8C-AFFF62F9D4C1}"/>
                </a:ext>
              </a:extLst>
            </p:cNvPr>
            <p:cNvPicPr preferRelativeResize="0">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8699521" y="5378594"/>
              <a:ext cx="437840" cy="359029"/>
            </a:xfrm>
            <a:prstGeom prst="rect">
              <a:avLst/>
            </a:prstGeom>
            <a:ln>
              <a:noFill/>
            </a:ln>
          </p:spPr>
        </p:pic>
      </p:grpSp>
      <p:grpSp>
        <p:nvGrpSpPr>
          <p:cNvPr id="151" name="组合 150">
            <a:extLst>
              <a:ext uri="{FF2B5EF4-FFF2-40B4-BE49-F238E27FC236}">
                <a16:creationId xmlns:a16="http://schemas.microsoft.com/office/drawing/2014/main" id="{69BAC39B-BD25-4C67-A754-76D0555A81F8}"/>
              </a:ext>
            </a:extLst>
          </p:cNvPr>
          <p:cNvGrpSpPr/>
          <p:nvPr/>
        </p:nvGrpSpPr>
        <p:grpSpPr bwMode="gray">
          <a:xfrm>
            <a:off x="7196623" y="5307015"/>
            <a:ext cx="1054200" cy="359029"/>
            <a:chOff x="6773713" y="5378594"/>
            <a:chExt cx="1054200" cy="359029"/>
          </a:xfrm>
        </p:grpSpPr>
        <p:pic>
          <p:nvPicPr>
            <p:cNvPr id="103" name="图片 102">
              <a:extLst>
                <a:ext uri="{FF2B5EF4-FFF2-40B4-BE49-F238E27FC236}">
                  <a16:creationId xmlns:a16="http://schemas.microsoft.com/office/drawing/2014/main" id="{A0838115-3FC9-46DA-9516-1EE07A0BFDA0}"/>
                </a:ext>
              </a:extLst>
            </p:cNvPr>
            <p:cNvPicPr preferRelativeResize="0">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6773713" y="5378594"/>
              <a:ext cx="437840" cy="359029"/>
            </a:xfrm>
            <a:prstGeom prst="rect">
              <a:avLst/>
            </a:prstGeom>
            <a:ln>
              <a:noFill/>
            </a:ln>
          </p:spPr>
        </p:pic>
        <p:cxnSp>
          <p:nvCxnSpPr>
            <p:cNvPr id="104" name="直接连接符 103">
              <a:extLst>
                <a:ext uri="{FF2B5EF4-FFF2-40B4-BE49-F238E27FC236}">
                  <a16:creationId xmlns:a16="http://schemas.microsoft.com/office/drawing/2014/main" id="{81CBE252-5488-40DF-91B4-98D92B5A893A}"/>
                </a:ext>
              </a:extLst>
            </p:cNvPr>
            <p:cNvCxnSpPr>
              <a:cxnSpLocks/>
              <a:stCxn id="105" idx="1"/>
              <a:endCxn id="103" idx="3"/>
            </p:cNvCxnSpPr>
            <p:nvPr/>
          </p:nvCxnSpPr>
          <p:spPr bwMode="gray">
            <a:xfrm flipH="1">
              <a:off x="7211553" y="5558109"/>
              <a:ext cx="178520" cy="0"/>
            </a:xfrm>
            <a:prstGeom prst="line">
              <a:avLst/>
            </a:prstGeom>
            <a:ln w="19050">
              <a:noFill/>
            </a:ln>
          </p:spPr>
          <p:style>
            <a:lnRef idx="1">
              <a:schemeClr val="accent1"/>
            </a:lnRef>
            <a:fillRef idx="0">
              <a:schemeClr val="accent1"/>
            </a:fillRef>
            <a:effectRef idx="0">
              <a:schemeClr val="accent1"/>
            </a:effectRef>
            <a:fontRef idx="minor">
              <a:schemeClr val="tx1"/>
            </a:fontRef>
          </p:style>
        </p:cxnSp>
        <p:pic>
          <p:nvPicPr>
            <p:cNvPr id="105" name="图片 104">
              <a:extLst>
                <a:ext uri="{FF2B5EF4-FFF2-40B4-BE49-F238E27FC236}">
                  <a16:creationId xmlns:a16="http://schemas.microsoft.com/office/drawing/2014/main" id="{DE5B44A8-6B83-4578-9C0B-43B9A240EADB}"/>
                </a:ext>
              </a:extLst>
            </p:cNvPr>
            <p:cNvPicPr preferRelativeResize="0">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7390073" y="5378594"/>
              <a:ext cx="437840" cy="359029"/>
            </a:xfrm>
            <a:prstGeom prst="rect">
              <a:avLst/>
            </a:prstGeom>
            <a:ln>
              <a:noFill/>
            </a:ln>
          </p:spPr>
        </p:pic>
      </p:grpSp>
      <p:grpSp>
        <p:nvGrpSpPr>
          <p:cNvPr id="148" name="组合 147">
            <a:extLst>
              <a:ext uri="{FF2B5EF4-FFF2-40B4-BE49-F238E27FC236}">
                <a16:creationId xmlns:a16="http://schemas.microsoft.com/office/drawing/2014/main" id="{E11544B8-951F-4588-AE8A-55572ED15972}"/>
              </a:ext>
            </a:extLst>
          </p:cNvPr>
          <p:cNvGrpSpPr/>
          <p:nvPr/>
        </p:nvGrpSpPr>
        <p:grpSpPr bwMode="gray">
          <a:xfrm>
            <a:off x="10056106" y="5307015"/>
            <a:ext cx="1054200" cy="359029"/>
            <a:chOff x="9633196" y="5392916"/>
            <a:chExt cx="1054200" cy="359029"/>
          </a:xfrm>
        </p:grpSpPr>
        <p:pic>
          <p:nvPicPr>
            <p:cNvPr id="106" name="图片 105">
              <a:extLst>
                <a:ext uri="{FF2B5EF4-FFF2-40B4-BE49-F238E27FC236}">
                  <a16:creationId xmlns:a16="http://schemas.microsoft.com/office/drawing/2014/main" id="{EB60455A-C80F-4198-B5FE-7298E28B3D5D}"/>
                </a:ext>
              </a:extLst>
            </p:cNvPr>
            <p:cNvPicPr preferRelativeResize="0">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9633196" y="5392916"/>
              <a:ext cx="437840" cy="359029"/>
            </a:xfrm>
            <a:prstGeom prst="rect">
              <a:avLst/>
            </a:prstGeom>
            <a:ln>
              <a:noFill/>
            </a:ln>
          </p:spPr>
        </p:pic>
        <p:cxnSp>
          <p:nvCxnSpPr>
            <p:cNvPr id="107" name="直接连接符 106">
              <a:extLst>
                <a:ext uri="{FF2B5EF4-FFF2-40B4-BE49-F238E27FC236}">
                  <a16:creationId xmlns:a16="http://schemas.microsoft.com/office/drawing/2014/main" id="{FBCC579D-DC3E-4BB4-B24C-F20AE1C5F1DC}"/>
                </a:ext>
              </a:extLst>
            </p:cNvPr>
            <p:cNvCxnSpPr>
              <a:cxnSpLocks/>
              <a:stCxn id="108" idx="1"/>
              <a:endCxn id="106" idx="3"/>
            </p:cNvCxnSpPr>
            <p:nvPr/>
          </p:nvCxnSpPr>
          <p:spPr bwMode="gray">
            <a:xfrm flipH="1">
              <a:off x="10071036" y="5572431"/>
              <a:ext cx="178520" cy="0"/>
            </a:xfrm>
            <a:prstGeom prst="line">
              <a:avLst/>
            </a:prstGeom>
            <a:ln w="19050">
              <a:noFill/>
            </a:ln>
          </p:spPr>
          <p:style>
            <a:lnRef idx="1">
              <a:schemeClr val="accent1"/>
            </a:lnRef>
            <a:fillRef idx="0">
              <a:schemeClr val="accent1"/>
            </a:fillRef>
            <a:effectRef idx="0">
              <a:schemeClr val="accent1"/>
            </a:effectRef>
            <a:fontRef idx="minor">
              <a:schemeClr val="tx1"/>
            </a:fontRef>
          </p:style>
        </p:cxnSp>
        <p:pic>
          <p:nvPicPr>
            <p:cNvPr id="108" name="图片 107">
              <a:extLst>
                <a:ext uri="{FF2B5EF4-FFF2-40B4-BE49-F238E27FC236}">
                  <a16:creationId xmlns:a16="http://schemas.microsoft.com/office/drawing/2014/main" id="{19EAD015-4006-4A2E-BF79-21D72AAC3883}"/>
                </a:ext>
              </a:extLst>
            </p:cNvPr>
            <p:cNvPicPr preferRelativeResize="0">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10249556" y="5392916"/>
              <a:ext cx="437840" cy="359029"/>
            </a:xfrm>
            <a:prstGeom prst="rect">
              <a:avLst/>
            </a:prstGeom>
            <a:ln>
              <a:noFill/>
            </a:ln>
          </p:spPr>
        </p:pic>
      </p:grpSp>
      <p:cxnSp>
        <p:nvCxnSpPr>
          <p:cNvPr id="110" name="直接连接符 109">
            <a:extLst>
              <a:ext uri="{FF2B5EF4-FFF2-40B4-BE49-F238E27FC236}">
                <a16:creationId xmlns:a16="http://schemas.microsoft.com/office/drawing/2014/main" id="{2150A8FA-7103-47AC-90FF-7FC6551B9392}"/>
              </a:ext>
            </a:extLst>
          </p:cNvPr>
          <p:cNvCxnSpPr>
            <a:cxnSpLocks/>
            <a:stCxn id="103" idx="0"/>
            <a:endCxn id="4" idx="2"/>
          </p:cNvCxnSpPr>
          <p:nvPr/>
        </p:nvCxnSpPr>
        <p:spPr bwMode="gray">
          <a:xfrm flipV="1">
            <a:off x="7415543" y="4936835"/>
            <a:ext cx="1429742" cy="37018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id="{25EBD158-F8B5-4C73-BC26-C6082D31AB30}"/>
              </a:ext>
            </a:extLst>
          </p:cNvPr>
          <p:cNvCxnSpPr>
            <a:cxnSpLocks/>
            <a:stCxn id="105" idx="0"/>
            <a:endCxn id="4" idx="2"/>
          </p:cNvCxnSpPr>
          <p:nvPr/>
        </p:nvCxnSpPr>
        <p:spPr bwMode="gray">
          <a:xfrm flipV="1">
            <a:off x="8031903" y="4936835"/>
            <a:ext cx="813382" cy="37018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id="{43A31742-5EB1-4111-ABD4-BCDE08E5B532}"/>
              </a:ext>
            </a:extLst>
          </p:cNvPr>
          <p:cNvCxnSpPr>
            <a:cxnSpLocks/>
            <a:stCxn id="100" idx="0"/>
            <a:endCxn id="4" idx="2"/>
          </p:cNvCxnSpPr>
          <p:nvPr/>
        </p:nvCxnSpPr>
        <p:spPr bwMode="gray">
          <a:xfrm flipV="1">
            <a:off x="8845285" y="4936835"/>
            <a:ext cx="0" cy="37018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id="{C52B72BA-BF01-4B89-8867-7B77F71FFBED}"/>
              </a:ext>
            </a:extLst>
          </p:cNvPr>
          <p:cNvCxnSpPr>
            <a:cxnSpLocks/>
            <a:stCxn id="102" idx="0"/>
            <a:endCxn id="4" idx="2"/>
          </p:cNvCxnSpPr>
          <p:nvPr/>
        </p:nvCxnSpPr>
        <p:spPr bwMode="gray">
          <a:xfrm flipH="1" flipV="1">
            <a:off x="8845285" y="4936835"/>
            <a:ext cx="616360" cy="37018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id="{54BCECA0-1773-4BC6-B237-56CB3FE3D093}"/>
              </a:ext>
            </a:extLst>
          </p:cNvPr>
          <p:cNvCxnSpPr>
            <a:cxnSpLocks/>
            <a:stCxn id="106" idx="0"/>
            <a:endCxn id="4" idx="2"/>
          </p:cNvCxnSpPr>
          <p:nvPr/>
        </p:nvCxnSpPr>
        <p:spPr bwMode="gray">
          <a:xfrm flipH="1" flipV="1">
            <a:off x="8845285" y="4936835"/>
            <a:ext cx="1429741" cy="37018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a:extLst>
              <a:ext uri="{FF2B5EF4-FFF2-40B4-BE49-F238E27FC236}">
                <a16:creationId xmlns:a16="http://schemas.microsoft.com/office/drawing/2014/main" id="{DB0886C8-2014-42CF-A63C-99FA459A4F29}"/>
              </a:ext>
            </a:extLst>
          </p:cNvPr>
          <p:cNvCxnSpPr>
            <a:cxnSpLocks/>
            <a:stCxn id="108" idx="0"/>
            <a:endCxn id="4" idx="2"/>
          </p:cNvCxnSpPr>
          <p:nvPr/>
        </p:nvCxnSpPr>
        <p:spPr bwMode="gray">
          <a:xfrm flipH="1" flipV="1">
            <a:off x="8845285" y="4936835"/>
            <a:ext cx="2046101" cy="37018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a16="http://schemas.microsoft.com/office/drawing/2014/main" id="{E4563A7E-B7B5-498F-8293-D80CACB7FBBA}"/>
              </a:ext>
            </a:extLst>
          </p:cNvPr>
          <p:cNvCxnSpPr>
            <a:cxnSpLocks/>
            <a:stCxn id="5" idx="0"/>
            <a:endCxn id="108" idx="2"/>
          </p:cNvCxnSpPr>
          <p:nvPr/>
        </p:nvCxnSpPr>
        <p:spPr bwMode="gray">
          <a:xfrm flipV="1">
            <a:off x="10275026" y="5666044"/>
            <a:ext cx="616360" cy="22225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id="{2F52A59A-26E6-4650-B893-C07228019777}"/>
              </a:ext>
            </a:extLst>
          </p:cNvPr>
          <p:cNvCxnSpPr>
            <a:cxnSpLocks/>
            <a:stCxn id="106" idx="0"/>
            <a:endCxn id="91" idx="2"/>
          </p:cNvCxnSpPr>
          <p:nvPr/>
        </p:nvCxnSpPr>
        <p:spPr bwMode="gray">
          <a:xfrm flipH="1" flipV="1">
            <a:off x="9461645" y="4936835"/>
            <a:ext cx="813381" cy="37018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a16="http://schemas.microsoft.com/office/drawing/2014/main" id="{855537C2-6DB6-413A-8407-DDC2D96F4FC2}"/>
              </a:ext>
            </a:extLst>
          </p:cNvPr>
          <p:cNvCxnSpPr>
            <a:cxnSpLocks/>
            <a:stCxn id="102" idx="0"/>
            <a:endCxn id="91" idx="2"/>
          </p:cNvCxnSpPr>
          <p:nvPr/>
        </p:nvCxnSpPr>
        <p:spPr bwMode="gray">
          <a:xfrm flipV="1">
            <a:off x="9461645" y="4936835"/>
            <a:ext cx="0" cy="37018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a16="http://schemas.microsoft.com/office/drawing/2014/main" id="{CCF0AC7F-BDB1-441A-92B6-B2C941C6C051}"/>
              </a:ext>
            </a:extLst>
          </p:cNvPr>
          <p:cNvCxnSpPr>
            <a:cxnSpLocks/>
            <a:stCxn id="100" idx="0"/>
            <a:endCxn id="91" idx="2"/>
          </p:cNvCxnSpPr>
          <p:nvPr/>
        </p:nvCxnSpPr>
        <p:spPr bwMode="gray">
          <a:xfrm flipV="1">
            <a:off x="8845285" y="4936835"/>
            <a:ext cx="616360" cy="37018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a16="http://schemas.microsoft.com/office/drawing/2014/main" id="{C614F43E-6A51-4EFF-84AB-75E6094A73C3}"/>
              </a:ext>
            </a:extLst>
          </p:cNvPr>
          <p:cNvCxnSpPr>
            <a:cxnSpLocks/>
            <a:stCxn id="103" idx="0"/>
            <a:endCxn id="91" idx="2"/>
          </p:cNvCxnSpPr>
          <p:nvPr/>
        </p:nvCxnSpPr>
        <p:spPr bwMode="gray">
          <a:xfrm flipV="1">
            <a:off x="7415543" y="4936835"/>
            <a:ext cx="2046102" cy="37018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a:extLst>
              <a:ext uri="{FF2B5EF4-FFF2-40B4-BE49-F238E27FC236}">
                <a16:creationId xmlns:a16="http://schemas.microsoft.com/office/drawing/2014/main" id="{139ECB54-9249-4DB5-B3E8-1C9D4EBEA10F}"/>
              </a:ext>
            </a:extLst>
          </p:cNvPr>
          <p:cNvCxnSpPr>
            <a:cxnSpLocks/>
            <a:stCxn id="105" idx="0"/>
            <a:endCxn id="91" idx="2"/>
          </p:cNvCxnSpPr>
          <p:nvPr/>
        </p:nvCxnSpPr>
        <p:spPr bwMode="gray">
          <a:xfrm flipV="1">
            <a:off x="8031903" y="4936835"/>
            <a:ext cx="1429742" cy="37018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52" name="图片 151">
            <a:extLst>
              <a:ext uri="{FF2B5EF4-FFF2-40B4-BE49-F238E27FC236}">
                <a16:creationId xmlns:a16="http://schemas.microsoft.com/office/drawing/2014/main" id="{CAF64383-FE5E-4215-9CEA-3D50D73C7BF9}"/>
              </a:ext>
            </a:extLst>
          </p:cNvPr>
          <p:cNvPicPr preferRelativeResize="0">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3064669" y="2982407"/>
            <a:ext cx="437840" cy="358521"/>
          </a:xfrm>
          <a:prstGeom prst="rect">
            <a:avLst/>
          </a:prstGeom>
        </p:spPr>
      </p:pic>
      <p:pic>
        <p:nvPicPr>
          <p:cNvPr id="154" name="图片 153">
            <a:extLst>
              <a:ext uri="{FF2B5EF4-FFF2-40B4-BE49-F238E27FC236}">
                <a16:creationId xmlns:a16="http://schemas.microsoft.com/office/drawing/2014/main" id="{87F0F033-F3F3-4D64-BEC5-48612A9C2EFE}"/>
              </a:ext>
            </a:extLst>
          </p:cNvPr>
          <p:cNvPicPr preferRelativeResize="0">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3068695" y="2010737"/>
            <a:ext cx="437840" cy="359029"/>
          </a:xfrm>
          <a:prstGeom prst="rect">
            <a:avLst/>
          </a:prstGeom>
        </p:spPr>
      </p:pic>
      <p:cxnSp>
        <p:nvCxnSpPr>
          <p:cNvPr id="155" name="直接连接符 154">
            <a:extLst>
              <a:ext uri="{FF2B5EF4-FFF2-40B4-BE49-F238E27FC236}">
                <a16:creationId xmlns:a16="http://schemas.microsoft.com/office/drawing/2014/main" id="{932855B7-90C9-40D2-9B4C-9A9EF9849BAD}"/>
              </a:ext>
            </a:extLst>
          </p:cNvPr>
          <p:cNvCxnSpPr>
            <a:cxnSpLocks/>
            <a:stCxn id="152" idx="0"/>
            <a:endCxn id="154" idx="2"/>
          </p:cNvCxnSpPr>
          <p:nvPr/>
        </p:nvCxnSpPr>
        <p:spPr bwMode="gray">
          <a:xfrm flipV="1">
            <a:off x="3283589" y="2369766"/>
            <a:ext cx="4026" cy="61264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5" name="文本框 164">
            <a:extLst>
              <a:ext uri="{FF2B5EF4-FFF2-40B4-BE49-F238E27FC236}">
                <a16:creationId xmlns:a16="http://schemas.microsoft.com/office/drawing/2014/main" id="{7D9855D6-D34D-4B17-B7F1-55E22E5831AC}"/>
              </a:ext>
            </a:extLst>
          </p:cNvPr>
          <p:cNvSpPr txBox="1"/>
          <p:nvPr/>
        </p:nvSpPr>
        <p:spPr bwMode="gray">
          <a:xfrm flipH="1">
            <a:off x="7678751" y="4481678"/>
            <a:ext cx="1277284" cy="276999"/>
          </a:xfrm>
          <a:prstGeom prst="rect">
            <a:avLst/>
          </a:prstGeom>
          <a:noFill/>
        </p:spPr>
        <p:txBody>
          <a:bodyPr wrap="square" rtlCol="0">
            <a:spAutoFit/>
          </a:bodyPr>
          <a:lstStyle/>
          <a:p>
            <a:pPr marL="33750" algn="ctr" fontAlgn="ctr"/>
            <a:r>
              <a:rPr lang="en-US" sz="1200" dirty="0">
                <a:latin typeface="Huawei Sans" panose="020C0503030203020204" pitchFamily="34" charset="0"/>
              </a:rPr>
              <a:t>Spine</a:t>
            </a:r>
            <a:endParaRPr lang="en-US" altLang="zh-CN" sz="1200" dirty="0">
              <a:latin typeface="Huawei Sans" panose="020C0503030203020204" pitchFamily="34" charset="0"/>
            </a:endParaRPr>
          </a:p>
        </p:txBody>
      </p:sp>
      <p:grpSp>
        <p:nvGrpSpPr>
          <p:cNvPr id="186" name="组合 185">
            <a:extLst>
              <a:ext uri="{FF2B5EF4-FFF2-40B4-BE49-F238E27FC236}">
                <a16:creationId xmlns:a16="http://schemas.microsoft.com/office/drawing/2014/main" id="{2A0550B0-A3C6-48D0-A352-A9587378D805}"/>
              </a:ext>
            </a:extLst>
          </p:cNvPr>
          <p:cNvGrpSpPr/>
          <p:nvPr/>
        </p:nvGrpSpPr>
        <p:grpSpPr bwMode="gray">
          <a:xfrm>
            <a:off x="10056106" y="5888299"/>
            <a:ext cx="1054679" cy="358521"/>
            <a:chOff x="10003396" y="4510826"/>
            <a:chExt cx="1054679" cy="358521"/>
          </a:xfrm>
        </p:grpSpPr>
        <p:pic>
          <p:nvPicPr>
            <p:cNvPr id="5" name="图片 4">
              <a:extLst>
                <a:ext uri="{FF2B5EF4-FFF2-40B4-BE49-F238E27FC236}">
                  <a16:creationId xmlns:a16="http://schemas.microsoft.com/office/drawing/2014/main" id="{2D8E07B6-5D6F-4D6F-A631-A08AF92C0405}"/>
                </a:ext>
              </a:extLst>
            </p:cNvPr>
            <p:cNvPicPr preferRelativeResize="0">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10003396" y="4510826"/>
              <a:ext cx="437840" cy="358521"/>
            </a:xfrm>
            <a:prstGeom prst="rect">
              <a:avLst/>
            </a:prstGeom>
            <a:ln>
              <a:noFill/>
            </a:ln>
          </p:spPr>
        </p:pic>
        <p:pic>
          <p:nvPicPr>
            <p:cNvPr id="166" name="图片 165">
              <a:extLst>
                <a:ext uri="{FF2B5EF4-FFF2-40B4-BE49-F238E27FC236}">
                  <a16:creationId xmlns:a16="http://schemas.microsoft.com/office/drawing/2014/main" id="{6F6CAA04-F3A1-4952-B97E-272EF63A5907}"/>
                </a:ext>
              </a:extLst>
            </p:cNvPr>
            <p:cNvPicPr preferRelativeResize="0">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10620235" y="4510826"/>
              <a:ext cx="437840" cy="358521"/>
            </a:xfrm>
            <a:prstGeom prst="rect">
              <a:avLst/>
            </a:prstGeom>
            <a:ln>
              <a:noFill/>
            </a:ln>
          </p:spPr>
        </p:pic>
        <p:cxnSp>
          <p:nvCxnSpPr>
            <p:cNvPr id="168" name="直接连接符 167">
              <a:extLst>
                <a:ext uri="{FF2B5EF4-FFF2-40B4-BE49-F238E27FC236}">
                  <a16:creationId xmlns:a16="http://schemas.microsoft.com/office/drawing/2014/main" id="{CE13F282-69A3-4A7A-B787-ABF8D37661D7}"/>
                </a:ext>
              </a:extLst>
            </p:cNvPr>
            <p:cNvCxnSpPr>
              <a:cxnSpLocks/>
              <a:endCxn id="166" idx="1"/>
            </p:cNvCxnSpPr>
            <p:nvPr/>
          </p:nvCxnSpPr>
          <p:spPr bwMode="gray">
            <a:xfrm>
              <a:off x="10412661" y="4690086"/>
              <a:ext cx="207574" cy="1"/>
            </a:xfrm>
            <a:prstGeom prst="line">
              <a:avLst/>
            </a:prstGeom>
            <a:ln w="19050">
              <a:noFill/>
            </a:ln>
          </p:spPr>
          <p:style>
            <a:lnRef idx="1">
              <a:schemeClr val="accent1"/>
            </a:lnRef>
            <a:fillRef idx="0">
              <a:schemeClr val="accent1"/>
            </a:fillRef>
            <a:effectRef idx="0">
              <a:schemeClr val="accent1"/>
            </a:effectRef>
            <a:fontRef idx="minor">
              <a:schemeClr val="tx1"/>
            </a:fontRef>
          </p:style>
        </p:cxnSp>
      </p:grpSp>
      <p:sp>
        <p:nvSpPr>
          <p:cNvPr id="172" name="文本框 171">
            <a:extLst>
              <a:ext uri="{FF2B5EF4-FFF2-40B4-BE49-F238E27FC236}">
                <a16:creationId xmlns:a16="http://schemas.microsoft.com/office/drawing/2014/main" id="{2DCAD08B-0490-46DF-92E4-47F2C188A499}"/>
              </a:ext>
            </a:extLst>
          </p:cNvPr>
          <p:cNvSpPr txBox="1"/>
          <p:nvPr/>
        </p:nvSpPr>
        <p:spPr bwMode="gray">
          <a:xfrm flipH="1">
            <a:off x="6292618" y="5192780"/>
            <a:ext cx="1277284" cy="276999"/>
          </a:xfrm>
          <a:prstGeom prst="rect">
            <a:avLst/>
          </a:prstGeom>
          <a:noFill/>
          <a:ln>
            <a:noFill/>
          </a:ln>
        </p:spPr>
        <p:txBody>
          <a:bodyPr wrap="square" rtlCol="0">
            <a:spAutoFit/>
          </a:bodyPr>
          <a:lstStyle/>
          <a:p>
            <a:pPr marL="33750" algn="ctr" fontAlgn="ctr"/>
            <a:r>
              <a:rPr lang="en-US" sz="1200" dirty="0">
                <a:latin typeface="Huawei Sans" panose="020C0503030203020204" pitchFamily="34" charset="0"/>
              </a:rPr>
              <a:t>Leaf</a:t>
            </a:r>
            <a:endParaRPr lang="en-US" altLang="zh-CN" sz="1200" dirty="0">
              <a:latin typeface="Huawei Sans" panose="020C0503030203020204" pitchFamily="34" charset="0"/>
            </a:endParaRPr>
          </a:p>
        </p:txBody>
      </p:sp>
      <p:pic>
        <p:nvPicPr>
          <p:cNvPr id="175" name="图片 174">
            <a:extLst>
              <a:ext uri="{FF2B5EF4-FFF2-40B4-BE49-F238E27FC236}">
                <a16:creationId xmlns:a16="http://schemas.microsoft.com/office/drawing/2014/main" id="{B2A4EE98-53FF-4E57-ADAB-6A626D75FC19}"/>
              </a:ext>
            </a:extLst>
          </p:cNvPr>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6570758" y="5872087"/>
            <a:ext cx="437840" cy="359029"/>
          </a:xfrm>
          <a:prstGeom prst="rect">
            <a:avLst/>
          </a:prstGeom>
        </p:spPr>
      </p:pic>
      <p:pic>
        <p:nvPicPr>
          <p:cNvPr id="178" name="图片 177">
            <a:extLst>
              <a:ext uri="{FF2B5EF4-FFF2-40B4-BE49-F238E27FC236}">
                <a16:creationId xmlns:a16="http://schemas.microsoft.com/office/drawing/2014/main" id="{DE19DF22-F046-4FDF-87A4-859852336B32}"/>
              </a:ext>
            </a:extLst>
          </p:cNvPr>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7240911" y="5872087"/>
            <a:ext cx="437840" cy="359029"/>
          </a:xfrm>
          <a:prstGeom prst="rect">
            <a:avLst/>
          </a:prstGeom>
        </p:spPr>
      </p:pic>
      <p:pic>
        <p:nvPicPr>
          <p:cNvPr id="179" name="图片 178">
            <a:extLst>
              <a:ext uri="{FF2B5EF4-FFF2-40B4-BE49-F238E27FC236}">
                <a16:creationId xmlns:a16="http://schemas.microsoft.com/office/drawing/2014/main" id="{91D65EAE-0301-4250-B1F4-719952545491}"/>
              </a:ext>
            </a:extLst>
          </p:cNvPr>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7911064" y="5872087"/>
            <a:ext cx="437840" cy="359029"/>
          </a:xfrm>
          <a:prstGeom prst="rect">
            <a:avLst/>
          </a:prstGeom>
        </p:spPr>
      </p:pic>
      <p:pic>
        <p:nvPicPr>
          <p:cNvPr id="180" name="图片 179">
            <a:extLst>
              <a:ext uri="{FF2B5EF4-FFF2-40B4-BE49-F238E27FC236}">
                <a16:creationId xmlns:a16="http://schemas.microsoft.com/office/drawing/2014/main" id="{B4C6F8B0-3055-4DD6-9EDB-77390D508B0E}"/>
              </a:ext>
            </a:extLst>
          </p:cNvPr>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8581217" y="5872087"/>
            <a:ext cx="437840" cy="359029"/>
          </a:xfrm>
          <a:prstGeom prst="rect">
            <a:avLst/>
          </a:prstGeom>
        </p:spPr>
      </p:pic>
      <p:pic>
        <p:nvPicPr>
          <p:cNvPr id="181" name="图片 180">
            <a:extLst>
              <a:ext uri="{FF2B5EF4-FFF2-40B4-BE49-F238E27FC236}">
                <a16:creationId xmlns:a16="http://schemas.microsoft.com/office/drawing/2014/main" id="{45971592-0314-49D2-8AB7-FDAB877E3046}"/>
              </a:ext>
            </a:extLst>
          </p:cNvPr>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9251370" y="5872087"/>
            <a:ext cx="437840" cy="359029"/>
          </a:xfrm>
          <a:prstGeom prst="rect">
            <a:avLst/>
          </a:prstGeom>
        </p:spPr>
      </p:pic>
      <p:cxnSp>
        <p:nvCxnSpPr>
          <p:cNvPr id="194" name="直接连接符 193">
            <a:extLst>
              <a:ext uri="{FF2B5EF4-FFF2-40B4-BE49-F238E27FC236}">
                <a16:creationId xmlns:a16="http://schemas.microsoft.com/office/drawing/2014/main" id="{5AFC39C0-ABF7-43B2-B23B-1E5FA7468EDF}"/>
              </a:ext>
            </a:extLst>
          </p:cNvPr>
          <p:cNvCxnSpPr>
            <a:cxnSpLocks/>
            <a:stCxn id="5" idx="0"/>
            <a:endCxn id="106" idx="2"/>
          </p:cNvCxnSpPr>
          <p:nvPr/>
        </p:nvCxnSpPr>
        <p:spPr bwMode="gray">
          <a:xfrm flipV="1">
            <a:off x="10275026" y="5666044"/>
            <a:ext cx="0" cy="22225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5" name="直接连接符 194">
            <a:extLst>
              <a:ext uri="{FF2B5EF4-FFF2-40B4-BE49-F238E27FC236}">
                <a16:creationId xmlns:a16="http://schemas.microsoft.com/office/drawing/2014/main" id="{251DB07C-05D4-450A-AB9E-FA79E132E149}"/>
              </a:ext>
            </a:extLst>
          </p:cNvPr>
          <p:cNvCxnSpPr>
            <a:cxnSpLocks/>
            <a:stCxn id="166" idx="0"/>
            <a:endCxn id="106" idx="2"/>
          </p:cNvCxnSpPr>
          <p:nvPr/>
        </p:nvCxnSpPr>
        <p:spPr bwMode="gray">
          <a:xfrm flipH="1" flipV="1">
            <a:off x="10275026" y="5666044"/>
            <a:ext cx="616839" cy="22225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6" name="直接连接符 195">
            <a:extLst>
              <a:ext uri="{FF2B5EF4-FFF2-40B4-BE49-F238E27FC236}">
                <a16:creationId xmlns:a16="http://schemas.microsoft.com/office/drawing/2014/main" id="{7DBC2B30-5923-449D-90E6-B78030C45B5F}"/>
              </a:ext>
            </a:extLst>
          </p:cNvPr>
          <p:cNvCxnSpPr>
            <a:cxnSpLocks/>
            <a:stCxn id="166" idx="0"/>
            <a:endCxn id="108" idx="2"/>
          </p:cNvCxnSpPr>
          <p:nvPr/>
        </p:nvCxnSpPr>
        <p:spPr bwMode="gray">
          <a:xfrm flipH="1" flipV="1">
            <a:off x="10891386" y="5666044"/>
            <a:ext cx="479" cy="22225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14" name="文本框 213">
            <a:extLst>
              <a:ext uri="{FF2B5EF4-FFF2-40B4-BE49-F238E27FC236}">
                <a16:creationId xmlns:a16="http://schemas.microsoft.com/office/drawing/2014/main" id="{2D042345-0493-4CCB-9C54-F864573BB76E}"/>
              </a:ext>
            </a:extLst>
          </p:cNvPr>
          <p:cNvSpPr txBox="1"/>
          <p:nvPr/>
        </p:nvSpPr>
        <p:spPr bwMode="gray">
          <a:xfrm flipH="1">
            <a:off x="885437" y="4216552"/>
            <a:ext cx="1959849" cy="276999"/>
          </a:xfrm>
          <a:prstGeom prst="rect">
            <a:avLst/>
          </a:prstGeom>
          <a:noFill/>
        </p:spPr>
        <p:txBody>
          <a:bodyPr wrap="square" rtlCol="0">
            <a:spAutoFit/>
          </a:bodyPr>
          <a:lstStyle/>
          <a:p>
            <a:pPr marL="33750" algn="ctr" fontAlgn="ctr"/>
            <a:r>
              <a:rPr lang="en-US" sz="1200" dirty="0">
                <a:latin typeface="Huawei Sans" panose="020C0503030203020204" pitchFamily="34" charset="0"/>
              </a:rPr>
              <a:t>Internal area of a DC</a:t>
            </a:r>
          </a:p>
        </p:txBody>
      </p:sp>
      <p:grpSp>
        <p:nvGrpSpPr>
          <p:cNvPr id="217" name="组合 216">
            <a:extLst>
              <a:ext uri="{FF2B5EF4-FFF2-40B4-BE49-F238E27FC236}">
                <a16:creationId xmlns:a16="http://schemas.microsoft.com/office/drawing/2014/main" id="{CFC086CE-1DBB-4EF0-8D1B-A03533B25D1C}"/>
              </a:ext>
            </a:extLst>
          </p:cNvPr>
          <p:cNvGrpSpPr/>
          <p:nvPr/>
        </p:nvGrpSpPr>
        <p:grpSpPr bwMode="gray">
          <a:xfrm>
            <a:off x="1317623" y="4737785"/>
            <a:ext cx="1054200" cy="359029"/>
            <a:chOff x="8083161" y="4586666"/>
            <a:chExt cx="1054200" cy="359029"/>
          </a:xfrm>
        </p:grpSpPr>
        <p:pic>
          <p:nvPicPr>
            <p:cNvPr id="218" name="图片 217">
              <a:extLst>
                <a:ext uri="{FF2B5EF4-FFF2-40B4-BE49-F238E27FC236}">
                  <a16:creationId xmlns:a16="http://schemas.microsoft.com/office/drawing/2014/main" id="{9675FC8E-E77E-4F90-A8BD-770D7456754C}"/>
                </a:ext>
              </a:extLst>
            </p:cNvPr>
            <p:cNvPicPr preferRelativeResize="0">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8083161" y="4586666"/>
              <a:ext cx="437840" cy="359029"/>
            </a:xfrm>
            <a:prstGeom prst="rect">
              <a:avLst/>
            </a:prstGeom>
            <a:ln>
              <a:noFill/>
            </a:ln>
          </p:spPr>
        </p:pic>
        <p:cxnSp>
          <p:nvCxnSpPr>
            <p:cNvPr id="219" name="直接连接符 218">
              <a:extLst>
                <a:ext uri="{FF2B5EF4-FFF2-40B4-BE49-F238E27FC236}">
                  <a16:creationId xmlns:a16="http://schemas.microsoft.com/office/drawing/2014/main" id="{51FACB30-9F3B-4A8A-8A96-1D50E3DC9E0B}"/>
                </a:ext>
              </a:extLst>
            </p:cNvPr>
            <p:cNvCxnSpPr>
              <a:cxnSpLocks/>
              <a:stCxn id="220" idx="1"/>
              <a:endCxn id="218" idx="3"/>
            </p:cNvCxnSpPr>
            <p:nvPr/>
          </p:nvCxnSpPr>
          <p:spPr bwMode="gray">
            <a:xfrm flipH="1">
              <a:off x="8521001" y="4766181"/>
              <a:ext cx="178520" cy="0"/>
            </a:xfrm>
            <a:prstGeom prst="line">
              <a:avLst/>
            </a:prstGeom>
            <a:ln w="19050">
              <a:noFill/>
            </a:ln>
          </p:spPr>
          <p:style>
            <a:lnRef idx="1">
              <a:schemeClr val="accent1"/>
            </a:lnRef>
            <a:fillRef idx="0">
              <a:schemeClr val="accent1"/>
            </a:fillRef>
            <a:effectRef idx="0">
              <a:schemeClr val="accent1"/>
            </a:effectRef>
            <a:fontRef idx="minor">
              <a:schemeClr val="tx1"/>
            </a:fontRef>
          </p:style>
        </p:cxnSp>
        <p:pic>
          <p:nvPicPr>
            <p:cNvPr id="220" name="图片 219">
              <a:extLst>
                <a:ext uri="{FF2B5EF4-FFF2-40B4-BE49-F238E27FC236}">
                  <a16:creationId xmlns:a16="http://schemas.microsoft.com/office/drawing/2014/main" id="{E744F34A-4909-48D8-97EA-4FDC0B9C623C}"/>
                </a:ext>
              </a:extLst>
            </p:cNvPr>
            <p:cNvPicPr preferRelativeResize="0">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8699521" y="4586666"/>
              <a:ext cx="437840" cy="359029"/>
            </a:xfrm>
            <a:prstGeom prst="rect">
              <a:avLst/>
            </a:prstGeom>
            <a:ln>
              <a:noFill/>
            </a:ln>
          </p:spPr>
        </p:pic>
      </p:grpSp>
      <p:grpSp>
        <p:nvGrpSpPr>
          <p:cNvPr id="221" name="组合 220">
            <a:extLst>
              <a:ext uri="{FF2B5EF4-FFF2-40B4-BE49-F238E27FC236}">
                <a16:creationId xmlns:a16="http://schemas.microsoft.com/office/drawing/2014/main" id="{CE44C6B6-7E69-4BBE-961F-FB90D614A5B4}"/>
              </a:ext>
            </a:extLst>
          </p:cNvPr>
          <p:cNvGrpSpPr/>
          <p:nvPr/>
        </p:nvGrpSpPr>
        <p:grpSpPr bwMode="gray">
          <a:xfrm>
            <a:off x="1937486" y="5544101"/>
            <a:ext cx="1054200" cy="359029"/>
            <a:chOff x="8083161" y="5378594"/>
            <a:chExt cx="1054200" cy="359029"/>
          </a:xfrm>
        </p:grpSpPr>
        <p:pic>
          <p:nvPicPr>
            <p:cNvPr id="222" name="图片 221">
              <a:extLst>
                <a:ext uri="{FF2B5EF4-FFF2-40B4-BE49-F238E27FC236}">
                  <a16:creationId xmlns:a16="http://schemas.microsoft.com/office/drawing/2014/main" id="{1AEF1D4B-B8B2-481B-9955-4B1322596957}"/>
                </a:ext>
              </a:extLst>
            </p:cNvPr>
            <p:cNvPicPr preferRelativeResize="0">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8083161" y="5378594"/>
              <a:ext cx="437840" cy="359029"/>
            </a:xfrm>
            <a:prstGeom prst="rect">
              <a:avLst/>
            </a:prstGeom>
            <a:ln>
              <a:noFill/>
            </a:ln>
          </p:spPr>
        </p:pic>
        <p:cxnSp>
          <p:nvCxnSpPr>
            <p:cNvPr id="223" name="直接连接符 222">
              <a:extLst>
                <a:ext uri="{FF2B5EF4-FFF2-40B4-BE49-F238E27FC236}">
                  <a16:creationId xmlns:a16="http://schemas.microsoft.com/office/drawing/2014/main" id="{7A27DF43-0C3B-4803-90F2-A89A9BEEC66B}"/>
                </a:ext>
              </a:extLst>
            </p:cNvPr>
            <p:cNvCxnSpPr>
              <a:cxnSpLocks/>
              <a:stCxn id="224" idx="1"/>
              <a:endCxn id="222" idx="3"/>
            </p:cNvCxnSpPr>
            <p:nvPr/>
          </p:nvCxnSpPr>
          <p:spPr bwMode="gray">
            <a:xfrm flipH="1">
              <a:off x="8521001" y="5558109"/>
              <a:ext cx="178520" cy="0"/>
            </a:xfrm>
            <a:prstGeom prst="line">
              <a:avLst/>
            </a:prstGeom>
            <a:ln w="19050">
              <a:noFill/>
            </a:ln>
          </p:spPr>
          <p:style>
            <a:lnRef idx="1">
              <a:schemeClr val="accent1"/>
            </a:lnRef>
            <a:fillRef idx="0">
              <a:schemeClr val="accent1"/>
            </a:fillRef>
            <a:effectRef idx="0">
              <a:schemeClr val="accent1"/>
            </a:effectRef>
            <a:fontRef idx="minor">
              <a:schemeClr val="tx1"/>
            </a:fontRef>
          </p:style>
        </p:cxnSp>
        <p:pic>
          <p:nvPicPr>
            <p:cNvPr id="224" name="图片 223">
              <a:extLst>
                <a:ext uri="{FF2B5EF4-FFF2-40B4-BE49-F238E27FC236}">
                  <a16:creationId xmlns:a16="http://schemas.microsoft.com/office/drawing/2014/main" id="{6B145D77-F269-4D2B-AF75-1C5E59C28A2D}"/>
                </a:ext>
              </a:extLst>
            </p:cNvPr>
            <p:cNvPicPr preferRelativeResize="0">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8699521" y="5378594"/>
              <a:ext cx="437840" cy="359029"/>
            </a:xfrm>
            <a:prstGeom prst="rect">
              <a:avLst/>
            </a:prstGeom>
            <a:ln>
              <a:noFill/>
            </a:ln>
          </p:spPr>
        </p:pic>
      </p:grpSp>
      <p:grpSp>
        <p:nvGrpSpPr>
          <p:cNvPr id="225" name="组合 224">
            <a:extLst>
              <a:ext uri="{FF2B5EF4-FFF2-40B4-BE49-F238E27FC236}">
                <a16:creationId xmlns:a16="http://schemas.microsoft.com/office/drawing/2014/main" id="{B9EDD997-6617-4234-9761-8D1DB6A55516}"/>
              </a:ext>
            </a:extLst>
          </p:cNvPr>
          <p:cNvGrpSpPr/>
          <p:nvPr/>
        </p:nvGrpSpPr>
        <p:grpSpPr bwMode="gray">
          <a:xfrm>
            <a:off x="647444" y="5544101"/>
            <a:ext cx="1054200" cy="359029"/>
            <a:chOff x="6773713" y="5378594"/>
            <a:chExt cx="1054200" cy="359029"/>
          </a:xfrm>
        </p:grpSpPr>
        <p:pic>
          <p:nvPicPr>
            <p:cNvPr id="226" name="图片 225">
              <a:extLst>
                <a:ext uri="{FF2B5EF4-FFF2-40B4-BE49-F238E27FC236}">
                  <a16:creationId xmlns:a16="http://schemas.microsoft.com/office/drawing/2014/main" id="{76D0B469-C073-48EE-9DD9-C64C3CF6AEFF}"/>
                </a:ext>
              </a:extLst>
            </p:cNvPr>
            <p:cNvPicPr preferRelativeResize="0">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6773713" y="5378594"/>
              <a:ext cx="437840" cy="359029"/>
            </a:xfrm>
            <a:prstGeom prst="rect">
              <a:avLst/>
            </a:prstGeom>
            <a:ln>
              <a:noFill/>
            </a:ln>
          </p:spPr>
        </p:pic>
        <p:cxnSp>
          <p:nvCxnSpPr>
            <p:cNvPr id="227" name="直接连接符 226">
              <a:extLst>
                <a:ext uri="{FF2B5EF4-FFF2-40B4-BE49-F238E27FC236}">
                  <a16:creationId xmlns:a16="http://schemas.microsoft.com/office/drawing/2014/main" id="{9C6AACA6-CFF9-4023-A4EE-1B99D0BAF696}"/>
                </a:ext>
              </a:extLst>
            </p:cNvPr>
            <p:cNvCxnSpPr>
              <a:cxnSpLocks/>
              <a:stCxn id="228" idx="1"/>
              <a:endCxn id="226" idx="3"/>
            </p:cNvCxnSpPr>
            <p:nvPr/>
          </p:nvCxnSpPr>
          <p:spPr bwMode="gray">
            <a:xfrm flipH="1">
              <a:off x="7211553" y="5558109"/>
              <a:ext cx="178520" cy="0"/>
            </a:xfrm>
            <a:prstGeom prst="line">
              <a:avLst/>
            </a:prstGeom>
            <a:ln w="19050">
              <a:noFill/>
            </a:ln>
          </p:spPr>
          <p:style>
            <a:lnRef idx="1">
              <a:schemeClr val="accent1"/>
            </a:lnRef>
            <a:fillRef idx="0">
              <a:schemeClr val="accent1"/>
            </a:fillRef>
            <a:effectRef idx="0">
              <a:schemeClr val="accent1"/>
            </a:effectRef>
            <a:fontRef idx="minor">
              <a:schemeClr val="tx1"/>
            </a:fontRef>
          </p:style>
        </p:cxnSp>
        <p:pic>
          <p:nvPicPr>
            <p:cNvPr id="228" name="图片 227">
              <a:extLst>
                <a:ext uri="{FF2B5EF4-FFF2-40B4-BE49-F238E27FC236}">
                  <a16:creationId xmlns:a16="http://schemas.microsoft.com/office/drawing/2014/main" id="{AE96C4A2-0997-40CA-8039-CACEFD29E3D3}"/>
                </a:ext>
              </a:extLst>
            </p:cNvPr>
            <p:cNvPicPr preferRelativeResize="0">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7390073" y="5378594"/>
              <a:ext cx="437840" cy="359029"/>
            </a:xfrm>
            <a:prstGeom prst="rect">
              <a:avLst/>
            </a:prstGeom>
            <a:ln>
              <a:noFill/>
            </a:ln>
          </p:spPr>
        </p:pic>
      </p:grpSp>
      <p:cxnSp>
        <p:nvCxnSpPr>
          <p:cNvPr id="229" name="直接连接符 228">
            <a:extLst>
              <a:ext uri="{FF2B5EF4-FFF2-40B4-BE49-F238E27FC236}">
                <a16:creationId xmlns:a16="http://schemas.microsoft.com/office/drawing/2014/main" id="{E93D8C25-31C3-4AB7-9FEE-BA67806C694C}"/>
              </a:ext>
            </a:extLst>
          </p:cNvPr>
          <p:cNvCxnSpPr>
            <a:cxnSpLocks/>
            <a:stCxn id="226" idx="0"/>
            <a:endCxn id="218" idx="2"/>
          </p:cNvCxnSpPr>
          <p:nvPr/>
        </p:nvCxnSpPr>
        <p:spPr bwMode="gray">
          <a:xfrm flipV="1">
            <a:off x="866364" y="5096814"/>
            <a:ext cx="670179" cy="44728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0" name="直接连接符 229">
            <a:extLst>
              <a:ext uri="{FF2B5EF4-FFF2-40B4-BE49-F238E27FC236}">
                <a16:creationId xmlns:a16="http://schemas.microsoft.com/office/drawing/2014/main" id="{EDE2E1BF-F1DA-4F10-A25A-5676DFB3E417}"/>
              </a:ext>
            </a:extLst>
          </p:cNvPr>
          <p:cNvCxnSpPr>
            <a:cxnSpLocks/>
            <a:stCxn id="228" idx="0"/>
            <a:endCxn id="218" idx="2"/>
          </p:cNvCxnSpPr>
          <p:nvPr/>
        </p:nvCxnSpPr>
        <p:spPr bwMode="gray">
          <a:xfrm flipV="1">
            <a:off x="1482724" y="5096814"/>
            <a:ext cx="53819" cy="44728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1" name="直接连接符 230">
            <a:extLst>
              <a:ext uri="{FF2B5EF4-FFF2-40B4-BE49-F238E27FC236}">
                <a16:creationId xmlns:a16="http://schemas.microsoft.com/office/drawing/2014/main" id="{54174CB6-D5C1-4B8A-837E-25BA01C6085B}"/>
              </a:ext>
            </a:extLst>
          </p:cNvPr>
          <p:cNvCxnSpPr>
            <a:cxnSpLocks/>
            <a:stCxn id="222" idx="0"/>
            <a:endCxn id="218" idx="2"/>
          </p:cNvCxnSpPr>
          <p:nvPr/>
        </p:nvCxnSpPr>
        <p:spPr bwMode="gray">
          <a:xfrm flipH="1" flipV="1">
            <a:off x="1536543" y="5096814"/>
            <a:ext cx="619863" cy="44728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2" name="直接连接符 231">
            <a:extLst>
              <a:ext uri="{FF2B5EF4-FFF2-40B4-BE49-F238E27FC236}">
                <a16:creationId xmlns:a16="http://schemas.microsoft.com/office/drawing/2014/main" id="{592CBC3C-EF04-4852-BC4A-2705506C3BD4}"/>
              </a:ext>
            </a:extLst>
          </p:cNvPr>
          <p:cNvCxnSpPr>
            <a:cxnSpLocks/>
            <a:stCxn id="224" idx="0"/>
            <a:endCxn id="218" idx="2"/>
          </p:cNvCxnSpPr>
          <p:nvPr/>
        </p:nvCxnSpPr>
        <p:spPr bwMode="gray">
          <a:xfrm flipH="1" flipV="1">
            <a:off x="1536543" y="5096814"/>
            <a:ext cx="1236223" cy="44728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3" name="直接连接符 232">
            <a:extLst>
              <a:ext uri="{FF2B5EF4-FFF2-40B4-BE49-F238E27FC236}">
                <a16:creationId xmlns:a16="http://schemas.microsoft.com/office/drawing/2014/main" id="{8152C34E-A0AE-481A-ADC9-A6510DAAAE0A}"/>
              </a:ext>
            </a:extLst>
          </p:cNvPr>
          <p:cNvCxnSpPr>
            <a:cxnSpLocks/>
            <a:stCxn id="224" idx="0"/>
            <a:endCxn id="220" idx="2"/>
          </p:cNvCxnSpPr>
          <p:nvPr/>
        </p:nvCxnSpPr>
        <p:spPr bwMode="gray">
          <a:xfrm flipH="1" flipV="1">
            <a:off x="2152903" y="5096814"/>
            <a:ext cx="619863" cy="44728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4" name="直接连接符 233">
            <a:extLst>
              <a:ext uri="{FF2B5EF4-FFF2-40B4-BE49-F238E27FC236}">
                <a16:creationId xmlns:a16="http://schemas.microsoft.com/office/drawing/2014/main" id="{AAD9F829-CFFB-4F87-B1FF-685FD5670B05}"/>
              </a:ext>
            </a:extLst>
          </p:cNvPr>
          <p:cNvCxnSpPr>
            <a:cxnSpLocks/>
            <a:stCxn id="222" idx="0"/>
            <a:endCxn id="220" idx="2"/>
          </p:cNvCxnSpPr>
          <p:nvPr/>
        </p:nvCxnSpPr>
        <p:spPr bwMode="gray">
          <a:xfrm flipH="1" flipV="1">
            <a:off x="2152903" y="5096814"/>
            <a:ext cx="3503" cy="44728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5" name="直接连接符 234">
            <a:extLst>
              <a:ext uri="{FF2B5EF4-FFF2-40B4-BE49-F238E27FC236}">
                <a16:creationId xmlns:a16="http://schemas.microsoft.com/office/drawing/2014/main" id="{5DB3CB86-085A-4224-B13F-5172EBAA1286}"/>
              </a:ext>
            </a:extLst>
          </p:cNvPr>
          <p:cNvCxnSpPr>
            <a:cxnSpLocks/>
            <a:stCxn id="226" idx="0"/>
            <a:endCxn id="220" idx="2"/>
          </p:cNvCxnSpPr>
          <p:nvPr/>
        </p:nvCxnSpPr>
        <p:spPr bwMode="gray">
          <a:xfrm flipV="1">
            <a:off x="866364" y="5096814"/>
            <a:ext cx="1286539" cy="44728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6" name="直接连接符 235">
            <a:extLst>
              <a:ext uri="{FF2B5EF4-FFF2-40B4-BE49-F238E27FC236}">
                <a16:creationId xmlns:a16="http://schemas.microsoft.com/office/drawing/2014/main" id="{FB05DBA8-7519-4117-9226-92A16DFC07F5}"/>
              </a:ext>
            </a:extLst>
          </p:cNvPr>
          <p:cNvCxnSpPr>
            <a:cxnSpLocks/>
            <a:stCxn id="228" idx="0"/>
            <a:endCxn id="220" idx="2"/>
          </p:cNvCxnSpPr>
          <p:nvPr/>
        </p:nvCxnSpPr>
        <p:spPr bwMode="gray">
          <a:xfrm flipV="1">
            <a:off x="1482724" y="5096814"/>
            <a:ext cx="670179" cy="44728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44" name="矩形 243">
            <a:extLst>
              <a:ext uri="{FF2B5EF4-FFF2-40B4-BE49-F238E27FC236}">
                <a16:creationId xmlns:a16="http://schemas.microsoft.com/office/drawing/2014/main" id="{64587E00-79A5-4A12-AC7B-4F2660D6B062}"/>
              </a:ext>
            </a:extLst>
          </p:cNvPr>
          <p:cNvSpPr/>
          <p:nvPr/>
        </p:nvSpPr>
        <p:spPr bwMode="gray">
          <a:xfrm>
            <a:off x="3976980" y="4164574"/>
            <a:ext cx="2043340" cy="1431553"/>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grpSp>
        <p:nvGrpSpPr>
          <p:cNvPr id="246" name="组合 245">
            <a:extLst>
              <a:ext uri="{FF2B5EF4-FFF2-40B4-BE49-F238E27FC236}">
                <a16:creationId xmlns:a16="http://schemas.microsoft.com/office/drawing/2014/main" id="{71235518-C9DD-4A02-B2F1-7EB98C88FD01}"/>
              </a:ext>
            </a:extLst>
          </p:cNvPr>
          <p:cNvGrpSpPr/>
          <p:nvPr/>
        </p:nvGrpSpPr>
        <p:grpSpPr bwMode="gray">
          <a:xfrm>
            <a:off x="4429267" y="4215042"/>
            <a:ext cx="1738656" cy="592511"/>
            <a:chOff x="4447602" y="2127031"/>
            <a:chExt cx="1738656" cy="592511"/>
          </a:xfrm>
        </p:grpSpPr>
        <p:pic>
          <p:nvPicPr>
            <p:cNvPr id="247" name="图片 246">
              <a:extLst>
                <a:ext uri="{FF2B5EF4-FFF2-40B4-BE49-F238E27FC236}">
                  <a16:creationId xmlns:a16="http://schemas.microsoft.com/office/drawing/2014/main" id="{98F1890A-AB56-4A21-97EE-3E4D325EFC98}"/>
                </a:ext>
              </a:extLst>
            </p:cNvPr>
            <p:cNvPicPr preferRelativeResize="0">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234098" y="2127031"/>
              <a:ext cx="437840" cy="359029"/>
            </a:xfrm>
            <a:prstGeom prst="rect">
              <a:avLst/>
            </a:prstGeom>
          </p:spPr>
        </p:pic>
        <p:sp>
          <p:nvSpPr>
            <p:cNvPr id="248" name="文本框 247">
              <a:extLst>
                <a:ext uri="{FF2B5EF4-FFF2-40B4-BE49-F238E27FC236}">
                  <a16:creationId xmlns:a16="http://schemas.microsoft.com/office/drawing/2014/main" id="{A9A7DA91-7DA5-4446-A6AC-7BEF9D26EFAA}"/>
                </a:ext>
              </a:extLst>
            </p:cNvPr>
            <p:cNvSpPr txBox="1"/>
            <p:nvPr/>
          </p:nvSpPr>
          <p:spPr bwMode="gray">
            <a:xfrm flipH="1">
              <a:off x="4447602" y="2457932"/>
              <a:ext cx="1738656" cy="261610"/>
            </a:xfrm>
            <a:prstGeom prst="rect">
              <a:avLst/>
            </a:prstGeom>
            <a:noFill/>
          </p:spPr>
          <p:txBody>
            <a:bodyPr wrap="square" rtlCol="0">
              <a:spAutoFit/>
            </a:bodyPr>
            <a:lstStyle/>
            <a:p>
              <a:pPr marL="33750" algn="ctr" fontAlgn="ctr"/>
              <a:r>
                <a:rPr lang="en-US" sz="1100" dirty="0">
                  <a:latin typeface="Huawei Sans" panose="020C0503030203020204" pitchFamily="34" charset="0"/>
                </a:rPr>
                <a:t>Individual customer</a:t>
              </a:r>
            </a:p>
          </p:txBody>
        </p:sp>
      </p:grpSp>
      <p:grpSp>
        <p:nvGrpSpPr>
          <p:cNvPr id="249" name="组合 248">
            <a:extLst>
              <a:ext uri="{FF2B5EF4-FFF2-40B4-BE49-F238E27FC236}">
                <a16:creationId xmlns:a16="http://schemas.microsoft.com/office/drawing/2014/main" id="{E3FF48DC-78A2-4221-853A-1CE25557EB81}"/>
              </a:ext>
            </a:extLst>
          </p:cNvPr>
          <p:cNvGrpSpPr/>
          <p:nvPr/>
        </p:nvGrpSpPr>
        <p:grpSpPr bwMode="gray">
          <a:xfrm>
            <a:off x="4815838" y="4821858"/>
            <a:ext cx="1277284" cy="773361"/>
            <a:chOff x="4881755" y="2819217"/>
            <a:chExt cx="1150614" cy="696667"/>
          </a:xfrm>
        </p:grpSpPr>
        <p:pic>
          <p:nvPicPr>
            <p:cNvPr id="250" name="图片 249">
              <a:extLst>
                <a:ext uri="{FF2B5EF4-FFF2-40B4-BE49-F238E27FC236}">
                  <a16:creationId xmlns:a16="http://schemas.microsoft.com/office/drawing/2014/main" id="{5E93B65D-2503-46F1-BB1B-B2BEAA62B4D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5145196" y="2819217"/>
              <a:ext cx="615645" cy="353539"/>
            </a:xfrm>
            <a:prstGeom prst="rect">
              <a:avLst/>
            </a:prstGeom>
          </p:spPr>
        </p:pic>
        <p:sp>
          <p:nvSpPr>
            <p:cNvPr id="251" name="文本框 250">
              <a:extLst>
                <a:ext uri="{FF2B5EF4-FFF2-40B4-BE49-F238E27FC236}">
                  <a16:creationId xmlns:a16="http://schemas.microsoft.com/office/drawing/2014/main" id="{DE5EBC8E-5A84-4DB2-A30B-BF97D7D80AE0}"/>
                </a:ext>
              </a:extLst>
            </p:cNvPr>
            <p:cNvSpPr txBox="1"/>
            <p:nvPr/>
          </p:nvSpPr>
          <p:spPr bwMode="gray">
            <a:xfrm flipH="1">
              <a:off x="4881755" y="3127728"/>
              <a:ext cx="1150614" cy="388156"/>
            </a:xfrm>
            <a:prstGeom prst="rect">
              <a:avLst/>
            </a:prstGeom>
            <a:noFill/>
          </p:spPr>
          <p:txBody>
            <a:bodyPr wrap="square" rtlCol="0">
              <a:spAutoFit/>
            </a:bodyPr>
            <a:lstStyle/>
            <a:p>
              <a:pPr marL="33750" algn="ctr" fontAlgn="ctr"/>
              <a:r>
                <a:rPr lang="en-US" sz="1100" dirty="0">
                  <a:latin typeface="Huawei Sans" panose="020C0503030203020204" pitchFamily="34" charset="0"/>
                </a:rPr>
                <a:t>Enterprise customer</a:t>
              </a:r>
            </a:p>
          </p:txBody>
        </p:sp>
      </p:grpSp>
      <p:sp>
        <p:nvSpPr>
          <p:cNvPr id="252" name="文本框 251">
            <a:extLst>
              <a:ext uri="{FF2B5EF4-FFF2-40B4-BE49-F238E27FC236}">
                <a16:creationId xmlns:a16="http://schemas.microsoft.com/office/drawing/2014/main" id="{72F45A28-2BFD-4CD7-9AF7-F30E9F6B22A5}"/>
              </a:ext>
            </a:extLst>
          </p:cNvPr>
          <p:cNvSpPr txBox="1"/>
          <p:nvPr/>
        </p:nvSpPr>
        <p:spPr bwMode="gray">
          <a:xfrm flipH="1">
            <a:off x="3971710" y="4180088"/>
            <a:ext cx="1277284" cy="276999"/>
          </a:xfrm>
          <a:prstGeom prst="rect">
            <a:avLst/>
          </a:prstGeom>
          <a:noFill/>
        </p:spPr>
        <p:txBody>
          <a:bodyPr wrap="square" rtlCol="0">
            <a:spAutoFit/>
          </a:bodyPr>
          <a:lstStyle/>
          <a:p>
            <a:pPr marL="33750" algn="ctr" fontAlgn="ctr"/>
            <a:r>
              <a:rPr lang="en-US" sz="1200" dirty="0">
                <a:latin typeface="Huawei Sans" panose="020C0503030203020204" pitchFamily="34" charset="0"/>
              </a:rPr>
              <a:t>Untrusted</a:t>
            </a:r>
            <a:endParaRPr lang="en-US" altLang="zh-CN" sz="1200" dirty="0">
              <a:latin typeface="Huawei Sans" panose="020C0503030203020204" pitchFamily="34" charset="0"/>
            </a:endParaRPr>
          </a:p>
        </p:txBody>
      </p:sp>
      <p:grpSp>
        <p:nvGrpSpPr>
          <p:cNvPr id="257" name="组合 256">
            <a:extLst>
              <a:ext uri="{FF2B5EF4-FFF2-40B4-BE49-F238E27FC236}">
                <a16:creationId xmlns:a16="http://schemas.microsoft.com/office/drawing/2014/main" id="{2E6C7CA9-8E53-4271-B53A-5B59DF757BD9}"/>
              </a:ext>
            </a:extLst>
          </p:cNvPr>
          <p:cNvGrpSpPr/>
          <p:nvPr/>
        </p:nvGrpSpPr>
        <p:grpSpPr bwMode="gray">
          <a:xfrm>
            <a:off x="3905012" y="4845292"/>
            <a:ext cx="1150614" cy="466376"/>
            <a:chOff x="3933587" y="4832592"/>
            <a:chExt cx="1150614" cy="466376"/>
          </a:xfrm>
        </p:grpSpPr>
        <p:sp>
          <p:nvSpPr>
            <p:cNvPr id="253" name="Freeform 159">
              <a:extLst>
                <a:ext uri="{FF2B5EF4-FFF2-40B4-BE49-F238E27FC236}">
                  <a16:creationId xmlns:a16="http://schemas.microsoft.com/office/drawing/2014/main" id="{A569BDDF-5915-4861-A726-B59DF64717C6}"/>
                </a:ext>
              </a:extLst>
            </p:cNvPr>
            <p:cNvSpPr/>
            <p:nvPr/>
          </p:nvSpPr>
          <p:spPr bwMode="gray">
            <a:xfrm flipH="1">
              <a:off x="4049123" y="4832592"/>
              <a:ext cx="892195" cy="46637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245" name="文本框 244">
              <a:extLst>
                <a:ext uri="{FF2B5EF4-FFF2-40B4-BE49-F238E27FC236}">
                  <a16:creationId xmlns:a16="http://schemas.microsoft.com/office/drawing/2014/main" id="{6BA88C58-19B7-4875-971A-5001484910D4}"/>
                </a:ext>
              </a:extLst>
            </p:cNvPr>
            <p:cNvSpPr txBox="1"/>
            <p:nvPr/>
          </p:nvSpPr>
          <p:spPr bwMode="gray">
            <a:xfrm flipH="1">
              <a:off x="3933587" y="4957068"/>
              <a:ext cx="1150614" cy="276999"/>
            </a:xfrm>
            <a:prstGeom prst="rect">
              <a:avLst/>
            </a:prstGeom>
            <a:noFill/>
            <a:ln>
              <a:noFill/>
            </a:ln>
          </p:spPr>
          <p:txBody>
            <a:bodyPr wrap="square" rtlCol="0">
              <a:spAutoFit/>
            </a:bodyPr>
            <a:lstStyle/>
            <a:p>
              <a:pPr marL="33750" algn="ctr" fontAlgn="ctr"/>
              <a:r>
                <a:rPr lang="en-US" sz="1200" dirty="0">
                  <a:latin typeface="Huawei Sans" panose="020C0503030203020204" pitchFamily="34" charset="0"/>
                </a:rPr>
                <a:t>Internet</a:t>
              </a:r>
              <a:endParaRPr lang="en-US" altLang="zh-CN" sz="1200" dirty="0">
                <a:latin typeface="Huawei Sans" panose="020C0503030203020204" pitchFamily="34" charset="0"/>
              </a:endParaRPr>
            </a:p>
          </p:txBody>
        </p:sp>
      </p:grpSp>
      <p:grpSp>
        <p:nvGrpSpPr>
          <p:cNvPr id="254" name="组合 253">
            <a:extLst>
              <a:ext uri="{FF2B5EF4-FFF2-40B4-BE49-F238E27FC236}">
                <a16:creationId xmlns:a16="http://schemas.microsoft.com/office/drawing/2014/main" id="{5D124E44-D974-4442-A601-54DFDB6B471F}"/>
              </a:ext>
            </a:extLst>
          </p:cNvPr>
          <p:cNvGrpSpPr/>
          <p:nvPr/>
        </p:nvGrpSpPr>
        <p:grpSpPr bwMode="gray">
          <a:xfrm>
            <a:off x="3209974" y="5708731"/>
            <a:ext cx="2117324" cy="430887"/>
            <a:chOff x="5145196" y="2793088"/>
            <a:chExt cx="1907346" cy="388155"/>
          </a:xfrm>
        </p:grpSpPr>
        <p:pic>
          <p:nvPicPr>
            <p:cNvPr id="255" name="图片 254">
              <a:extLst>
                <a:ext uri="{FF2B5EF4-FFF2-40B4-BE49-F238E27FC236}">
                  <a16:creationId xmlns:a16="http://schemas.microsoft.com/office/drawing/2014/main" id="{B40D2ACD-5675-49F4-9A5F-DB6833D5030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5145196" y="2819217"/>
              <a:ext cx="615645" cy="353539"/>
            </a:xfrm>
            <a:prstGeom prst="rect">
              <a:avLst/>
            </a:prstGeom>
          </p:spPr>
        </p:pic>
        <p:sp>
          <p:nvSpPr>
            <p:cNvPr id="256" name="文本框 255">
              <a:extLst>
                <a:ext uri="{FF2B5EF4-FFF2-40B4-BE49-F238E27FC236}">
                  <a16:creationId xmlns:a16="http://schemas.microsoft.com/office/drawing/2014/main" id="{C903A4BF-1F39-42EE-866C-AB68EF0A56C6}"/>
                </a:ext>
              </a:extLst>
            </p:cNvPr>
            <p:cNvSpPr txBox="1"/>
            <p:nvPr/>
          </p:nvSpPr>
          <p:spPr bwMode="gray">
            <a:xfrm flipH="1">
              <a:off x="5775069" y="2793088"/>
              <a:ext cx="1277473" cy="388155"/>
            </a:xfrm>
            <a:prstGeom prst="rect">
              <a:avLst/>
            </a:prstGeom>
            <a:noFill/>
          </p:spPr>
          <p:txBody>
            <a:bodyPr wrap="square" rtlCol="0">
              <a:spAutoFit/>
            </a:bodyPr>
            <a:lstStyle/>
            <a:p>
              <a:pPr marL="33750" algn="ctr" fontAlgn="ctr"/>
              <a:r>
                <a:rPr lang="en-US" sz="1100" dirty="0">
                  <a:latin typeface="Huawei Sans" panose="020C0503030203020204" pitchFamily="34" charset="0"/>
                </a:rPr>
                <a:t>Enterprise campus/branch</a:t>
              </a:r>
            </a:p>
          </p:txBody>
        </p:sp>
      </p:grpSp>
      <p:cxnSp>
        <p:nvCxnSpPr>
          <p:cNvPr id="258" name="直接连接符 257">
            <a:extLst>
              <a:ext uri="{FF2B5EF4-FFF2-40B4-BE49-F238E27FC236}">
                <a16:creationId xmlns:a16="http://schemas.microsoft.com/office/drawing/2014/main" id="{47346DB8-6E8C-4D4C-9D69-5A5834AFADC4}"/>
              </a:ext>
            </a:extLst>
          </p:cNvPr>
          <p:cNvCxnSpPr>
            <a:cxnSpLocks/>
            <a:stCxn id="213" idx="3"/>
          </p:cNvCxnSpPr>
          <p:nvPr/>
        </p:nvCxnSpPr>
        <p:spPr bwMode="gray">
          <a:xfrm>
            <a:off x="3060387" y="5244740"/>
            <a:ext cx="894304"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216" name="图片 215">
            <a:extLst>
              <a:ext uri="{FF2B5EF4-FFF2-40B4-BE49-F238E27FC236}">
                <a16:creationId xmlns:a16="http://schemas.microsoft.com/office/drawing/2014/main" id="{C1F7F6FA-6F11-4293-82AD-67B6DCE8580D}"/>
              </a:ext>
            </a:extLst>
          </p:cNvPr>
          <p:cNvPicPr preferRelativeResize="0">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3330646" y="5050837"/>
            <a:ext cx="437840" cy="358521"/>
          </a:xfrm>
          <a:prstGeom prst="rect">
            <a:avLst/>
          </a:prstGeom>
        </p:spPr>
      </p:pic>
      <p:cxnSp>
        <p:nvCxnSpPr>
          <p:cNvPr id="264" name="直接连接符 263">
            <a:extLst>
              <a:ext uri="{FF2B5EF4-FFF2-40B4-BE49-F238E27FC236}">
                <a16:creationId xmlns:a16="http://schemas.microsoft.com/office/drawing/2014/main" id="{7CE8105D-CC14-4A42-B40F-80C7132E5DD7}"/>
              </a:ext>
            </a:extLst>
          </p:cNvPr>
          <p:cNvCxnSpPr>
            <a:cxnSpLocks/>
            <a:stCxn id="255" idx="0"/>
            <a:endCxn id="216" idx="2"/>
          </p:cNvCxnSpPr>
          <p:nvPr/>
        </p:nvCxnSpPr>
        <p:spPr bwMode="gray">
          <a:xfrm flipH="1" flipV="1">
            <a:off x="3549566" y="5409358"/>
            <a:ext cx="2118" cy="32837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77" name="组合 276">
            <a:extLst>
              <a:ext uri="{FF2B5EF4-FFF2-40B4-BE49-F238E27FC236}">
                <a16:creationId xmlns:a16="http://schemas.microsoft.com/office/drawing/2014/main" id="{5F40CF7C-7ED7-4D67-A09B-4D6059F05E5A}"/>
              </a:ext>
            </a:extLst>
          </p:cNvPr>
          <p:cNvGrpSpPr/>
          <p:nvPr/>
        </p:nvGrpSpPr>
        <p:grpSpPr bwMode="gray">
          <a:xfrm>
            <a:off x="10262540" y="2877077"/>
            <a:ext cx="1150614" cy="466376"/>
            <a:chOff x="8652146" y="2718947"/>
            <a:chExt cx="1150614" cy="466376"/>
          </a:xfrm>
        </p:grpSpPr>
        <p:sp>
          <p:nvSpPr>
            <p:cNvPr id="276" name="Freeform 159">
              <a:extLst>
                <a:ext uri="{FF2B5EF4-FFF2-40B4-BE49-F238E27FC236}">
                  <a16:creationId xmlns:a16="http://schemas.microsoft.com/office/drawing/2014/main" id="{15BF136F-BEF3-41F0-BF84-39E26F89F861}"/>
                </a:ext>
              </a:extLst>
            </p:cNvPr>
            <p:cNvSpPr/>
            <p:nvPr/>
          </p:nvSpPr>
          <p:spPr bwMode="gray">
            <a:xfrm flipH="1">
              <a:off x="8789214" y="2718947"/>
              <a:ext cx="892195" cy="46637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274" name="文本框 273">
              <a:extLst>
                <a:ext uri="{FF2B5EF4-FFF2-40B4-BE49-F238E27FC236}">
                  <a16:creationId xmlns:a16="http://schemas.microsoft.com/office/drawing/2014/main" id="{B8529A0E-8985-4909-9CBB-316056174F90}"/>
                </a:ext>
              </a:extLst>
            </p:cNvPr>
            <p:cNvSpPr txBox="1"/>
            <p:nvPr/>
          </p:nvSpPr>
          <p:spPr bwMode="gray">
            <a:xfrm flipH="1">
              <a:off x="8652146" y="2850794"/>
              <a:ext cx="1150614" cy="276999"/>
            </a:xfrm>
            <a:prstGeom prst="rect">
              <a:avLst/>
            </a:prstGeom>
            <a:noFill/>
            <a:ln>
              <a:noFill/>
            </a:ln>
          </p:spPr>
          <p:txBody>
            <a:bodyPr wrap="square" rtlCol="0">
              <a:spAutoFit/>
            </a:bodyPr>
            <a:lstStyle/>
            <a:p>
              <a:pPr marL="33750" algn="ctr" fontAlgn="ctr"/>
              <a:r>
                <a:rPr lang="en-US" sz="1200" dirty="0">
                  <a:latin typeface="Huawei Sans" panose="020C0503030203020204" pitchFamily="34" charset="0"/>
                </a:rPr>
                <a:t>Internet</a:t>
              </a:r>
              <a:endParaRPr lang="en-US" altLang="zh-CN" sz="1200" dirty="0">
                <a:latin typeface="Huawei Sans" panose="020C0503030203020204" pitchFamily="34" charset="0"/>
              </a:endParaRPr>
            </a:p>
          </p:txBody>
        </p:sp>
      </p:grpSp>
      <p:pic>
        <p:nvPicPr>
          <p:cNvPr id="275" name="图片 274">
            <a:extLst>
              <a:ext uri="{FF2B5EF4-FFF2-40B4-BE49-F238E27FC236}">
                <a16:creationId xmlns:a16="http://schemas.microsoft.com/office/drawing/2014/main" id="{FF83122C-AE07-4589-BE56-182E8CC41E90}"/>
              </a:ext>
            </a:extLst>
          </p:cNvPr>
          <p:cNvPicPr preferRelativeResize="0">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8002041" y="2925624"/>
            <a:ext cx="437840" cy="358521"/>
          </a:xfrm>
          <a:prstGeom prst="rect">
            <a:avLst/>
          </a:prstGeom>
        </p:spPr>
      </p:pic>
      <p:grpSp>
        <p:nvGrpSpPr>
          <p:cNvPr id="284" name="组合 283">
            <a:extLst>
              <a:ext uri="{FF2B5EF4-FFF2-40B4-BE49-F238E27FC236}">
                <a16:creationId xmlns:a16="http://schemas.microsoft.com/office/drawing/2014/main" id="{5D295364-801A-4700-9006-AAFEE91874DC}"/>
              </a:ext>
            </a:extLst>
          </p:cNvPr>
          <p:cNvGrpSpPr/>
          <p:nvPr/>
        </p:nvGrpSpPr>
        <p:grpSpPr bwMode="gray">
          <a:xfrm>
            <a:off x="6236435" y="2925623"/>
            <a:ext cx="1277284" cy="649953"/>
            <a:chOff x="4865167" y="2819217"/>
            <a:chExt cx="1150614" cy="585500"/>
          </a:xfrm>
        </p:grpSpPr>
        <p:pic>
          <p:nvPicPr>
            <p:cNvPr id="285" name="图片 284">
              <a:extLst>
                <a:ext uri="{FF2B5EF4-FFF2-40B4-BE49-F238E27FC236}">
                  <a16:creationId xmlns:a16="http://schemas.microsoft.com/office/drawing/2014/main" id="{678D79AF-1F7C-4DBE-BEC6-4B2F4CF6DB1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5145196" y="2819217"/>
              <a:ext cx="615645" cy="353539"/>
            </a:xfrm>
            <a:prstGeom prst="rect">
              <a:avLst/>
            </a:prstGeom>
          </p:spPr>
        </p:pic>
        <p:sp>
          <p:nvSpPr>
            <p:cNvPr id="286" name="文本框 285">
              <a:extLst>
                <a:ext uri="{FF2B5EF4-FFF2-40B4-BE49-F238E27FC236}">
                  <a16:creationId xmlns:a16="http://schemas.microsoft.com/office/drawing/2014/main" id="{B5A5A7FB-58FC-4908-B0B1-3BEA0B9676CF}"/>
                </a:ext>
              </a:extLst>
            </p:cNvPr>
            <p:cNvSpPr txBox="1"/>
            <p:nvPr/>
          </p:nvSpPr>
          <p:spPr bwMode="gray">
            <a:xfrm flipH="1">
              <a:off x="4865167" y="3155187"/>
              <a:ext cx="1150614" cy="249530"/>
            </a:xfrm>
            <a:prstGeom prst="rect">
              <a:avLst/>
            </a:prstGeom>
            <a:noFill/>
          </p:spPr>
          <p:txBody>
            <a:bodyPr wrap="square" rtlCol="0">
              <a:spAutoFit/>
            </a:bodyPr>
            <a:lstStyle/>
            <a:p>
              <a:pPr marL="33750" algn="ctr" fontAlgn="ctr"/>
              <a:r>
                <a:rPr lang="en-US" sz="1200" dirty="0">
                  <a:latin typeface="Huawei Sans" panose="020C0503030203020204" pitchFamily="34" charset="0"/>
                </a:rPr>
                <a:t>R&amp;D area</a:t>
              </a:r>
            </a:p>
          </p:txBody>
        </p:sp>
      </p:grpSp>
      <p:grpSp>
        <p:nvGrpSpPr>
          <p:cNvPr id="295" name="组合 294">
            <a:extLst>
              <a:ext uri="{FF2B5EF4-FFF2-40B4-BE49-F238E27FC236}">
                <a16:creationId xmlns:a16="http://schemas.microsoft.com/office/drawing/2014/main" id="{8803B369-F37C-4625-A0D1-F1333640FB2B}"/>
              </a:ext>
            </a:extLst>
          </p:cNvPr>
          <p:cNvGrpSpPr/>
          <p:nvPr/>
        </p:nvGrpSpPr>
        <p:grpSpPr bwMode="gray">
          <a:xfrm>
            <a:off x="8730527" y="2939618"/>
            <a:ext cx="1380087" cy="648704"/>
            <a:chOff x="8742102" y="2823868"/>
            <a:chExt cx="1380087" cy="648704"/>
          </a:xfrm>
        </p:grpSpPr>
        <p:pic>
          <p:nvPicPr>
            <p:cNvPr id="273" name="图片 272">
              <a:extLst>
                <a:ext uri="{FF2B5EF4-FFF2-40B4-BE49-F238E27FC236}">
                  <a16:creationId xmlns:a16="http://schemas.microsoft.com/office/drawing/2014/main" id="{017C4004-4822-48DF-9DA2-591F86F2E96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206049" y="2823868"/>
              <a:ext cx="437840" cy="359029"/>
            </a:xfrm>
            <a:prstGeom prst="rect">
              <a:avLst/>
            </a:prstGeom>
          </p:spPr>
        </p:pic>
        <p:sp>
          <p:nvSpPr>
            <p:cNvPr id="290" name="文本框 289">
              <a:extLst>
                <a:ext uri="{FF2B5EF4-FFF2-40B4-BE49-F238E27FC236}">
                  <a16:creationId xmlns:a16="http://schemas.microsoft.com/office/drawing/2014/main" id="{A23B116A-64F1-40BE-83D8-B378319795EC}"/>
                </a:ext>
              </a:extLst>
            </p:cNvPr>
            <p:cNvSpPr txBox="1"/>
            <p:nvPr/>
          </p:nvSpPr>
          <p:spPr bwMode="gray">
            <a:xfrm flipH="1">
              <a:off x="8742102" y="3195573"/>
              <a:ext cx="1380087" cy="276999"/>
            </a:xfrm>
            <a:prstGeom prst="rect">
              <a:avLst/>
            </a:prstGeom>
            <a:noFill/>
          </p:spPr>
          <p:txBody>
            <a:bodyPr wrap="square" rtlCol="0">
              <a:spAutoFit/>
            </a:bodyPr>
            <a:lstStyle/>
            <a:p>
              <a:pPr marL="33750" algn="ctr" fontAlgn="ctr"/>
              <a:r>
                <a:rPr lang="en-US" sz="1200" dirty="0">
                  <a:latin typeface="Huawei Sans" panose="020C0503030203020204" pitchFamily="34" charset="0"/>
                </a:rPr>
                <a:t>Egress gateway</a:t>
              </a:r>
            </a:p>
          </p:txBody>
        </p:sp>
      </p:grpSp>
      <p:sp>
        <p:nvSpPr>
          <p:cNvPr id="299" name="任意多边形: 形状 298">
            <a:extLst>
              <a:ext uri="{FF2B5EF4-FFF2-40B4-BE49-F238E27FC236}">
                <a16:creationId xmlns:a16="http://schemas.microsoft.com/office/drawing/2014/main" id="{D05FE6E6-7793-4A2B-BF0A-085BB04FAAE6}"/>
              </a:ext>
            </a:extLst>
          </p:cNvPr>
          <p:cNvSpPr/>
          <p:nvPr/>
        </p:nvSpPr>
        <p:spPr bwMode="gray">
          <a:xfrm>
            <a:off x="7163925" y="2135050"/>
            <a:ext cx="1028700" cy="825500"/>
          </a:xfrm>
          <a:custGeom>
            <a:avLst/>
            <a:gdLst>
              <a:gd name="connsiteX0" fmla="*/ 0 w 1028700"/>
              <a:gd name="connsiteY0" fmla="*/ 0 h 825500"/>
              <a:gd name="connsiteX1" fmla="*/ 0 w 1028700"/>
              <a:gd name="connsiteY1" fmla="*/ 457200 h 825500"/>
              <a:gd name="connsiteX2" fmla="*/ 1028700 w 1028700"/>
              <a:gd name="connsiteY2" fmla="*/ 457200 h 825500"/>
              <a:gd name="connsiteX3" fmla="*/ 1028700 w 1028700"/>
              <a:gd name="connsiteY3" fmla="*/ 825500 h 825500"/>
            </a:gdLst>
            <a:ahLst/>
            <a:cxnLst>
              <a:cxn ang="0">
                <a:pos x="connsiteX0" y="connsiteY0"/>
              </a:cxn>
              <a:cxn ang="0">
                <a:pos x="connsiteX1" y="connsiteY1"/>
              </a:cxn>
              <a:cxn ang="0">
                <a:pos x="connsiteX2" y="connsiteY2"/>
              </a:cxn>
              <a:cxn ang="0">
                <a:pos x="connsiteX3" y="connsiteY3"/>
              </a:cxn>
            </a:cxnLst>
            <a:rect l="l" t="t" r="r" b="b"/>
            <a:pathLst>
              <a:path w="1028700" h="825500">
                <a:moveTo>
                  <a:pt x="0" y="0"/>
                </a:moveTo>
                <a:lnTo>
                  <a:pt x="0" y="457200"/>
                </a:lnTo>
                <a:lnTo>
                  <a:pt x="1028700" y="457200"/>
                </a:lnTo>
                <a:lnTo>
                  <a:pt x="1028700" y="825500"/>
                </a:lnTo>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300" name="任意多边形: 形状 299">
            <a:extLst>
              <a:ext uri="{FF2B5EF4-FFF2-40B4-BE49-F238E27FC236}">
                <a16:creationId xmlns:a16="http://schemas.microsoft.com/office/drawing/2014/main" id="{2B2D8CA8-4A70-4395-8576-D3A8506256EE}"/>
              </a:ext>
            </a:extLst>
          </p:cNvPr>
          <p:cNvSpPr/>
          <p:nvPr/>
        </p:nvSpPr>
        <p:spPr bwMode="gray">
          <a:xfrm>
            <a:off x="8195165" y="2157910"/>
            <a:ext cx="655320" cy="434340"/>
          </a:xfrm>
          <a:custGeom>
            <a:avLst/>
            <a:gdLst>
              <a:gd name="connsiteX0" fmla="*/ 0 w 655320"/>
              <a:gd name="connsiteY0" fmla="*/ 434340 h 434340"/>
              <a:gd name="connsiteX1" fmla="*/ 655320 w 655320"/>
              <a:gd name="connsiteY1" fmla="*/ 434340 h 434340"/>
              <a:gd name="connsiteX2" fmla="*/ 655320 w 655320"/>
              <a:gd name="connsiteY2" fmla="*/ 0 h 434340"/>
            </a:gdLst>
            <a:ahLst/>
            <a:cxnLst>
              <a:cxn ang="0">
                <a:pos x="connsiteX0" y="connsiteY0"/>
              </a:cxn>
              <a:cxn ang="0">
                <a:pos x="connsiteX1" y="connsiteY1"/>
              </a:cxn>
              <a:cxn ang="0">
                <a:pos x="connsiteX2" y="connsiteY2"/>
              </a:cxn>
            </a:cxnLst>
            <a:rect l="l" t="t" r="r" b="b"/>
            <a:pathLst>
              <a:path w="655320" h="434340">
                <a:moveTo>
                  <a:pt x="0" y="434340"/>
                </a:moveTo>
                <a:lnTo>
                  <a:pt x="655320" y="434340"/>
                </a:lnTo>
                <a:lnTo>
                  <a:pt x="655320" y="0"/>
                </a:lnTo>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301" name="任意多边形: 形状 300">
            <a:extLst>
              <a:ext uri="{FF2B5EF4-FFF2-40B4-BE49-F238E27FC236}">
                <a16:creationId xmlns:a16="http://schemas.microsoft.com/office/drawing/2014/main" id="{423A9292-F9F3-4598-B573-DDC0D573315D}"/>
              </a:ext>
            </a:extLst>
          </p:cNvPr>
          <p:cNvSpPr/>
          <p:nvPr/>
        </p:nvSpPr>
        <p:spPr bwMode="gray">
          <a:xfrm>
            <a:off x="8856200" y="2127430"/>
            <a:ext cx="1805940" cy="464820"/>
          </a:xfrm>
          <a:custGeom>
            <a:avLst/>
            <a:gdLst>
              <a:gd name="connsiteX0" fmla="*/ 0 w 1805940"/>
              <a:gd name="connsiteY0" fmla="*/ 464820 h 464820"/>
              <a:gd name="connsiteX1" fmla="*/ 1805940 w 1805940"/>
              <a:gd name="connsiteY1" fmla="*/ 464820 h 464820"/>
              <a:gd name="connsiteX2" fmla="*/ 1805940 w 1805940"/>
              <a:gd name="connsiteY2" fmla="*/ 0 h 464820"/>
            </a:gdLst>
            <a:ahLst/>
            <a:cxnLst>
              <a:cxn ang="0">
                <a:pos x="connsiteX0" y="connsiteY0"/>
              </a:cxn>
              <a:cxn ang="0">
                <a:pos x="connsiteX1" y="connsiteY1"/>
              </a:cxn>
              <a:cxn ang="0">
                <a:pos x="connsiteX2" y="connsiteY2"/>
              </a:cxn>
            </a:cxnLst>
            <a:rect l="l" t="t" r="r" b="b"/>
            <a:pathLst>
              <a:path w="1805940" h="464820">
                <a:moveTo>
                  <a:pt x="0" y="464820"/>
                </a:moveTo>
                <a:lnTo>
                  <a:pt x="1805940" y="464820"/>
                </a:lnTo>
                <a:lnTo>
                  <a:pt x="1805940" y="0"/>
                </a:lnTo>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grpSp>
        <p:nvGrpSpPr>
          <p:cNvPr id="278" name="组合 277">
            <a:extLst>
              <a:ext uri="{FF2B5EF4-FFF2-40B4-BE49-F238E27FC236}">
                <a16:creationId xmlns:a16="http://schemas.microsoft.com/office/drawing/2014/main" id="{5B1B7F25-9BB2-4F57-98B1-306D530A101F}"/>
              </a:ext>
            </a:extLst>
          </p:cNvPr>
          <p:cNvGrpSpPr/>
          <p:nvPr/>
        </p:nvGrpSpPr>
        <p:grpSpPr bwMode="gray">
          <a:xfrm>
            <a:off x="6068359" y="1756931"/>
            <a:ext cx="1457411" cy="821919"/>
            <a:chOff x="4447963" y="2819217"/>
            <a:chExt cx="1312878" cy="740413"/>
          </a:xfrm>
        </p:grpSpPr>
        <p:pic>
          <p:nvPicPr>
            <p:cNvPr id="279" name="图片 278">
              <a:extLst>
                <a:ext uri="{FF2B5EF4-FFF2-40B4-BE49-F238E27FC236}">
                  <a16:creationId xmlns:a16="http://schemas.microsoft.com/office/drawing/2014/main" id="{AFC16F7F-108D-4F15-8E7E-8207AEDE6F4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5145196" y="2819217"/>
              <a:ext cx="615645" cy="353539"/>
            </a:xfrm>
            <a:prstGeom prst="rect">
              <a:avLst/>
            </a:prstGeom>
          </p:spPr>
        </p:pic>
        <p:sp>
          <p:nvSpPr>
            <p:cNvPr id="280" name="文本框 279">
              <a:extLst>
                <a:ext uri="{FF2B5EF4-FFF2-40B4-BE49-F238E27FC236}">
                  <a16:creationId xmlns:a16="http://schemas.microsoft.com/office/drawing/2014/main" id="{6A990D6D-C22A-4B6E-BC1B-6813B322B8BD}"/>
                </a:ext>
              </a:extLst>
            </p:cNvPr>
            <p:cNvSpPr txBox="1"/>
            <p:nvPr/>
          </p:nvSpPr>
          <p:spPr bwMode="gray">
            <a:xfrm flipH="1">
              <a:off x="4447963" y="3143746"/>
              <a:ext cx="1141927" cy="415884"/>
            </a:xfrm>
            <a:prstGeom prst="rect">
              <a:avLst/>
            </a:prstGeom>
            <a:noFill/>
          </p:spPr>
          <p:txBody>
            <a:bodyPr wrap="square" rtlCol="0">
              <a:spAutoFit/>
            </a:bodyPr>
            <a:lstStyle/>
            <a:p>
              <a:pPr marL="33750" algn="ctr" fontAlgn="ctr"/>
              <a:r>
                <a:rPr lang="en-US" sz="1200" dirty="0">
                  <a:latin typeface="Huawei Sans" panose="020C0503030203020204" pitchFamily="34" charset="0"/>
                </a:rPr>
                <a:t>Marketing </a:t>
              </a:r>
              <a:r>
                <a:rPr lang="en-US" sz="1200" dirty="0" err="1">
                  <a:latin typeface="Huawei Sans" panose="020C0503030203020204" pitchFamily="34" charset="0"/>
                </a:rPr>
                <a:t>Dept</a:t>
              </a:r>
              <a:endParaRPr lang="en-US" sz="1200" dirty="0">
                <a:latin typeface="Huawei Sans" panose="020C0503030203020204" pitchFamily="34" charset="0"/>
              </a:endParaRPr>
            </a:p>
          </p:txBody>
        </p:sp>
      </p:grpSp>
      <p:grpSp>
        <p:nvGrpSpPr>
          <p:cNvPr id="281" name="组合 280">
            <a:extLst>
              <a:ext uri="{FF2B5EF4-FFF2-40B4-BE49-F238E27FC236}">
                <a16:creationId xmlns:a16="http://schemas.microsoft.com/office/drawing/2014/main" id="{87207C4C-D5BB-4153-8020-91F3D3F8E7C0}"/>
              </a:ext>
            </a:extLst>
          </p:cNvPr>
          <p:cNvGrpSpPr/>
          <p:nvPr/>
        </p:nvGrpSpPr>
        <p:grpSpPr bwMode="gray">
          <a:xfrm>
            <a:off x="7774898" y="1756931"/>
            <a:ext cx="1442143" cy="821919"/>
            <a:chOff x="4461716" y="2819217"/>
            <a:chExt cx="1299125" cy="740413"/>
          </a:xfrm>
        </p:grpSpPr>
        <p:pic>
          <p:nvPicPr>
            <p:cNvPr id="282" name="图片 281">
              <a:extLst>
                <a:ext uri="{FF2B5EF4-FFF2-40B4-BE49-F238E27FC236}">
                  <a16:creationId xmlns:a16="http://schemas.microsoft.com/office/drawing/2014/main" id="{84F06331-2C67-4C71-AE95-78ADC680A73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5145196" y="2819217"/>
              <a:ext cx="615645" cy="353539"/>
            </a:xfrm>
            <a:prstGeom prst="rect">
              <a:avLst/>
            </a:prstGeom>
          </p:spPr>
        </p:pic>
        <p:sp>
          <p:nvSpPr>
            <p:cNvPr id="283" name="文本框 282">
              <a:extLst>
                <a:ext uri="{FF2B5EF4-FFF2-40B4-BE49-F238E27FC236}">
                  <a16:creationId xmlns:a16="http://schemas.microsoft.com/office/drawing/2014/main" id="{309E3F63-C38D-45EE-936D-9FAD18A464D6}"/>
                </a:ext>
              </a:extLst>
            </p:cNvPr>
            <p:cNvSpPr txBox="1"/>
            <p:nvPr/>
          </p:nvSpPr>
          <p:spPr bwMode="gray">
            <a:xfrm flipH="1">
              <a:off x="4461716" y="3143746"/>
              <a:ext cx="1150614" cy="415884"/>
            </a:xfrm>
            <a:prstGeom prst="rect">
              <a:avLst/>
            </a:prstGeom>
            <a:noFill/>
          </p:spPr>
          <p:txBody>
            <a:bodyPr wrap="square" rtlCol="0">
              <a:spAutoFit/>
            </a:bodyPr>
            <a:lstStyle/>
            <a:p>
              <a:pPr marL="33750" algn="ctr" fontAlgn="ctr"/>
              <a:r>
                <a:rPr lang="en-US" sz="1200" dirty="0">
                  <a:latin typeface="Huawei Sans" panose="020C0503030203020204" pitchFamily="34" charset="0"/>
                </a:rPr>
                <a:t>Production </a:t>
              </a:r>
              <a:r>
                <a:rPr lang="en-US" sz="1200" dirty="0" err="1">
                  <a:latin typeface="Huawei Sans" panose="020C0503030203020204" pitchFamily="34" charset="0"/>
                </a:rPr>
                <a:t>Dept</a:t>
              </a:r>
              <a:endParaRPr lang="en-US" sz="1200" dirty="0">
                <a:latin typeface="Huawei Sans" panose="020C0503030203020204" pitchFamily="34" charset="0"/>
              </a:endParaRPr>
            </a:p>
          </p:txBody>
        </p:sp>
      </p:grpSp>
      <p:grpSp>
        <p:nvGrpSpPr>
          <p:cNvPr id="287" name="组合 286">
            <a:extLst>
              <a:ext uri="{FF2B5EF4-FFF2-40B4-BE49-F238E27FC236}">
                <a16:creationId xmlns:a16="http://schemas.microsoft.com/office/drawing/2014/main" id="{4A4E64F8-1099-4091-9AA8-3AAF703CF704}"/>
              </a:ext>
            </a:extLst>
          </p:cNvPr>
          <p:cNvGrpSpPr/>
          <p:nvPr/>
        </p:nvGrpSpPr>
        <p:grpSpPr bwMode="gray">
          <a:xfrm>
            <a:off x="9741476" y="1756929"/>
            <a:ext cx="1255761" cy="797440"/>
            <a:chOff x="4629618" y="2819217"/>
            <a:chExt cx="1131223" cy="718362"/>
          </a:xfrm>
        </p:grpSpPr>
        <p:pic>
          <p:nvPicPr>
            <p:cNvPr id="288" name="图片 287">
              <a:extLst>
                <a:ext uri="{FF2B5EF4-FFF2-40B4-BE49-F238E27FC236}">
                  <a16:creationId xmlns:a16="http://schemas.microsoft.com/office/drawing/2014/main" id="{1EB37257-37B7-4209-9F3F-A7AE7C9941A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5145196" y="2819217"/>
              <a:ext cx="615645" cy="353539"/>
            </a:xfrm>
            <a:prstGeom prst="rect">
              <a:avLst/>
            </a:prstGeom>
          </p:spPr>
        </p:pic>
        <p:sp>
          <p:nvSpPr>
            <p:cNvPr id="289" name="文本框 288">
              <a:extLst>
                <a:ext uri="{FF2B5EF4-FFF2-40B4-BE49-F238E27FC236}">
                  <a16:creationId xmlns:a16="http://schemas.microsoft.com/office/drawing/2014/main" id="{D5E2CA9F-AC06-4488-B3CA-D55E910A1E64}"/>
                </a:ext>
              </a:extLst>
            </p:cNvPr>
            <p:cNvSpPr txBox="1"/>
            <p:nvPr/>
          </p:nvSpPr>
          <p:spPr bwMode="gray">
            <a:xfrm flipH="1">
              <a:off x="4629618" y="3121695"/>
              <a:ext cx="959790" cy="415884"/>
            </a:xfrm>
            <a:prstGeom prst="rect">
              <a:avLst/>
            </a:prstGeom>
            <a:noFill/>
          </p:spPr>
          <p:txBody>
            <a:bodyPr wrap="square" rtlCol="0">
              <a:spAutoFit/>
            </a:bodyPr>
            <a:lstStyle/>
            <a:p>
              <a:pPr marL="33750" algn="ctr" fontAlgn="ctr"/>
              <a:r>
                <a:rPr lang="en-US" sz="1200" dirty="0">
                  <a:latin typeface="Huawei Sans" panose="020C0503030203020204" pitchFamily="34" charset="0"/>
                </a:rPr>
                <a:t>Finance </a:t>
              </a:r>
              <a:r>
                <a:rPr lang="en-US" sz="1200" dirty="0" err="1">
                  <a:latin typeface="Huawei Sans" panose="020C0503030203020204" pitchFamily="34" charset="0"/>
                </a:rPr>
                <a:t>Dept</a:t>
              </a:r>
              <a:endParaRPr lang="en-US" sz="1200" dirty="0">
                <a:latin typeface="Huawei Sans" panose="020C0503030203020204" pitchFamily="34" charset="0"/>
              </a:endParaRPr>
            </a:p>
          </p:txBody>
        </p:sp>
      </p:grpSp>
    </p:spTree>
    <p:extLst>
      <p:ext uri="{BB962C8B-B14F-4D97-AF65-F5344CB8AC3E}">
        <p14:creationId xmlns:p14="http://schemas.microsoft.com/office/powerpoint/2010/main" val="40634246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Line 119">
            <a:extLst>
              <a:ext uri="{FF2B5EF4-FFF2-40B4-BE49-F238E27FC236}">
                <a16:creationId xmlns:a16="http://schemas.microsoft.com/office/drawing/2014/main" id="{87A6FA73-677C-48D3-84F0-3E7DE843E36A}"/>
              </a:ext>
            </a:extLst>
          </p:cNvPr>
          <p:cNvSpPr>
            <a:spLocks noChangeShapeType="1"/>
          </p:cNvSpPr>
          <p:nvPr/>
        </p:nvSpPr>
        <p:spPr bwMode="gray">
          <a:xfrm>
            <a:off x="7225457" y="4530191"/>
            <a:ext cx="0" cy="573442"/>
          </a:xfrm>
          <a:prstGeom prst="line">
            <a:avLst/>
          </a:prstGeom>
          <a:noFill/>
          <a:ln w="38100" cap="rnd">
            <a:solidFill>
              <a:schemeClr val="bg2">
                <a:lumMod val="50000"/>
              </a:schemeClr>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01" tIns="60952" rIns="121901" bIns="60952" numCol="1" anchor="t" anchorCtr="0" compatLnSpc="1">
            <a:prstTxWarp prst="textNoShape">
              <a:avLst/>
            </a:prstTxWarp>
          </a:bodyPr>
          <a:lstStyle/>
          <a:p>
            <a:pPr fontAlgn="ctr"/>
            <a:endParaRPr lang="en-US" sz="1400" dirty="0">
              <a:solidFill>
                <a:schemeClr val="bg1"/>
              </a:solidFill>
              <a:latin typeface="Huawei Sans" panose="020C0503030203020204" pitchFamily="34" charset="0"/>
            </a:endParaRPr>
          </a:p>
        </p:txBody>
      </p:sp>
      <p:sp>
        <p:nvSpPr>
          <p:cNvPr id="4" name="Line 119">
            <a:extLst>
              <a:ext uri="{FF2B5EF4-FFF2-40B4-BE49-F238E27FC236}">
                <a16:creationId xmlns:a16="http://schemas.microsoft.com/office/drawing/2014/main" id="{B9F3AB0D-CBA8-4F68-A22C-4AA41C9CE331}"/>
              </a:ext>
            </a:extLst>
          </p:cNvPr>
          <p:cNvSpPr>
            <a:spLocks noChangeShapeType="1"/>
          </p:cNvSpPr>
          <p:nvPr/>
        </p:nvSpPr>
        <p:spPr bwMode="gray">
          <a:xfrm>
            <a:off x="5785172" y="4530191"/>
            <a:ext cx="0" cy="724203"/>
          </a:xfrm>
          <a:prstGeom prst="line">
            <a:avLst/>
          </a:prstGeom>
          <a:noFill/>
          <a:ln w="38100" cap="rnd">
            <a:solidFill>
              <a:schemeClr val="bg2">
                <a:lumMod val="50000"/>
              </a:schemeClr>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01" tIns="60952" rIns="121901" bIns="60952" numCol="1" anchor="t" anchorCtr="0" compatLnSpc="1">
            <a:prstTxWarp prst="textNoShape">
              <a:avLst/>
            </a:prstTxWarp>
          </a:bodyPr>
          <a:lstStyle/>
          <a:p>
            <a:pPr fontAlgn="ctr"/>
            <a:endParaRPr lang="en-US" sz="1400" dirty="0">
              <a:latin typeface="Huawei Sans" panose="020C0503030203020204" pitchFamily="34" charset="0"/>
            </a:endParaRPr>
          </a:p>
        </p:txBody>
      </p:sp>
      <p:sp>
        <p:nvSpPr>
          <p:cNvPr id="5" name="Line 119">
            <a:extLst>
              <a:ext uri="{FF2B5EF4-FFF2-40B4-BE49-F238E27FC236}">
                <a16:creationId xmlns:a16="http://schemas.microsoft.com/office/drawing/2014/main" id="{7379C760-CE77-418A-B312-81533B85B1C2}"/>
              </a:ext>
            </a:extLst>
          </p:cNvPr>
          <p:cNvSpPr>
            <a:spLocks noChangeShapeType="1"/>
          </p:cNvSpPr>
          <p:nvPr/>
        </p:nvSpPr>
        <p:spPr bwMode="gray">
          <a:xfrm>
            <a:off x="4200194" y="4530191"/>
            <a:ext cx="0" cy="573442"/>
          </a:xfrm>
          <a:prstGeom prst="line">
            <a:avLst/>
          </a:prstGeom>
          <a:noFill/>
          <a:ln w="38100" cap="rnd">
            <a:solidFill>
              <a:schemeClr val="bg2">
                <a:lumMod val="50000"/>
              </a:schemeClr>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01" tIns="60952" rIns="121901" bIns="60952" numCol="1" anchor="t" anchorCtr="0" compatLnSpc="1">
            <a:prstTxWarp prst="textNoShape">
              <a:avLst/>
            </a:prstTxWarp>
          </a:bodyPr>
          <a:lstStyle/>
          <a:p>
            <a:pPr fontAlgn="ctr"/>
            <a:endParaRPr lang="en-US" sz="1400" dirty="0">
              <a:latin typeface="Huawei Sans" panose="020C0503030203020204" pitchFamily="34" charset="0"/>
            </a:endParaRPr>
          </a:p>
        </p:txBody>
      </p:sp>
      <p:sp>
        <p:nvSpPr>
          <p:cNvPr id="6" name="Line 127">
            <a:extLst>
              <a:ext uri="{FF2B5EF4-FFF2-40B4-BE49-F238E27FC236}">
                <a16:creationId xmlns:a16="http://schemas.microsoft.com/office/drawing/2014/main" id="{8714A680-7B48-4F20-AD21-CE1B68D2060E}"/>
              </a:ext>
            </a:extLst>
          </p:cNvPr>
          <p:cNvSpPr>
            <a:spLocks noChangeShapeType="1"/>
          </p:cNvSpPr>
          <p:nvPr/>
        </p:nvSpPr>
        <p:spPr bwMode="gray">
          <a:xfrm flipH="1">
            <a:off x="1067960" y="4530191"/>
            <a:ext cx="0" cy="430826"/>
          </a:xfrm>
          <a:prstGeom prst="line">
            <a:avLst/>
          </a:prstGeom>
          <a:noFill/>
          <a:ln w="38100" cap="rnd">
            <a:solidFill>
              <a:schemeClr val="bg2">
                <a:lumMod val="50000"/>
              </a:schemeClr>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01" tIns="60952" rIns="121901" bIns="60952" numCol="1" anchor="t" anchorCtr="0" compatLnSpc="1">
            <a:prstTxWarp prst="textNoShape">
              <a:avLst/>
            </a:prstTxWarp>
          </a:bodyPr>
          <a:lstStyle/>
          <a:p>
            <a:pPr fontAlgn="ctr"/>
            <a:endParaRPr lang="en-US" sz="1100" dirty="0">
              <a:latin typeface="Huawei Sans" panose="020C0503030203020204" pitchFamily="34" charset="0"/>
            </a:endParaRPr>
          </a:p>
        </p:txBody>
      </p:sp>
      <p:sp>
        <p:nvSpPr>
          <p:cNvPr id="2" name="标题 1">
            <a:extLst>
              <a:ext uri="{FF2B5EF4-FFF2-40B4-BE49-F238E27FC236}">
                <a16:creationId xmlns:a16="http://schemas.microsoft.com/office/drawing/2014/main" id="{1919BBB3-7FDD-4B35-953A-CA4B5A55F870}"/>
              </a:ext>
            </a:extLst>
          </p:cNvPr>
          <p:cNvSpPr>
            <a:spLocks noGrp="1"/>
          </p:cNvSpPr>
          <p:nvPr>
            <p:ph type="title"/>
          </p:nvPr>
        </p:nvSpPr>
        <p:spPr bwMode="gray"/>
        <p:txBody>
          <a:bodyPr/>
          <a:lstStyle/>
          <a:p>
            <a:pPr fontAlgn="ctr"/>
            <a:r>
              <a:rPr lang="en-US" dirty="0">
                <a:latin typeface="Huawei Sans" panose="020C0503030203020204" pitchFamily="34" charset="0"/>
              </a:rPr>
              <a:t>Firewall Development History</a:t>
            </a:r>
          </a:p>
        </p:txBody>
      </p:sp>
      <p:grpSp>
        <p:nvGrpSpPr>
          <p:cNvPr id="8" name="组合 7">
            <a:extLst>
              <a:ext uri="{FF2B5EF4-FFF2-40B4-BE49-F238E27FC236}">
                <a16:creationId xmlns:a16="http://schemas.microsoft.com/office/drawing/2014/main" id="{F477BFBB-7DA7-463E-9228-D0D06B12EF80}"/>
              </a:ext>
            </a:extLst>
          </p:cNvPr>
          <p:cNvGrpSpPr/>
          <p:nvPr/>
        </p:nvGrpSpPr>
        <p:grpSpPr bwMode="gray">
          <a:xfrm>
            <a:off x="572055" y="4450830"/>
            <a:ext cx="11153276" cy="1876665"/>
            <a:chOff x="152910" y="2455485"/>
            <a:chExt cx="8776470" cy="608013"/>
          </a:xfrm>
          <a:solidFill>
            <a:schemeClr val="bg1">
              <a:lumMod val="75000"/>
            </a:schemeClr>
          </a:solidFill>
        </p:grpSpPr>
        <p:sp>
          <p:nvSpPr>
            <p:cNvPr id="9" name="矩形 8">
              <a:extLst>
                <a:ext uri="{FF2B5EF4-FFF2-40B4-BE49-F238E27FC236}">
                  <a16:creationId xmlns:a16="http://schemas.microsoft.com/office/drawing/2014/main" id="{FFFC704A-705E-4974-BFCC-99DCAED18856}"/>
                </a:ext>
              </a:extLst>
            </p:cNvPr>
            <p:cNvSpPr/>
            <p:nvPr/>
          </p:nvSpPr>
          <p:spPr bwMode="gray">
            <a:xfrm>
              <a:off x="152910" y="2621203"/>
              <a:ext cx="8269195" cy="266700"/>
            </a:xfrm>
            <a:prstGeom prst="rect">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FFFFFF"/>
                </a:solidFill>
                <a:latin typeface="Huawei Sans" panose="020C0503030203020204" pitchFamily="34" charset="0"/>
                <a:ea typeface="方正兰亭黑简体" panose="02000000000000000000" pitchFamily="2" charset="-122"/>
              </a:endParaRPr>
            </a:p>
          </p:txBody>
        </p:sp>
        <p:sp>
          <p:nvSpPr>
            <p:cNvPr id="10" name="等腰三角形 9">
              <a:extLst>
                <a:ext uri="{FF2B5EF4-FFF2-40B4-BE49-F238E27FC236}">
                  <a16:creationId xmlns:a16="http://schemas.microsoft.com/office/drawing/2014/main" id="{FCE1D22A-09F6-4130-AB8C-568122F1FCD6}"/>
                </a:ext>
              </a:extLst>
            </p:cNvPr>
            <p:cNvSpPr/>
            <p:nvPr/>
          </p:nvSpPr>
          <p:spPr bwMode="gray">
            <a:xfrm rot="5400000">
              <a:off x="8376550" y="2510668"/>
              <a:ext cx="608013" cy="497647"/>
            </a:xfrm>
            <a:prstGeom prst="triangle">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FFFFFF"/>
                </a:solidFill>
                <a:latin typeface="Huawei Sans" panose="020C0503030203020204" pitchFamily="34" charset="0"/>
                <a:ea typeface="方正兰亭黑简体" panose="02000000000000000000" pitchFamily="2" charset="-122"/>
              </a:endParaRPr>
            </a:p>
          </p:txBody>
        </p:sp>
      </p:grpSp>
      <p:sp>
        <p:nvSpPr>
          <p:cNvPr id="7" name="Line 127">
            <a:extLst>
              <a:ext uri="{FF2B5EF4-FFF2-40B4-BE49-F238E27FC236}">
                <a16:creationId xmlns:a16="http://schemas.microsoft.com/office/drawing/2014/main" id="{DC8F61B7-F488-4C13-894E-8130131613F4}"/>
              </a:ext>
            </a:extLst>
          </p:cNvPr>
          <p:cNvSpPr>
            <a:spLocks noChangeShapeType="1"/>
          </p:cNvSpPr>
          <p:nvPr/>
        </p:nvSpPr>
        <p:spPr bwMode="gray">
          <a:xfrm flipH="1">
            <a:off x="2709570" y="4544705"/>
            <a:ext cx="0" cy="373846"/>
          </a:xfrm>
          <a:prstGeom prst="line">
            <a:avLst/>
          </a:prstGeom>
          <a:noFill/>
          <a:ln w="38100" cap="rnd">
            <a:solidFill>
              <a:schemeClr val="bg2">
                <a:lumMod val="50000"/>
              </a:schemeClr>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01" tIns="60952" rIns="121901" bIns="60952" numCol="1" anchor="t" anchorCtr="0" compatLnSpc="1">
            <a:prstTxWarp prst="textNoShape">
              <a:avLst/>
            </a:prstTxWarp>
          </a:bodyPr>
          <a:lstStyle/>
          <a:p>
            <a:pPr fontAlgn="ctr"/>
            <a:endParaRPr lang="en-US" sz="1400" dirty="0">
              <a:latin typeface="Huawei Sans" panose="020C0503030203020204" pitchFamily="34" charset="0"/>
            </a:endParaRPr>
          </a:p>
        </p:txBody>
      </p:sp>
      <p:sp>
        <p:nvSpPr>
          <p:cNvPr id="11" name="TextBox 60">
            <a:extLst>
              <a:ext uri="{FF2B5EF4-FFF2-40B4-BE49-F238E27FC236}">
                <a16:creationId xmlns:a16="http://schemas.microsoft.com/office/drawing/2014/main" id="{4A69ABE2-67AB-4917-AC51-74607FC38019}"/>
              </a:ext>
            </a:extLst>
          </p:cNvPr>
          <p:cNvSpPr txBox="1"/>
          <p:nvPr/>
        </p:nvSpPr>
        <p:spPr bwMode="gray">
          <a:xfrm>
            <a:off x="800195" y="5065053"/>
            <a:ext cx="1206631" cy="369316"/>
          </a:xfrm>
          <a:prstGeom prst="rect">
            <a:avLst/>
          </a:prstGeom>
          <a:noFill/>
        </p:spPr>
        <p:txBody>
          <a:bodyPr wrap="square" lIns="121901" tIns="60952" rIns="121901" bIns="60952" rtlCol="0">
            <a:spAutoFit/>
          </a:bodyPr>
          <a:lstStyle/>
          <a:p>
            <a:pPr fontAlgn="ctr"/>
            <a:r>
              <a:rPr lang="en-US" sz="1600" b="1" dirty="0">
                <a:solidFill>
                  <a:schemeClr val="bg1"/>
                </a:solidFill>
                <a:latin typeface="Huawei Sans" panose="020C0503030203020204" pitchFamily="34" charset="0"/>
              </a:rPr>
              <a:t>1989</a:t>
            </a:r>
            <a:endParaRPr lang="en-US" altLang="zh-CN" sz="1600" b="1" dirty="0">
              <a:solidFill>
                <a:schemeClr val="bg1"/>
              </a:solidFill>
              <a:latin typeface="Huawei Sans" panose="020C0503030203020204" pitchFamily="34" charset="0"/>
            </a:endParaRPr>
          </a:p>
        </p:txBody>
      </p:sp>
      <p:sp>
        <p:nvSpPr>
          <p:cNvPr id="12" name="TextBox 61">
            <a:extLst>
              <a:ext uri="{FF2B5EF4-FFF2-40B4-BE49-F238E27FC236}">
                <a16:creationId xmlns:a16="http://schemas.microsoft.com/office/drawing/2014/main" id="{FE3F1899-E949-4AEC-A7E1-6E47304F1D25}"/>
              </a:ext>
            </a:extLst>
          </p:cNvPr>
          <p:cNvSpPr txBox="1"/>
          <p:nvPr/>
        </p:nvSpPr>
        <p:spPr bwMode="gray">
          <a:xfrm>
            <a:off x="2264040" y="5065053"/>
            <a:ext cx="1114414" cy="369316"/>
          </a:xfrm>
          <a:prstGeom prst="rect">
            <a:avLst/>
          </a:prstGeom>
          <a:noFill/>
        </p:spPr>
        <p:txBody>
          <a:bodyPr wrap="square" lIns="121901" tIns="60952" rIns="121901" bIns="60952" rtlCol="0">
            <a:spAutoFit/>
          </a:bodyPr>
          <a:lstStyle/>
          <a:p>
            <a:pPr fontAlgn="ctr"/>
            <a:r>
              <a:rPr lang="en-US" sz="1600" b="1" dirty="0">
                <a:solidFill>
                  <a:schemeClr val="bg1"/>
                </a:solidFill>
                <a:latin typeface="Huawei Sans" panose="020C0503030203020204" pitchFamily="34" charset="0"/>
              </a:rPr>
              <a:t>1994</a:t>
            </a:r>
            <a:endParaRPr lang="en-US" altLang="zh-CN" sz="1600" b="1" dirty="0">
              <a:solidFill>
                <a:schemeClr val="bg1"/>
              </a:solidFill>
              <a:latin typeface="Huawei Sans" panose="020C0503030203020204" pitchFamily="34" charset="0"/>
            </a:endParaRPr>
          </a:p>
        </p:txBody>
      </p:sp>
      <p:sp>
        <p:nvSpPr>
          <p:cNvPr id="13" name="TextBox 62">
            <a:extLst>
              <a:ext uri="{FF2B5EF4-FFF2-40B4-BE49-F238E27FC236}">
                <a16:creationId xmlns:a16="http://schemas.microsoft.com/office/drawing/2014/main" id="{8B3EB32C-D9AA-4F92-B280-A12B1CB35CA2}"/>
              </a:ext>
            </a:extLst>
          </p:cNvPr>
          <p:cNvSpPr txBox="1"/>
          <p:nvPr/>
        </p:nvSpPr>
        <p:spPr bwMode="gray">
          <a:xfrm>
            <a:off x="3771688" y="5065053"/>
            <a:ext cx="1160448" cy="369316"/>
          </a:xfrm>
          <a:prstGeom prst="rect">
            <a:avLst/>
          </a:prstGeom>
          <a:noFill/>
        </p:spPr>
        <p:txBody>
          <a:bodyPr wrap="square" lIns="121901" tIns="60952" rIns="121901" bIns="60952" rtlCol="0">
            <a:spAutoFit/>
          </a:bodyPr>
          <a:lstStyle/>
          <a:p>
            <a:pPr fontAlgn="ctr"/>
            <a:r>
              <a:rPr lang="en-US" sz="1600" b="1" dirty="0">
                <a:solidFill>
                  <a:schemeClr val="bg1"/>
                </a:solidFill>
                <a:latin typeface="Huawei Sans" panose="020C0503030203020204" pitchFamily="34" charset="0"/>
              </a:rPr>
              <a:t>1998</a:t>
            </a:r>
            <a:endParaRPr lang="en-US" altLang="zh-CN" sz="1600" b="1" dirty="0">
              <a:solidFill>
                <a:schemeClr val="bg1"/>
              </a:solidFill>
              <a:latin typeface="Huawei Sans" panose="020C0503030203020204" pitchFamily="34" charset="0"/>
            </a:endParaRPr>
          </a:p>
        </p:txBody>
      </p:sp>
      <p:sp>
        <p:nvSpPr>
          <p:cNvPr id="15" name="TextBox 82">
            <a:extLst>
              <a:ext uri="{FF2B5EF4-FFF2-40B4-BE49-F238E27FC236}">
                <a16:creationId xmlns:a16="http://schemas.microsoft.com/office/drawing/2014/main" id="{7DB3D63A-8BC6-4CF0-B73A-50E5BC73371F}"/>
              </a:ext>
            </a:extLst>
          </p:cNvPr>
          <p:cNvSpPr txBox="1"/>
          <p:nvPr/>
        </p:nvSpPr>
        <p:spPr bwMode="gray">
          <a:xfrm>
            <a:off x="5347552" y="5065053"/>
            <a:ext cx="991924" cy="369316"/>
          </a:xfrm>
          <a:prstGeom prst="rect">
            <a:avLst/>
          </a:prstGeom>
          <a:noFill/>
        </p:spPr>
        <p:txBody>
          <a:bodyPr wrap="square" lIns="121901" tIns="60952" rIns="121901" bIns="60952" rtlCol="0">
            <a:spAutoFit/>
          </a:bodyPr>
          <a:lstStyle/>
          <a:p>
            <a:pPr fontAlgn="ctr"/>
            <a:r>
              <a:rPr lang="en-US" sz="1600" b="1" dirty="0">
                <a:solidFill>
                  <a:schemeClr val="bg1"/>
                </a:solidFill>
                <a:latin typeface="Huawei Sans" panose="020C0503030203020204" pitchFamily="34" charset="0"/>
              </a:rPr>
              <a:t>2004</a:t>
            </a:r>
            <a:endParaRPr lang="en-US" altLang="zh-CN" sz="1600" b="1" dirty="0">
              <a:solidFill>
                <a:schemeClr val="bg1"/>
              </a:solidFill>
              <a:latin typeface="Huawei Sans" panose="020C0503030203020204" pitchFamily="34" charset="0"/>
            </a:endParaRPr>
          </a:p>
        </p:txBody>
      </p:sp>
      <p:cxnSp>
        <p:nvCxnSpPr>
          <p:cNvPr id="16" name="直接连接符 15">
            <a:extLst>
              <a:ext uri="{FF2B5EF4-FFF2-40B4-BE49-F238E27FC236}">
                <a16:creationId xmlns:a16="http://schemas.microsoft.com/office/drawing/2014/main" id="{EF0DF185-1D40-421F-8733-41C9098F4393}"/>
              </a:ext>
            </a:extLst>
          </p:cNvPr>
          <p:cNvCxnSpPr/>
          <p:nvPr/>
        </p:nvCxnSpPr>
        <p:spPr bwMode="gray">
          <a:xfrm>
            <a:off x="1970234" y="5134577"/>
            <a:ext cx="0" cy="470053"/>
          </a:xfrm>
          <a:prstGeom prst="line">
            <a:avLst/>
          </a:prstGeom>
          <a:noFill/>
          <a:ln w="12700">
            <a:solidFill>
              <a:schemeClr val="bg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直接连接符 16">
            <a:extLst>
              <a:ext uri="{FF2B5EF4-FFF2-40B4-BE49-F238E27FC236}">
                <a16:creationId xmlns:a16="http://schemas.microsoft.com/office/drawing/2014/main" id="{08BF73B2-2D75-41CE-AF03-AF45ED37B12C}"/>
              </a:ext>
            </a:extLst>
          </p:cNvPr>
          <p:cNvCxnSpPr/>
          <p:nvPr/>
        </p:nvCxnSpPr>
        <p:spPr bwMode="gray">
          <a:xfrm>
            <a:off x="3573315" y="5132125"/>
            <a:ext cx="0" cy="470053"/>
          </a:xfrm>
          <a:prstGeom prst="line">
            <a:avLst/>
          </a:prstGeom>
          <a:noFill/>
          <a:ln w="12700">
            <a:solidFill>
              <a:schemeClr val="bg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直接连接符 17">
            <a:extLst>
              <a:ext uri="{FF2B5EF4-FFF2-40B4-BE49-F238E27FC236}">
                <a16:creationId xmlns:a16="http://schemas.microsoft.com/office/drawing/2014/main" id="{2B41384D-863A-4BB9-B4CE-F4BBB20D813B}"/>
              </a:ext>
            </a:extLst>
          </p:cNvPr>
          <p:cNvCxnSpPr/>
          <p:nvPr/>
        </p:nvCxnSpPr>
        <p:spPr bwMode="gray">
          <a:xfrm>
            <a:off x="5106425" y="5144365"/>
            <a:ext cx="0" cy="470053"/>
          </a:xfrm>
          <a:prstGeom prst="line">
            <a:avLst/>
          </a:prstGeom>
          <a:noFill/>
          <a:ln w="12700">
            <a:solidFill>
              <a:schemeClr val="bg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直接连接符 24">
            <a:extLst>
              <a:ext uri="{FF2B5EF4-FFF2-40B4-BE49-F238E27FC236}">
                <a16:creationId xmlns:a16="http://schemas.microsoft.com/office/drawing/2014/main" id="{91CE84ED-B19A-42F5-BBD0-07E9C0BDA0AE}"/>
              </a:ext>
            </a:extLst>
          </p:cNvPr>
          <p:cNvCxnSpPr/>
          <p:nvPr/>
        </p:nvCxnSpPr>
        <p:spPr bwMode="gray">
          <a:xfrm>
            <a:off x="6496804" y="5144365"/>
            <a:ext cx="0" cy="240985"/>
          </a:xfrm>
          <a:prstGeom prst="line">
            <a:avLst/>
          </a:prstGeom>
          <a:noFill/>
          <a:ln w="12700">
            <a:solidFill>
              <a:schemeClr val="bg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8" name="TextBox 37">
            <a:extLst>
              <a:ext uri="{FF2B5EF4-FFF2-40B4-BE49-F238E27FC236}">
                <a16:creationId xmlns:a16="http://schemas.microsoft.com/office/drawing/2014/main" id="{11E0CCB2-AFED-4796-92FC-B183A2E4078A}"/>
              </a:ext>
            </a:extLst>
          </p:cNvPr>
          <p:cNvSpPr txBox="1"/>
          <p:nvPr/>
        </p:nvSpPr>
        <p:spPr bwMode="gray">
          <a:xfrm>
            <a:off x="6802125" y="5065053"/>
            <a:ext cx="991924" cy="369316"/>
          </a:xfrm>
          <a:prstGeom prst="rect">
            <a:avLst/>
          </a:prstGeom>
          <a:noFill/>
        </p:spPr>
        <p:txBody>
          <a:bodyPr wrap="square" lIns="121901" tIns="60952" rIns="121901" bIns="60952" rtlCol="0">
            <a:spAutoFit/>
          </a:bodyPr>
          <a:lstStyle/>
          <a:p>
            <a:pPr fontAlgn="ctr"/>
            <a:r>
              <a:rPr lang="en-US" sz="1600" b="1" dirty="0">
                <a:solidFill>
                  <a:schemeClr val="bg1"/>
                </a:solidFill>
                <a:latin typeface="Huawei Sans" panose="020C0503030203020204" pitchFamily="34" charset="0"/>
              </a:rPr>
              <a:t>2008</a:t>
            </a:r>
            <a:endParaRPr lang="en-US" altLang="zh-CN" sz="1600" b="1" dirty="0">
              <a:solidFill>
                <a:schemeClr val="bg1"/>
              </a:solidFill>
              <a:latin typeface="Huawei Sans" panose="020C0503030203020204" pitchFamily="34" charset="0"/>
            </a:endParaRPr>
          </a:p>
        </p:txBody>
      </p:sp>
      <p:cxnSp>
        <p:nvCxnSpPr>
          <p:cNvPr id="30" name="直接连接符 29">
            <a:extLst>
              <a:ext uri="{FF2B5EF4-FFF2-40B4-BE49-F238E27FC236}">
                <a16:creationId xmlns:a16="http://schemas.microsoft.com/office/drawing/2014/main" id="{7D05114B-377A-492E-8979-3B5D1CB56C7B}"/>
              </a:ext>
            </a:extLst>
          </p:cNvPr>
          <p:cNvCxnSpPr/>
          <p:nvPr/>
        </p:nvCxnSpPr>
        <p:spPr bwMode="gray">
          <a:xfrm>
            <a:off x="7963169" y="5144365"/>
            <a:ext cx="0" cy="470053"/>
          </a:xfrm>
          <a:prstGeom prst="line">
            <a:avLst/>
          </a:prstGeom>
          <a:noFill/>
          <a:ln w="12700">
            <a:solidFill>
              <a:schemeClr val="bg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2" name="TextBox 50">
            <a:extLst>
              <a:ext uri="{FF2B5EF4-FFF2-40B4-BE49-F238E27FC236}">
                <a16:creationId xmlns:a16="http://schemas.microsoft.com/office/drawing/2014/main" id="{6D745FAC-0DB9-4D60-A607-A5A07040C1F9}"/>
              </a:ext>
            </a:extLst>
          </p:cNvPr>
          <p:cNvSpPr txBox="1"/>
          <p:nvPr/>
        </p:nvSpPr>
        <p:spPr bwMode="gray">
          <a:xfrm>
            <a:off x="817564" y="5480744"/>
            <a:ext cx="1206631" cy="292372"/>
          </a:xfrm>
          <a:prstGeom prst="rect">
            <a:avLst/>
          </a:prstGeom>
          <a:noFill/>
        </p:spPr>
        <p:txBody>
          <a:bodyPr wrap="square" lIns="121901" tIns="60952" rIns="121901" bIns="60952" rtlCol="0">
            <a:spAutoFit/>
          </a:bodyPr>
          <a:lstStyle/>
          <a:p>
            <a:pPr fontAlgn="ctr"/>
            <a:r>
              <a:rPr lang="en-US" sz="1050" b="1" dirty="0">
                <a:solidFill>
                  <a:schemeClr val="bg1"/>
                </a:solidFill>
                <a:latin typeface="Huawei Sans" panose="020C0503030203020204" pitchFamily="34" charset="0"/>
              </a:rPr>
              <a:t>PC era</a:t>
            </a:r>
          </a:p>
        </p:txBody>
      </p:sp>
      <p:sp>
        <p:nvSpPr>
          <p:cNvPr id="33" name="TextBox 51">
            <a:extLst>
              <a:ext uri="{FF2B5EF4-FFF2-40B4-BE49-F238E27FC236}">
                <a16:creationId xmlns:a16="http://schemas.microsoft.com/office/drawing/2014/main" id="{D8DA70F7-0346-45A7-A2EF-8F5D069F8BD7}"/>
              </a:ext>
            </a:extLst>
          </p:cNvPr>
          <p:cNvSpPr txBox="1"/>
          <p:nvPr/>
        </p:nvSpPr>
        <p:spPr bwMode="gray">
          <a:xfrm>
            <a:off x="2290821" y="5480744"/>
            <a:ext cx="1332381" cy="284677"/>
          </a:xfrm>
          <a:prstGeom prst="rect">
            <a:avLst/>
          </a:prstGeom>
          <a:noFill/>
        </p:spPr>
        <p:txBody>
          <a:bodyPr wrap="square" lIns="121901" tIns="60952" rIns="121901" bIns="60952" rtlCol="0">
            <a:spAutoFit/>
          </a:bodyPr>
          <a:lstStyle/>
          <a:p>
            <a:pPr fontAlgn="ctr"/>
            <a:r>
              <a:rPr lang="en-US" sz="1050" b="1" dirty="0">
                <a:solidFill>
                  <a:schemeClr val="bg1"/>
                </a:solidFill>
                <a:latin typeface="Huawei Sans" panose="020C0503030203020204" pitchFamily="34" charset="0"/>
              </a:rPr>
              <a:t>Network era era</a:t>
            </a:r>
          </a:p>
        </p:txBody>
      </p:sp>
      <p:sp>
        <p:nvSpPr>
          <p:cNvPr id="34" name="TextBox 55">
            <a:extLst>
              <a:ext uri="{FF2B5EF4-FFF2-40B4-BE49-F238E27FC236}">
                <a16:creationId xmlns:a16="http://schemas.microsoft.com/office/drawing/2014/main" id="{F1477EE6-74CF-4E21-AE33-1935B552B7D5}"/>
              </a:ext>
            </a:extLst>
          </p:cNvPr>
          <p:cNvSpPr txBox="1"/>
          <p:nvPr/>
        </p:nvSpPr>
        <p:spPr bwMode="gray">
          <a:xfrm>
            <a:off x="3713139" y="5480744"/>
            <a:ext cx="1218996" cy="292372"/>
          </a:xfrm>
          <a:prstGeom prst="rect">
            <a:avLst/>
          </a:prstGeom>
          <a:noFill/>
        </p:spPr>
        <p:txBody>
          <a:bodyPr wrap="square" lIns="121901" tIns="60952" rIns="121901" bIns="60952" rtlCol="0">
            <a:spAutoFit/>
          </a:bodyPr>
          <a:lstStyle/>
          <a:p>
            <a:pPr fontAlgn="ctr"/>
            <a:r>
              <a:rPr lang="en-US" sz="1050" b="1" dirty="0">
                <a:solidFill>
                  <a:schemeClr val="bg1"/>
                </a:solidFill>
                <a:latin typeface="Huawei Sans" panose="020C0503030203020204" pitchFamily="34" charset="0"/>
              </a:rPr>
              <a:t>Internet era</a:t>
            </a:r>
          </a:p>
        </p:txBody>
      </p:sp>
      <p:sp>
        <p:nvSpPr>
          <p:cNvPr id="35" name="TextBox 56">
            <a:extLst>
              <a:ext uri="{FF2B5EF4-FFF2-40B4-BE49-F238E27FC236}">
                <a16:creationId xmlns:a16="http://schemas.microsoft.com/office/drawing/2014/main" id="{9CE30453-2F59-4B78-A798-65A5E6E6B2E0}"/>
              </a:ext>
            </a:extLst>
          </p:cNvPr>
          <p:cNvSpPr txBox="1"/>
          <p:nvPr/>
        </p:nvSpPr>
        <p:spPr bwMode="gray">
          <a:xfrm>
            <a:off x="5956570" y="5480744"/>
            <a:ext cx="1778582" cy="292372"/>
          </a:xfrm>
          <a:prstGeom prst="rect">
            <a:avLst/>
          </a:prstGeom>
          <a:noFill/>
        </p:spPr>
        <p:txBody>
          <a:bodyPr wrap="square" lIns="121901" tIns="60952" rIns="121901" bIns="60952" rtlCol="0">
            <a:spAutoFit/>
          </a:bodyPr>
          <a:lstStyle/>
          <a:p>
            <a:pPr fontAlgn="ctr"/>
            <a:r>
              <a:rPr lang="en-US" sz="1050" b="1" dirty="0">
                <a:solidFill>
                  <a:schemeClr val="bg1"/>
                </a:solidFill>
                <a:latin typeface="Huawei Sans" panose="020C0503030203020204" pitchFamily="34" charset="0"/>
              </a:rPr>
              <a:t>Web 2.0 era</a:t>
            </a:r>
          </a:p>
        </p:txBody>
      </p:sp>
      <p:sp>
        <p:nvSpPr>
          <p:cNvPr id="36" name="TextBox 58">
            <a:extLst>
              <a:ext uri="{FF2B5EF4-FFF2-40B4-BE49-F238E27FC236}">
                <a16:creationId xmlns:a16="http://schemas.microsoft.com/office/drawing/2014/main" id="{5A874776-561C-4970-AE36-A834EE3A7644}"/>
              </a:ext>
            </a:extLst>
          </p:cNvPr>
          <p:cNvSpPr txBox="1"/>
          <p:nvPr/>
        </p:nvSpPr>
        <p:spPr bwMode="gray">
          <a:xfrm>
            <a:off x="8348833" y="5065053"/>
            <a:ext cx="1581815" cy="369316"/>
          </a:xfrm>
          <a:prstGeom prst="rect">
            <a:avLst/>
          </a:prstGeom>
          <a:noFill/>
        </p:spPr>
        <p:txBody>
          <a:bodyPr wrap="square" lIns="121901" tIns="60952" rIns="121901" bIns="60952" rtlCol="0">
            <a:spAutoFit/>
          </a:bodyPr>
          <a:lstStyle/>
          <a:p>
            <a:pPr fontAlgn="ctr"/>
            <a:r>
              <a:rPr lang="en-US" sz="1600" b="1" dirty="0">
                <a:solidFill>
                  <a:schemeClr val="bg1"/>
                </a:solidFill>
                <a:latin typeface="Huawei Sans" panose="020C0503030203020204" pitchFamily="34" charset="0"/>
              </a:rPr>
              <a:t>2009–</a:t>
            </a:r>
          </a:p>
        </p:txBody>
      </p:sp>
      <p:sp>
        <p:nvSpPr>
          <p:cNvPr id="37" name="TextBox 59">
            <a:extLst>
              <a:ext uri="{FF2B5EF4-FFF2-40B4-BE49-F238E27FC236}">
                <a16:creationId xmlns:a16="http://schemas.microsoft.com/office/drawing/2014/main" id="{040D7B62-2B7A-4BBE-911A-F78EFCAD9409}"/>
              </a:ext>
            </a:extLst>
          </p:cNvPr>
          <p:cNvSpPr txBox="1"/>
          <p:nvPr/>
        </p:nvSpPr>
        <p:spPr bwMode="gray">
          <a:xfrm>
            <a:off x="8047579" y="5480744"/>
            <a:ext cx="2059963" cy="292372"/>
          </a:xfrm>
          <a:prstGeom prst="rect">
            <a:avLst/>
          </a:prstGeom>
          <a:noFill/>
        </p:spPr>
        <p:txBody>
          <a:bodyPr wrap="square" lIns="121901" tIns="60952" rIns="121901" bIns="60952" rtlCol="0">
            <a:spAutoFit/>
          </a:bodyPr>
          <a:lstStyle/>
          <a:p>
            <a:pPr fontAlgn="ctr"/>
            <a:r>
              <a:rPr lang="en-US" sz="1050" b="1" dirty="0">
                <a:solidFill>
                  <a:schemeClr val="bg1"/>
                </a:solidFill>
                <a:latin typeface="Huawei Sans" panose="020C0503030203020204" pitchFamily="34" charset="0"/>
              </a:rPr>
              <a:t>Mobile Internet era</a:t>
            </a:r>
          </a:p>
        </p:txBody>
      </p:sp>
      <p:cxnSp>
        <p:nvCxnSpPr>
          <p:cNvPr id="38" name="直接连接符 37">
            <a:extLst>
              <a:ext uri="{FF2B5EF4-FFF2-40B4-BE49-F238E27FC236}">
                <a16:creationId xmlns:a16="http://schemas.microsoft.com/office/drawing/2014/main" id="{96D4F062-EFD0-494E-B9CE-8BAB681DFB72}"/>
              </a:ext>
            </a:extLst>
          </p:cNvPr>
          <p:cNvCxnSpPr/>
          <p:nvPr/>
        </p:nvCxnSpPr>
        <p:spPr bwMode="gray">
          <a:xfrm>
            <a:off x="599226" y="6072112"/>
            <a:ext cx="159229" cy="0"/>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9" name="TextBox 13">
            <a:extLst>
              <a:ext uri="{FF2B5EF4-FFF2-40B4-BE49-F238E27FC236}">
                <a16:creationId xmlns:a16="http://schemas.microsoft.com/office/drawing/2014/main" id="{0A2EC57B-FFFF-49AA-AFF0-706BBBCBFCC3}"/>
              </a:ext>
            </a:extLst>
          </p:cNvPr>
          <p:cNvSpPr txBox="1"/>
          <p:nvPr/>
        </p:nvSpPr>
        <p:spPr bwMode="gray">
          <a:xfrm>
            <a:off x="748369" y="5893218"/>
            <a:ext cx="1274034" cy="430887"/>
          </a:xfrm>
          <a:prstGeom prst="rect">
            <a:avLst/>
          </a:prstGeom>
          <a:noFill/>
        </p:spPr>
        <p:txBody>
          <a:bodyPr wrap="square" rtlCol="0">
            <a:spAutoFit/>
          </a:bodyPr>
          <a:lstStyle/>
          <a:p>
            <a:pPr fontAlgn="ctr"/>
            <a:r>
              <a:rPr lang="en-US" sz="1050" dirty="0">
                <a:latin typeface="Huawei Sans" panose="020C0503030203020204" pitchFamily="34" charset="0"/>
              </a:rPr>
              <a:t>Basic access control</a:t>
            </a:r>
          </a:p>
        </p:txBody>
      </p:sp>
      <p:cxnSp>
        <p:nvCxnSpPr>
          <p:cNvPr id="40" name="直接连接符 39">
            <a:extLst>
              <a:ext uri="{FF2B5EF4-FFF2-40B4-BE49-F238E27FC236}">
                <a16:creationId xmlns:a16="http://schemas.microsoft.com/office/drawing/2014/main" id="{AC00DA2E-4D15-4CDB-8F64-BA7ED4331601}"/>
              </a:ext>
            </a:extLst>
          </p:cNvPr>
          <p:cNvCxnSpPr/>
          <p:nvPr/>
        </p:nvCxnSpPr>
        <p:spPr bwMode="gray">
          <a:xfrm>
            <a:off x="1839650" y="6072112"/>
            <a:ext cx="182753" cy="0"/>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1" name="TextBox 74">
            <a:extLst>
              <a:ext uri="{FF2B5EF4-FFF2-40B4-BE49-F238E27FC236}">
                <a16:creationId xmlns:a16="http://schemas.microsoft.com/office/drawing/2014/main" id="{01875F16-BA4B-4B26-A3AC-32588A977FB8}"/>
              </a:ext>
            </a:extLst>
          </p:cNvPr>
          <p:cNvSpPr txBox="1"/>
          <p:nvPr/>
        </p:nvSpPr>
        <p:spPr bwMode="gray">
          <a:xfrm>
            <a:off x="2179188" y="5820121"/>
            <a:ext cx="1199266" cy="577081"/>
          </a:xfrm>
          <a:prstGeom prst="rect">
            <a:avLst/>
          </a:prstGeom>
          <a:noFill/>
        </p:spPr>
        <p:txBody>
          <a:bodyPr wrap="square" rtlCol="0">
            <a:spAutoFit/>
          </a:bodyPr>
          <a:lstStyle/>
          <a:p>
            <a:pPr fontAlgn="ctr"/>
            <a:r>
              <a:rPr lang="en-US" sz="1050" dirty="0">
                <a:latin typeface="Huawei Sans" panose="020C0503030203020204" pitchFamily="34" charset="0"/>
              </a:rPr>
              <a:t>Session mechanism introduced</a:t>
            </a:r>
          </a:p>
        </p:txBody>
      </p:sp>
      <p:cxnSp>
        <p:nvCxnSpPr>
          <p:cNvPr id="42" name="直接连接符 41">
            <a:extLst>
              <a:ext uri="{FF2B5EF4-FFF2-40B4-BE49-F238E27FC236}">
                <a16:creationId xmlns:a16="http://schemas.microsoft.com/office/drawing/2014/main" id="{0A2F3C8C-55F1-4D65-9F91-9FBF01FAAB31}"/>
              </a:ext>
            </a:extLst>
          </p:cNvPr>
          <p:cNvCxnSpPr/>
          <p:nvPr/>
        </p:nvCxnSpPr>
        <p:spPr bwMode="gray">
          <a:xfrm>
            <a:off x="3455692" y="6072112"/>
            <a:ext cx="187970" cy="0"/>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3" name="TextBox 78">
            <a:extLst>
              <a:ext uri="{FF2B5EF4-FFF2-40B4-BE49-F238E27FC236}">
                <a16:creationId xmlns:a16="http://schemas.microsoft.com/office/drawing/2014/main" id="{71ACD2B6-61EA-4570-818F-6CA481494EB6}"/>
              </a:ext>
            </a:extLst>
          </p:cNvPr>
          <p:cNvSpPr txBox="1"/>
          <p:nvPr/>
        </p:nvSpPr>
        <p:spPr bwMode="gray">
          <a:xfrm>
            <a:off x="3643662" y="5820121"/>
            <a:ext cx="1635882" cy="577081"/>
          </a:xfrm>
          <a:prstGeom prst="rect">
            <a:avLst/>
          </a:prstGeom>
          <a:noFill/>
        </p:spPr>
        <p:txBody>
          <a:bodyPr wrap="square" rtlCol="0">
            <a:spAutoFit/>
          </a:bodyPr>
          <a:lstStyle/>
          <a:p>
            <a:pPr fontAlgn="ctr"/>
            <a:r>
              <a:rPr lang="en-US" sz="1050" dirty="0">
                <a:latin typeface="Huawei Sans" panose="020C0503030203020204" pitchFamily="34" charset="0"/>
              </a:rPr>
              <a:t>Performance improvement by a dedicated chip</a:t>
            </a:r>
          </a:p>
        </p:txBody>
      </p:sp>
      <p:cxnSp>
        <p:nvCxnSpPr>
          <p:cNvPr id="44" name="直接连接符 43">
            <a:extLst>
              <a:ext uri="{FF2B5EF4-FFF2-40B4-BE49-F238E27FC236}">
                <a16:creationId xmlns:a16="http://schemas.microsoft.com/office/drawing/2014/main" id="{BB401403-B4B6-4D76-BFF4-65B7337325A8}"/>
              </a:ext>
            </a:extLst>
          </p:cNvPr>
          <p:cNvCxnSpPr/>
          <p:nvPr/>
        </p:nvCxnSpPr>
        <p:spPr bwMode="gray">
          <a:xfrm>
            <a:off x="4949050" y="6072112"/>
            <a:ext cx="352869" cy="0"/>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5" name="TextBox 83">
            <a:extLst>
              <a:ext uri="{FF2B5EF4-FFF2-40B4-BE49-F238E27FC236}">
                <a16:creationId xmlns:a16="http://schemas.microsoft.com/office/drawing/2014/main" id="{B6ACD345-8A86-4296-9E69-F72063967BDE}"/>
              </a:ext>
            </a:extLst>
          </p:cNvPr>
          <p:cNvSpPr txBox="1"/>
          <p:nvPr/>
        </p:nvSpPr>
        <p:spPr bwMode="gray">
          <a:xfrm>
            <a:off x="5279544" y="5977856"/>
            <a:ext cx="1473326" cy="261610"/>
          </a:xfrm>
          <a:prstGeom prst="rect">
            <a:avLst/>
          </a:prstGeom>
          <a:noFill/>
        </p:spPr>
        <p:txBody>
          <a:bodyPr wrap="square" rtlCol="0">
            <a:spAutoFit/>
          </a:bodyPr>
          <a:lstStyle/>
          <a:p>
            <a:pPr fontAlgn="ctr"/>
            <a:r>
              <a:rPr lang="en-US" sz="1050" dirty="0">
                <a:latin typeface="Huawei Sans" panose="020C0503030203020204" pitchFamily="34" charset="0"/>
              </a:rPr>
              <a:t>Multi-function</a:t>
            </a:r>
          </a:p>
        </p:txBody>
      </p:sp>
      <p:cxnSp>
        <p:nvCxnSpPr>
          <p:cNvPr id="46" name="直接连接符 45">
            <a:extLst>
              <a:ext uri="{FF2B5EF4-FFF2-40B4-BE49-F238E27FC236}">
                <a16:creationId xmlns:a16="http://schemas.microsoft.com/office/drawing/2014/main" id="{A8D58ECF-0956-4F52-AD90-8A402090710F}"/>
              </a:ext>
            </a:extLst>
          </p:cNvPr>
          <p:cNvCxnSpPr/>
          <p:nvPr/>
        </p:nvCxnSpPr>
        <p:spPr bwMode="gray">
          <a:xfrm>
            <a:off x="6383702" y="6072112"/>
            <a:ext cx="352869" cy="0"/>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 name="TextBox 91">
            <a:extLst>
              <a:ext uri="{FF2B5EF4-FFF2-40B4-BE49-F238E27FC236}">
                <a16:creationId xmlns:a16="http://schemas.microsoft.com/office/drawing/2014/main" id="{33705A78-29C5-4165-B664-C18474063453}"/>
              </a:ext>
            </a:extLst>
          </p:cNvPr>
          <p:cNvSpPr txBox="1"/>
          <p:nvPr/>
        </p:nvSpPr>
        <p:spPr bwMode="gray">
          <a:xfrm>
            <a:off x="6886611" y="5893218"/>
            <a:ext cx="1076558" cy="430887"/>
          </a:xfrm>
          <a:prstGeom prst="rect">
            <a:avLst/>
          </a:prstGeom>
          <a:noFill/>
        </p:spPr>
        <p:txBody>
          <a:bodyPr wrap="square" rtlCol="0">
            <a:spAutoFit/>
          </a:bodyPr>
          <a:lstStyle/>
          <a:p>
            <a:pPr fontAlgn="ctr"/>
            <a:r>
              <a:rPr lang="en-US" sz="1050" dirty="0">
                <a:latin typeface="Huawei Sans" panose="020C0503030203020204" pitchFamily="34" charset="0"/>
              </a:rPr>
              <a:t>Higher performance</a:t>
            </a:r>
          </a:p>
        </p:txBody>
      </p:sp>
      <p:cxnSp>
        <p:nvCxnSpPr>
          <p:cNvPr id="48" name="直接连接符 47">
            <a:extLst>
              <a:ext uri="{FF2B5EF4-FFF2-40B4-BE49-F238E27FC236}">
                <a16:creationId xmlns:a16="http://schemas.microsoft.com/office/drawing/2014/main" id="{5FFE1128-949E-4CD1-92F2-77CA8A67E779}"/>
              </a:ext>
            </a:extLst>
          </p:cNvPr>
          <p:cNvCxnSpPr/>
          <p:nvPr/>
        </p:nvCxnSpPr>
        <p:spPr bwMode="gray">
          <a:xfrm>
            <a:off x="7630760" y="6072112"/>
            <a:ext cx="352869" cy="0"/>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9" name="TextBox 93">
            <a:extLst>
              <a:ext uri="{FF2B5EF4-FFF2-40B4-BE49-F238E27FC236}">
                <a16:creationId xmlns:a16="http://schemas.microsoft.com/office/drawing/2014/main" id="{E62021D7-B022-4031-9E2B-0BB6F456D69D}"/>
              </a:ext>
            </a:extLst>
          </p:cNvPr>
          <p:cNvSpPr txBox="1"/>
          <p:nvPr/>
        </p:nvSpPr>
        <p:spPr bwMode="gray">
          <a:xfrm>
            <a:off x="8081068" y="5893218"/>
            <a:ext cx="2343660" cy="430887"/>
          </a:xfrm>
          <a:prstGeom prst="rect">
            <a:avLst/>
          </a:prstGeom>
          <a:noFill/>
        </p:spPr>
        <p:txBody>
          <a:bodyPr wrap="square" rtlCol="0">
            <a:spAutoFit/>
          </a:bodyPr>
          <a:lstStyle/>
          <a:p>
            <a:pPr fontAlgn="ctr"/>
            <a:r>
              <a:rPr lang="en-US" sz="1050" dirty="0">
                <a:latin typeface="Huawei Sans" panose="020C0503030203020204" pitchFamily="34" charset="0"/>
              </a:rPr>
              <a:t>Control based on applications, users, and contents</a:t>
            </a:r>
          </a:p>
        </p:txBody>
      </p:sp>
      <p:cxnSp>
        <p:nvCxnSpPr>
          <p:cNvPr id="50" name="直接连接符 49">
            <a:extLst>
              <a:ext uri="{FF2B5EF4-FFF2-40B4-BE49-F238E27FC236}">
                <a16:creationId xmlns:a16="http://schemas.microsoft.com/office/drawing/2014/main" id="{9AE129FD-7473-4856-BFAB-078A5F1EDE49}"/>
              </a:ext>
            </a:extLst>
          </p:cNvPr>
          <p:cNvCxnSpPr/>
          <p:nvPr/>
        </p:nvCxnSpPr>
        <p:spPr bwMode="gray">
          <a:xfrm>
            <a:off x="10308266" y="6072112"/>
            <a:ext cx="176434" cy="0"/>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1" name="TextBox 82">
            <a:extLst>
              <a:ext uri="{FF2B5EF4-FFF2-40B4-BE49-F238E27FC236}">
                <a16:creationId xmlns:a16="http://schemas.microsoft.com/office/drawing/2014/main" id="{9A01FC1F-EDBE-43E0-8556-3CDFEEA268A7}"/>
              </a:ext>
            </a:extLst>
          </p:cNvPr>
          <p:cNvSpPr txBox="1"/>
          <p:nvPr/>
        </p:nvSpPr>
        <p:spPr bwMode="gray">
          <a:xfrm>
            <a:off x="10131637" y="5065053"/>
            <a:ext cx="863668" cy="369316"/>
          </a:xfrm>
          <a:prstGeom prst="rect">
            <a:avLst/>
          </a:prstGeom>
          <a:noFill/>
        </p:spPr>
        <p:txBody>
          <a:bodyPr wrap="square" lIns="121901" tIns="60952" rIns="121901" bIns="60952" rtlCol="0">
            <a:spAutoFit/>
          </a:bodyPr>
          <a:lstStyle/>
          <a:p>
            <a:pPr fontAlgn="ctr"/>
            <a:r>
              <a:rPr lang="en-US" sz="1600" b="1" dirty="0">
                <a:solidFill>
                  <a:schemeClr val="bg1"/>
                </a:solidFill>
                <a:latin typeface="Huawei Sans" panose="020C0503030203020204" pitchFamily="34" charset="0"/>
              </a:rPr>
              <a:t>Now</a:t>
            </a:r>
          </a:p>
        </p:txBody>
      </p:sp>
      <p:sp>
        <p:nvSpPr>
          <p:cNvPr id="52" name="TextBox 59">
            <a:extLst>
              <a:ext uri="{FF2B5EF4-FFF2-40B4-BE49-F238E27FC236}">
                <a16:creationId xmlns:a16="http://schemas.microsoft.com/office/drawing/2014/main" id="{D715399D-B4FF-4D31-BED4-FEB35472E474}"/>
              </a:ext>
            </a:extLst>
          </p:cNvPr>
          <p:cNvSpPr txBox="1"/>
          <p:nvPr/>
        </p:nvSpPr>
        <p:spPr bwMode="gray">
          <a:xfrm>
            <a:off x="9809432" y="5480744"/>
            <a:ext cx="1477157" cy="292372"/>
          </a:xfrm>
          <a:prstGeom prst="rect">
            <a:avLst/>
          </a:prstGeom>
          <a:noFill/>
        </p:spPr>
        <p:txBody>
          <a:bodyPr wrap="square" lIns="121901" tIns="60952" rIns="121901" bIns="60952" rtlCol="0">
            <a:spAutoFit/>
          </a:bodyPr>
          <a:lstStyle/>
          <a:p>
            <a:pPr algn="ctr" fontAlgn="ctr"/>
            <a:r>
              <a:rPr lang="en-US" sz="1050" b="1" dirty="0">
                <a:solidFill>
                  <a:schemeClr val="bg1"/>
                </a:solidFill>
                <a:latin typeface="Huawei Sans" panose="020C0503030203020204" pitchFamily="34" charset="0"/>
              </a:rPr>
              <a:t>AI era</a:t>
            </a:r>
          </a:p>
        </p:txBody>
      </p:sp>
      <p:sp>
        <p:nvSpPr>
          <p:cNvPr id="14" name="TextBox 76">
            <a:extLst>
              <a:ext uri="{FF2B5EF4-FFF2-40B4-BE49-F238E27FC236}">
                <a16:creationId xmlns:a16="http://schemas.microsoft.com/office/drawing/2014/main" id="{4B93EDFF-790F-4A87-9377-5F4374AFF233}"/>
              </a:ext>
            </a:extLst>
          </p:cNvPr>
          <p:cNvSpPr txBox="1"/>
          <p:nvPr/>
        </p:nvSpPr>
        <p:spPr bwMode="gray">
          <a:xfrm>
            <a:off x="8130182" y="4008760"/>
            <a:ext cx="1996772" cy="461649"/>
          </a:xfrm>
          <a:prstGeom prst="rect">
            <a:avLst/>
          </a:prstGeom>
          <a:noFill/>
        </p:spPr>
        <p:txBody>
          <a:bodyPr wrap="square" lIns="121901" tIns="60952" rIns="121901" bIns="60952" rtlCol="0">
            <a:spAutoFit/>
          </a:bodyPr>
          <a:lstStyle/>
          <a:p>
            <a:pPr algn="ctr" fontAlgn="ctr"/>
            <a:r>
              <a:rPr lang="en-US" sz="1100" b="1" dirty="0">
                <a:solidFill>
                  <a:srgbClr val="0070C0"/>
                </a:solidFill>
                <a:latin typeface="Huawei Sans" panose="020C0503030203020204" pitchFamily="34" charset="0"/>
              </a:rPr>
              <a:t>Next-generation firewall (NGFW)</a:t>
            </a:r>
            <a:endParaRPr lang="en-US" altLang="zh-CN" sz="1100" b="1" dirty="0">
              <a:solidFill>
                <a:srgbClr val="0070C0"/>
              </a:solidFill>
              <a:latin typeface="Huawei Sans" panose="020C0503030203020204" pitchFamily="34" charset="0"/>
              <a:cs typeface="Arial" pitchFamily="34" charset="0"/>
            </a:endParaRPr>
          </a:p>
        </p:txBody>
      </p:sp>
      <p:sp>
        <p:nvSpPr>
          <p:cNvPr id="19" name="矩形 18">
            <a:extLst>
              <a:ext uri="{FF2B5EF4-FFF2-40B4-BE49-F238E27FC236}">
                <a16:creationId xmlns:a16="http://schemas.microsoft.com/office/drawing/2014/main" id="{B1192D17-AAC4-4E37-B599-42B1B984DFD8}"/>
              </a:ext>
            </a:extLst>
          </p:cNvPr>
          <p:cNvSpPr/>
          <p:nvPr/>
        </p:nvSpPr>
        <p:spPr bwMode="gray">
          <a:xfrm>
            <a:off x="283789" y="4024141"/>
            <a:ext cx="1696115" cy="430887"/>
          </a:xfrm>
          <a:prstGeom prst="rect">
            <a:avLst/>
          </a:prstGeom>
        </p:spPr>
        <p:txBody>
          <a:bodyPr wrap="square">
            <a:spAutoFit/>
          </a:bodyPr>
          <a:lstStyle/>
          <a:p>
            <a:pPr algn="ctr" fontAlgn="ctr"/>
            <a:r>
              <a:rPr lang="en-US" sz="1100" b="1" dirty="0">
                <a:solidFill>
                  <a:srgbClr val="0070C0"/>
                </a:solidFill>
                <a:latin typeface="Huawei Sans" panose="020C0503030203020204" pitchFamily="34" charset="0"/>
              </a:rPr>
              <a:t>Packet filtering firewall</a:t>
            </a:r>
          </a:p>
        </p:txBody>
      </p:sp>
      <p:sp>
        <p:nvSpPr>
          <p:cNvPr id="20" name="矩形 19">
            <a:extLst>
              <a:ext uri="{FF2B5EF4-FFF2-40B4-BE49-F238E27FC236}">
                <a16:creationId xmlns:a16="http://schemas.microsoft.com/office/drawing/2014/main" id="{3075DDD1-B390-47C5-869B-CB547EFA94A1}"/>
              </a:ext>
            </a:extLst>
          </p:cNvPr>
          <p:cNvSpPr/>
          <p:nvPr/>
        </p:nvSpPr>
        <p:spPr bwMode="gray">
          <a:xfrm>
            <a:off x="1824700" y="4024141"/>
            <a:ext cx="1793759" cy="430887"/>
          </a:xfrm>
          <a:prstGeom prst="rect">
            <a:avLst/>
          </a:prstGeom>
        </p:spPr>
        <p:txBody>
          <a:bodyPr wrap="square">
            <a:spAutoFit/>
          </a:bodyPr>
          <a:lstStyle/>
          <a:p>
            <a:pPr algn="ctr" fontAlgn="ctr"/>
            <a:r>
              <a:rPr lang="en-US" sz="1100" b="1" dirty="0" err="1">
                <a:solidFill>
                  <a:srgbClr val="0070C0"/>
                </a:solidFill>
                <a:latin typeface="Huawei Sans" panose="020C0503030203020204" pitchFamily="34" charset="0"/>
              </a:rPr>
              <a:t>Stateful</a:t>
            </a:r>
            <a:r>
              <a:rPr lang="en-US" sz="1100" b="1" dirty="0">
                <a:solidFill>
                  <a:srgbClr val="0070C0"/>
                </a:solidFill>
                <a:latin typeface="Huawei Sans" panose="020C0503030203020204" pitchFamily="34" charset="0"/>
              </a:rPr>
              <a:t> inspection firewall</a:t>
            </a:r>
          </a:p>
        </p:txBody>
      </p:sp>
      <p:sp>
        <p:nvSpPr>
          <p:cNvPr id="22" name="矩形 21">
            <a:extLst>
              <a:ext uri="{FF2B5EF4-FFF2-40B4-BE49-F238E27FC236}">
                <a16:creationId xmlns:a16="http://schemas.microsoft.com/office/drawing/2014/main" id="{8636FE3C-C14A-462C-A174-9AE10CAC8E49}"/>
              </a:ext>
            </a:extLst>
          </p:cNvPr>
          <p:cNvSpPr/>
          <p:nvPr/>
        </p:nvSpPr>
        <p:spPr bwMode="gray">
          <a:xfrm>
            <a:off x="3488182" y="4024141"/>
            <a:ext cx="1428545" cy="430887"/>
          </a:xfrm>
          <a:prstGeom prst="rect">
            <a:avLst/>
          </a:prstGeom>
        </p:spPr>
        <p:txBody>
          <a:bodyPr wrap="square">
            <a:spAutoFit/>
          </a:bodyPr>
          <a:lstStyle/>
          <a:p>
            <a:pPr algn="ctr" fontAlgn="ctr"/>
            <a:r>
              <a:rPr lang="en-US" sz="1100" b="1" dirty="0">
                <a:solidFill>
                  <a:srgbClr val="0070C0"/>
                </a:solidFill>
                <a:latin typeface="Huawei Sans" panose="020C0503030203020204" pitchFamily="34" charset="0"/>
              </a:rPr>
              <a:t>ASIC-based firewall</a:t>
            </a:r>
            <a:endParaRPr lang="en-US" altLang="zh-CN" sz="1100" b="1" dirty="0">
              <a:solidFill>
                <a:srgbClr val="0070C0"/>
              </a:solidFill>
              <a:latin typeface="Huawei Sans" panose="020C0503030203020204" pitchFamily="34" charset="0"/>
            </a:endParaRPr>
          </a:p>
        </p:txBody>
      </p:sp>
      <p:sp>
        <p:nvSpPr>
          <p:cNvPr id="24" name="矩形 23">
            <a:extLst>
              <a:ext uri="{FF2B5EF4-FFF2-40B4-BE49-F238E27FC236}">
                <a16:creationId xmlns:a16="http://schemas.microsoft.com/office/drawing/2014/main" id="{D5669CE9-9062-4212-9F33-CE310F564D35}"/>
              </a:ext>
            </a:extLst>
          </p:cNvPr>
          <p:cNvSpPr/>
          <p:nvPr/>
        </p:nvSpPr>
        <p:spPr bwMode="gray">
          <a:xfrm>
            <a:off x="4891405" y="4024141"/>
            <a:ext cx="1799741" cy="430887"/>
          </a:xfrm>
          <a:prstGeom prst="rect">
            <a:avLst/>
          </a:prstGeom>
        </p:spPr>
        <p:txBody>
          <a:bodyPr wrap="square">
            <a:spAutoFit/>
          </a:bodyPr>
          <a:lstStyle/>
          <a:p>
            <a:pPr algn="ctr" fontAlgn="ctr"/>
            <a:r>
              <a:rPr lang="en-US" sz="1100" b="1" dirty="0">
                <a:solidFill>
                  <a:srgbClr val="0070C0"/>
                </a:solidFill>
                <a:latin typeface="Huawei Sans" panose="020C0503030203020204" pitchFamily="34" charset="0"/>
              </a:rPr>
              <a:t>Unified Threat Management (UTM)</a:t>
            </a:r>
          </a:p>
        </p:txBody>
      </p:sp>
      <p:sp>
        <p:nvSpPr>
          <p:cNvPr id="26" name="矩形 25">
            <a:extLst>
              <a:ext uri="{FF2B5EF4-FFF2-40B4-BE49-F238E27FC236}">
                <a16:creationId xmlns:a16="http://schemas.microsoft.com/office/drawing/2014/main" id="{274D52DB-4E24-4380-B26D-BB944AEFE2CC}"/>
              </a:ext>
            </a:extLst>
          </p:cNvPr>
          <p:cNvSpPr/>
          <p:nvPr/>
        </p:nvSpPr>
        <p:spPr bwMode="gray">
          <a:xfrm>
            <a:off x="6215931" y="4024141"/>
            <a:ext cx="1995278" cy="430887"/>
          </a:xfrm>
          <a:prstGeom prst="rect">
            <a:avLst/>
          </a:prstGeom>
        </p:spPr>
        <p:txBody>
          <a:bodyPr wrap="square">
            <a:spAutoFit/>
          </a:bodyPr>
          <a:lstStyle/>
          <a:p>
            <a:pPr algn="ctr" fontAlgn="ctr"/>
            <a:r>
              <a:rPr lang="en-US" sz="1100" b="1" dirty="0">
                <a:solidFill>
                  <a:srgbClr val="0070C0"/>
                </a:solidFill>
                <a:latin typeface="Huawei Sans" panose="020C0503030203020204" pitchFamily="34" charset="0"/>
              </a:rPr>
              <a:t>Multi-core distributed architecture</a:t>
            </a:r>
          </a:p>
        </p:txBody>
      </p:sp>
      <p:sp>
        <p:nvSpPr>
          <p:cNvPr id="54" name="TextBox 76">
            <a:extLst>
              <a:ext uri="{FF2B5EF4-FFF2-40B4-BE49-F238E27FC236}">
                <a16:creationId xmlns:a16="http://schemas.microsoft.com/office/drawing/2014/main" id="{0018F4EE-E664-4218-9961-32880C5E3E28}"/>
              </a:ext>
            </a:extLst>
          </p:cNvPr>
          <p:cNvSpPr txBox="1"/>
          <p:nvPr/>
        </p:nvSpPr>
        <p:spPr bwMode="gray">
          <a:xfrm>
            <a:off x="10025124" y="4093398"/>
            <a:ext cx="1425953" cy="292372"/>
          </a:xfrm>
          <a:prstGeom prst="rect">
            <a:avLst/>
          </a:prstGeom>
          <a:noFill/>
        </p:spPr>
        <p:txBody>
          <a:bodyPr wrap="square" lIns="121901" tIns="60952" rIns="121901" bIns="60952" rtlCol="0">
            <a:spAutoFit/>
          </a:bodyPr>
          <a:lstStyle/>
          <a:p>
            <a:pPr algn="ctr" fontAlgn="ctr"/>
            <a:r>
              <a:rPr lang="en-US" sz="1100" b="1" dirty="0">
                <a:solidFill>
                  <a:srgbClr val="0070C0"/>
                </a:solidFill>
                <a:latin typeface="Huawei Sans" panose="020C0503030203020204" pitchFamily="34" charset="0"/>
              </a:rPr>
              <a:t>AIFW</a:t>
            </a:r>
            <a:endParaRPr lang="en-US" altLang="zh-CN" sz="1100" b="1" dirty="0">
              <a:solidFill>
                <a:srgbClr val="0070C0"/>
              </a:solidFill>
              <a:latin typeface="Huawei Sans" panose="020C0503030203020204" pitchFamily="34" charset="0"/>
              <a:cs typeface="Arial" pitchFamily="34" charset="0"/>
            </a:endParaRPr>
          </a:p>
        </p:txBody>
      </p:sp>
      <p:sp>
        <p:nvSpPr>
          <p:cNvPr id="58" name="文本占位符 8">
            <a:extLst>
              <a:ext uri="{FF2B5EF4-FFF2-40B4-BE49-F238E27FC236}">
                <a16:creationId xmlns:a16="http://schemas.microsoft.com/office/drawing/2014/main" id="{71253C2A-D871-45FE-853B-7F87F65A5BED}"/>
              </a:ext>
            </a:extLst>
          </p:cNvPr>
          <p:cNvSpPr txBox="1">
            <a:spLocks/>
          </p:cNvSpPr>
          <p:nvPr/>
        </p:nvSpPr>
        <p:spPr bwMode="gray">
          <a:xfrm>
            <a:off x="468317" y="1240568"/>
            <a:ext cx="11276183" cy="155092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57188" indent="-357188" fontAlgn="ctr"/>
            <a:r>
              <a:rPr lang="en-US" sz="1400" dirty="0">
                <a:latin typeface="Huawei Sans" panose="020C0503030203020204" pitchFamily="34" charset="0"/>
              </a:rPr>
              <a:t>Throughout the firewall development history, the firewall has gone through the process from low-level to high-level and from simple functions to complex functions. Development of network technologies and emergence of new requirements promote the development of firewalls.</a:t>
            </a:r>
            <a:endParaRPr lang="en-US" altLang="zh-CN" sz="1400" dirty="0">
              <a:latin typeface="Huawei Sans" panose="020C0503030203020204" pitchFamily="34" charset="0"/>
            </a:endParaRPr>
          </a:p>
          <a:p>
            <a:pPr marL="357188" indent="-357188" fontAlgn="ctr"/>
            <a:r>
              <a:rPr lang="en-US" sz="1400" dirty="0">
                <a:latin typeface="Huawei Sans" panose="020C0503030203020204" pitchFamily="34" charset="0"/>
              </a:rPr>
              <a:t>Firewalls develop from the packet filtering firewall, status detection firewall, UTM, and NGFW to AIFW, with the following characteristics:</a:t>
            </a:r>
            <a:endParaRPr lang="en-US" altLang="zh-CN" sz="1400" dirty="0">
              <a:latin typeface="Huawei Sans" panose="020C0503030203020204" pitchFamily="34" charset="0"/>
            </a:endParaRPr>
          </a:p>
          <a:p>
            <a:pPr marL="630238" lvl="1" indent="-273050" fontAlgn="ctr"/>
            <a:r>
              <a:rPr lang="en-US" sz="1200" dirty="0">
                <a:latin typeface="Huawei Sans" panose="020C0503030203020204" pitchFamily="34" charset="0"/>
              </a:rPr>
              <a:t>More refined access control</a:t>
            </a:r>
            <a:endParaRPr lang="en-US" altLang="zh-CN" sz="1200" dirty="0">
              <a:latin typeface="Huawei Sans" panose="020C0503030203020204" pitchFamily="34" charset="0"/>
            </a:endParaRPr>
          </a:p>
          <a:p>
            <a:pPr marL="630238" lvl="1" indent="-273050" fontAlgn="ctr"/>
            <a:r>
              <a:rPr lang="en-US" sz="1200" dirty="0">
                <a:latin typeface="Huawei Sans" panose="020C0503030203020204" pitchFamily="34" charset="0"/>
              </a:rPr>
              <a:t>More powerful protection capability</a:t>
            </a:r>
            <a:endParaRPr lang="en-US" altLang="zh-CN" sz="1200" dirty="0">
              <a:latin typeface="Huawei Sans" panose="020C0503030203020204" pitchFamily="34" charset="0"/>
            </a:endParaRPr>
          </a:p>
          <a:p>
            <a:pPr marL="630238" lvl="1" indent="-273050" fontAlgn="ctr"/>
            <a:r>
              <a:rPr lang="en-US" sz="1200" dirty="0">
                <a:latin typeface="Huawei Sans" panose="020C0503030203020204" pitchFamily="34" charset="0"/>
              </a:rPr>
              <a:t>Higher performance</a:t>
            </a:r>
            <a:endParaRPr lang="en-US" altLang="zh-CN" sz="1400" dirty="0">
              <a:latin typeface="Huawei Sans" panose="020C0503030203020204" pitchFamily="34" charset="0"/>
            </a:endParaRPr>
          </a:p>
        </p:txBody>
      </p:sp>
    </p:spTree>
    <p:extLst>
      <p:ext uri="{BB962C8B-B14F-4D97-AF65-F5344CB8AC3E}">
        <p14:creationId xmlns:p14="http://schemas.microsoft.com/office/powerpoint/2010/main" val="37551742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C2B785F-56DB-4A28-AFA2-F38BC3A7861C}"/>
              </a:ext>
            </a:extLst>
          </p:cNvPr>
          <p:cNvSpPr>
            <a:spLocks noGrp="1"/>
          </p:cNvSpPr>
          <p:nvPr>
            <p:ph type="title"/>
          </p:nvPr>
        </p:nvSpPr>
        <p:spPr bwMode="gray"/>
        <p:txBody>
          <a:bodyPr/>
          <a:lstStyle/>
          <a:p>
            <a:pPr fontAlgn="ctr"/>
            <a:r>
              <a:rPr lang="en-US" dirty="0">
                <a:latin typeface="Huawei Sans" panose="020C0503030203020204" pitchFamily="34" charset="0"/>
              </a:rPr>
              <a:t>Packet Filtering Firewall</a:t>
            </a:r>
          </a:p>
        </p:txBody>
      </p:sp>
      <p:sp>
        <p:nvSpPr>
          <p:cNvPr id="39" name="文本框 38">
            <a:extLst>
              <a:ext uri="{FF2B5EF4-FFF2-40B4-BE49-F238E27FC236}">
                <a16:creationId xmlns:a16="http://schemas.microsoft.com/office/drawing/2014/main" id="{4AACBC69-4CBA-4956-BA71-79B4A180C84F}"/>
              </a:ext>
            </a:extLst>
          </p:cNvPr>
          <p:cNvSpPr txBox="1"/>
          <p:nvPr/>
        </p:nvSpPr>
        <p:spPr bwMode="gray">
          <a:xfrm>
            <a:off x="445096" y="1247825"/>
            <a:ext cx="11150004" cy="997196"/>
          </a:xfrm>
          <a:prstGeom prst="rect">
            <a:avLst/>
          </a:prstGeom>
          <a:noFill/>
        </p:spPr>
        <p:txBody>
          <a:bodyPr wrap="square" rtlCol="0">
            <a:spAutoFit/>
          </a:bodyPr>
          <a:lstStyle/>
          <a:p>
            <a:pPr marL="357188" indent="-357188" fontAlgn="ctr">
              <a:lnSpc>
                <a:spcPct val="140000"/>
              </a:lnSpc>
              <a:buFont typeface="Arial" panose="020B0604020202020204" pitchFamily="34" charset="0"/>
              <a:buChar char="•"/>
            </a:pPr>
            <a:r>
              <a:rPr lang="en-US" sz="1400" dirty="0">
                <a:latin typeface="Huawei Sans" panose="020C0503030203020204" pitchFamily="34" charset="0"/>
              </a:rPr>
              <a:t>A packet filtering firewall checks each packet based on the 5-tuple and forwards or discards packets based on the configured security policies.</a:t>
            </a:r>
            <a:endParaRPr lang="en-US" altLang="zh-CN" sz="1400" dirty="0">
              <a:latin typeface="Huawei Sans" panose="020C0503030203020204" pitchFamily="34" charset="0"/>
            </a:endParaRPr>
          </a:p>
          <a:p>
            <a:pPr marL="357188" indent="-357188" fontAlgn="ctr">
              <a:lnSpc>
                <a:spcPct val="140000"/>
              </a:lnSpc>
              <a:buFont typeface="Arial" panose="020B0604020202020204" pitchFamily="34" charset="0"/>
              <a:buChar char="•"/>
            </a:pPr>
            <a:r>
              <a:rPr lang="en-US" sz="1400" dirty="0">
                <a:latin typeface="Huawei Sans" panose="020C0503030203020204" pitchFamily="34" charset="0"/>
              </a:rPr>
              <a:t>The packet filtering firewall uses access control lists (ACLs) to filter data packets.</a:t>
            </a:r>
          </a:p>
        </p:txBody>
      </p:sp>
      <p:sp>
        <p:nvSpPr>
          <p:cNvPr id="40" name="文本框 39">
            <a:extLst>
              <a:ext uri="{FF2B5EF4-FFF2-40B4-BE49-F238E27FC236}">
                <a16:creationId xmlns:a16="http://schemas.microsoft.com/office/drawing/2014/main" id="{1B1EE8C7-748C-4ADA-9779-4CA71C498C5D}"/>
              </a:ext>
            </a:extLst>
          </p:cNvPr>
          <p:cNvSpPr txBox="1"/>
          <p:nvPr/>
        </p:nvSpPr>
        <p:spPr bwMode="gray">
          <a:xfrm>
            <a:off x="7455371" y="5690656"/>
            <a:ext cx="4276382" cy="615553"/>
          </a:xfrm>
          <a:prstGeom prst="rect">
            <a:avLst/>
          </a:prstGeom>
          <a:noFill/>
        </p:spPr>
        <p:txBody>
          <a:bodyPr wrap="square" rtlCol="0">
            <a:spAutoFit/>
          </a:bodyPr>
          <a:lstStyle/>
          <a:p>
            <a:pPr marL="33750" algn="l" fontAlgn="ctr"/>
            <a:r>
              <a:rPr lang="en-US" sz="1700" dirty="0">
                <a:solidFill>
                  <a:srgbClr val="0070C0"/>
                </a:solidFill>
                <a:latin typeface="Huawei Sans" panose="020C0503030203020204" pitchFamily="34" charset="0"/>
              </a:rPr>
              <a:t>Question: How to solve problems of the packet filtering firewall?</a:t>
            </a:r>
          </a:p>
        </p:txBody>
      </p:sp>
      <p:sp>
        <p:nvSpPr>
          <p:cNvPr id="24" name="矩形 23">
            <a:extLst>
              <a:ext uri="{FF2B5EF4-FFF2-40B4-BE49-F238E27FC236}">
                <a16:creationId xmlns:a16="http://schemas.microsoft.com/office/drawing/2014/main" id="{3996BD8F-C8E8-45CD-8988-105C08513B02}"/>
              </a:ext>
            </a:extLst>
          </p:cNvPr>
          <p:cNvSpPr/>
          <p:nvPr/>
        </p:nvSpPr>
        <p:spPr bwMode="gray">
          <a:xfrm>
            <a:off x="4834040" y="4139979"/>
            <a:ext cx="2257063" cy="1361756"/>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pic>
        <p:nvPicPr>
          <p:cNvPr id="3" name="图片 2">
            <a:extLst>
              <a:ext uri="{FF2B5EF4-FFF2-40B4-BE49-F238E27FC236}">
                <a16:creationId xmlns:a16="http://schemas.microsoft.com/office/drawing/2014/main" id="{3B0F9AC7-72BD-4061-AF91-07DFFC0B234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517463" y="4743557"/>
            <a:ext cx="540000" cy="442174"/>
          </a:xfrm>
          <a:prstGeom prst="rect">
            <a:avLst/>
          </a:prstGeom>
        </p:spPr>
      </p:pic>
      <p:pic>
        <p:nvPicPr>
          <p:cNvPr id="4" name="图片 3">
            <a:extLst>
              <a:ext uri="{FF2B5EF4-FFF2-40B4-BE49-F238E27FC236}">
                <a16:creationId xmlns:a16="http://schemas.microsoft.com/office/drawing/2014/main" id="{CAF7A8CF-BA1D-49F0-B929-36039A04767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197567" y="4559116"/>
            <a:ext cx="1458584" cy="781373"/>
          </a:xfrm>
          <a:prstGeom prst="rect">
            <a:avLst/>
          </a:prstGeom>
        </p:spPr>
      </p:pic>
      <p:cxnSp>
        <p:nvCxnSpPr>
          <p:cNvPr id="18" name="直接连接符 17">
            <a:extLst>
              <a:ext uri="{FF2B5EF4-FFF2-40B4-BE49-F238E27FC236}">
                <a16:creationId xmlns:a16="http://schemas.microsoft.com/office/drawing/2014/main" id="{CA3258C3-2923-458A-AEED-7AE16795553C}"/>
              </a:ext>
            </a:extLst>
          </p:cNvPr>
          <p:cNvCxnSpPr>
            <a:cxnSpLocks/>
            <a:stCxn id="3" idx="3"/>
            <a:endCxn id="4" idx="1"/>
          </p:cNvCxnSpPr>
          <p:nvPr/>
        </p:nvCxnSpPr>
        <p:spPr bwMode="gray">
          <a:xfrm flipV="1">
            <a:off x="4057463" y="4949803"/>
            <a:ext cx="1140104" cy="1484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id="{9B56C15A-D4F8-434A-B1A1-C827C8CD2A0A}"/>
              </a:ext>
            </a:extLst>
          </p:cNvPr>
          <p:cNvSpPr txBox="1"/>
          <p:nvPr/>
        </p:nvSpPr>
        <p:spPr bwMode="gray">
          <a:xfrm>
            <a:off x="5000804" y="4191998"/>
            <a:ext cx="997389" cy="307777"/>
          </a:xfrm>
          <a:prstGeom prst="rect">
            <a:avLst/>
          </a:prstGeom>
          <a:noFill/>
        </p:spPr>
        <p:txBody>
          <a:bodyPr wrap="none" rtlCol="0">
            <a:spAutoFit/>
          </a:bodyPr>
          <a:lstStyle/>
          <a:p>
            <a:pPr fontAlgn="ctr"/>
            <a:r>
              <a:rPr lang="en-US" sz="1400" dirty="0">
                <a:latin typeface="Huawei Sans" panose="020C0503030203020204" pitchFamily="34" charset="0"/>
              </a:rPr>
              <a:t>Untrusted</a:t>
            </a:r>
            <a:endParaRPr lang="en-US" altLang="zh-CN" sz="1400" dirty="0">
              <a:latin typeface="Huawei Sans" panose="020C0503030203020204" pitchFamily="34" charset="0"/>
            </a:endParaRPr>
          </a:p>
        </p:txBody>
      </p:sp>
      <p:sp>
        <p:nvSpPr>
          <p:cNvPr id="26" name="文本框 25">
            <a:extLst>
              <a:ext uri="{FF2B5EF4-FFF2-40B4-BE49-F238E27FC236}">
                <a16:creationId xmlns:a16="http://schemas.microsoft.com/office/drawing/2014/main" id="{C4AF5849-DB20-474D-A84C-2D8942A2036A}"/>
              </a:ext>
            </a:extLst>
          </p:cNvPr>
          <p:cNvSpPr txBox="1"/>
          <p:nvPr/>
        </p:nvSpPr>
        <p:spPr bwMode="gray">
          <a:xfrm>
            <a:off x="5351276" y="4742837"/>
            <a:ext cx="989373" cy="338554"/>
          </a:xfrm>
          <a:prstGeom prst="rect">
            <a:avLst/>
          </a:prstGeom>
          <a:noFill/>
        </p:spPr>
        <p:txBody>
          <a:bodyPr wrap="none" rtlCol="0">
            <a:spAutoFit/>
          </a:bodyPr>
          <a:lstStyle/>
          <a:p>
            <a:pPr fontAlgn="ctr"/>
            <a:r>
              <a:rPr lang="en-US" sz="1600" b="1" dirty="0">
                <a:solidFill>
                  <a:schemeClr val="bg1"/>
                </a:solidFill>
                <a:latin typeface="Huawei Sans" panose="020C0503030203020204" pitchFamily="34" charset="0"/>
              </a:rPr>
              <a:t>Internet</a:t>
            </a:r>
            <a:endParaRPr lang="en-US" altLang="zh-CN" sz="1600" b="1" dirty="0">
              <a:solidFill>
                <a:schemeClr val="bg1"/>
              </a:solidFill>
              <a:latin typeface="Huawei Sans" panose="020C0503030203020204" pitchFamily="34" charset="0"/>
            </a:endParaRPr>
          </a:p>
        </p:txBody>
      </p:sp>
      <p:grpSp>
        <p:nvGrpSpPr>
          <p:cNvPr id="30" name="组合 29">
            <a:extLst>
              <a:ext uri="{FF2B5EF4-FFF2-40B4-BE49-F238E27FC236}">
                <a16:creationId xmlns:a16="http://schemas.microsoft.com/office/drawing/2014/main" id="{9853F975-217A-42E0-80BE-09F3B1E13272}"/>
              </a:ext>
            </a:extLst>
          </p:cNvPr>
          <p:cNvGrpSpPr/>
          <p:nvPr/>
        </p:nvGrpSpPr>
        <p:grpSpPr bwMode="gray">
          <a:xfrm>
            <a:off x="647253" y="3263073"/>
            <a:ext cx="2870210" cy="3098920"/>
            <a:chOff x="446089" y="1597309"/>
            <a:chExt cx="2870210" cy="3321932"/>
          </a:xfrm>
        </p:grpSpPr>
        <p:sp>
          <p:nvSpPr>
            <p:cNvPr id="22" name="矩形 21">
              <a:extLst>
                <a:ext uri="{FF2B5EF4-FFF2-40B4-BE49-F238E27FC236}">
                  <a16:creationId xmlns:a16="http://schemas.microsoft.com/office/drawing/2014/main" id="{5FBF92E8-6AA9-49F5-9CFA-947F4BFC9455}"/>
                </a:ext>
              </a:extLst>
            </p:cNvPr>
            <p:cNvSpPr/>
            <p:nvPr/>
          </p:nvSpPr>
          <p:spPr bwMode="gray">
            <a:xfrm>
              <a:off x="446089" y="1597309"/>
              <a:ext cx="2331834" cy="3321932"/>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7" name="Freeform 159">
              <a:extLst>
                <a:ext uri="{FF2B5EF4-FFF2-40B4-BE49-F238E27FC236}">
                  <a16:creationId xmlns:a16="http://schemas.microsoft.com/office/drawing/2014/main" id="{DADAD658-0E46-4354-B028-1F10044A2D82}"/>
                </a:ext>
              </a:extLst>
            </p:cNvPr>
            <p:cNvSpPr/>
            <p:nvPr/>
          </p:nvSpPr>
          <p:spPr bwMode="gray">
            <a:xfrm flipH="1">
              <a:off x="627049" y="2097525"/>
              <a:ext cx="1600783" cy="83677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pic>
          <p:nvPicPr>
            <p:cNvPr id="5" name="图片 4" descr="PC.png">
              <a:extLst>
                <a:ext uri="{FF2B5EF4-FFF2-40B4-BE49-F238E27FC236}">
                  <a16:creationId xmlns:a16="http://schemas.microsoft.com/office/drawing/2014/main" id="{C261D394-E9BA-4249-A649-88027E9CBC3D}"/>
                </a:ext>
              </a:extLst>
            </p:cNvPr>
            <p:cNvPicPr>
              <a:picLocks noChangeAspect="1"/>
            </p:cNvPicPr>
            <p:nvPr/>
          </p:nvPicPr>
          <p:blipFill>
            <a:blip r:embed="rId5" cstate="print"/>
            <a:stretch>
              <a:fillRect/>
            </a:stretch>
          </p:blipFill>
          <p:spPr bwMode="gray">
            <a:xfrm>
              <a:off x="2074047" y="2365046"/>
              <a:ext cx="539063" cy="414000"/>
            </a:xfrm>
            <a:prstGeom prst="rect">
              <a:avLst/>
            </a:prstGeom>
          </p:spPr>
        </p:pic>
        <p:sp>
          <p:nvSpPr>
            <p:cNvPr id="10" name="Freeform 159">
              <a:extLst>
                <a:ext uri="{FF2B5EF4-FFF2-40B4-BE49-F238E27FC236}">
                  <a16:creationId xmlns:a16="http://schemas.microsoft.com/office/drawing/2014/main" id="{0620C689-B087-4015-BBF3-3EAE65D77686}"/>
                </a:ext>
              </a:extLst>
            </p:cNvPr>
            <p:cNvSpPr/>
            <p:nvPr/>
          </p:nvSpPr>
          <p:spPr bwMode="gray">
            <a:xfrm flipH="1">
              <a:off x="627049" y="3764278"/>
              <a:ext cx="1600783" cy="83677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pic>
          <p:nvPicPr>
            <p:cNvPr id="11" name="图片 10" descr="PC.png">
              <a:extLst>
                <a:ext uri="{FF2B5EF4-FFF2-40B4-BE49-F238E27FC236}">
                  <a16:creationId xmlns:a16="http://schemas.microsoft.com/office/drawing/2014/main" id="{B9D36D45-ED1A-4F24-B3FE-040EFAAFCC99}"/>
                </a:ext>
              </a:extLst>
            </p:cNvPr>
            <p:cNvPicPr>
              <a:picLocks noChangeAspect="1"/>
            </p:cNvPicPr>
            <p:nvPr/>
          </p:nvPicPr>
          <p:blipFill>
            <a:blip r:embed="rId5" cstate="print"/>
            <a:stretch>
              <a:fillRect/>
            </a:stretch>
          </p:blipFill>
          <p:spPr bwMode="gray">
            <a:xfrm>
              <a:off x="2074047" y="4031799"/>
              <a:ext cx="539063" cy="414000"/>
            </a:xfrm>
            <a:prstGeom prst="rect">
              <a:avLst/>
            </a:prstGeom>
          </p:spPr>
        </p:pic>
        <p:cxnSp>
          <p:nvCxnSpPr>
            <p:cNvPr id="13" name="直接连接符 12">
              <a:extLst>
                <a:ext uri="{FF2B5EF4-FFF2-40B4-BE49-F238E27FC236}">
                  <a16:creationId xmlns:a16="http://schemas.microsoft.com/office/drawing/2014/main" id="{1394783C-55A8-4448-8A3C-EEB2DE62CB87}"/>
                </a:ext>
              </a:extLst>
            </p:cNvPr>
            <p:cNvCxnSpPr>
              <a:cxnSpLocks/>
              <a:stCxn id="5" idx="3"/>
              <a:endCxn id="3" idx="1"/>
            </p:cNvCxnSpPr>
            <p:nvPr/>
          </p:nvCxnSpPr>
          <p:spPr bwMode="gray">
            <a:xfrm>
              <a:off x="2613110" y="2572046"/>
              <a:ext cx="703189" cy="8398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DC5DD764-E480-4B9A-A5D5-694A03CBC044}"/>
                </a:ext>
              </a:extLst>
            </p:cNvPr>
            <p:cNvCxnSpPr>
              <a:cxnSpLocks/>
              <a:stCxn id="11" idx="3"/>
              <a:endCxn id="3" idx="1"/>
            </p:cNvCxnSpPr>
            <p:nvPr/>
          </p:nvCxnSpPr>
          <p:spPr bwMode="gray">
            <a:xfrm flipV="1">
              <a:off x="2613110" y="3411908"/>
              <a:ext cx="703189" cy="8268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id="{97753FE3-BC79-43E1-B59B-512351F880AC}"/>
                </a:ext>
              </a:extLst>
            </p:cNvPr>
            <p:cNvSpPr txBox="1"/>
            <p:nvPr/>
          </p:nvSpPr>
          <p:spPr bwMode="gray">
            <a:xfrm>
              <a:off x="557600" y="1686750"/>
              <a:ext cx="797013" cy="329926"/>
            </a:xfrm>
            <a:prstGeom prst="rect">
              <a:avLst/>
            </a:prstGeom>
            <a:noFill/>
          </p:spPr>
          <p:txBody>
            <a:bodyPr wrap="none" rtlCol="0">
              <a:spAutoFit/>
            </a:bodyPr>
            <a:lstStyle/>
            <a:p>
              <a:pPr fontAlgn="ctr"/>
              <a:r>
                <a:rPr lang="en-US" sz="1400" dirty="0">
                  <a:latin typeface="Huawei Sans" panose="020C0503030203020204" pitchFamily="34" charset="0"/>
                </a:rPr>
                <a:t>Trusted</a:t>
              </a:r>
              <a:endParaRPr lang="en-US" altLang="zh-CN" sz="1400" dirty="0">
                <a:latin typeface="Huawei Sans" panose="020C0503030203020204" pitchFamily="34" charset="0"/>
              </a:endParaRPr>
            </a:p>
          </p:txBody>
        </p:sp>
        <p:sp>
          <p:nvSpPr>
            <p:cNvPr id="27" name="文本框 26">
              <a:extLst>
                <a:ext uri="{FF2B5EF4-FFF2-40B4-BE49-F238E27FC236}">
                  <a16:creationId xmlns:a16="http://schemas.microsoft.com/office/drawing/2014/main" id="{DB3EB8DE-8474-4132-BEFE-7BFD5FE4DE5A}"/>
                </a:ext>
              </a:extLst>
            </p:cNvPr>
            <p:cNvSpPr txBox="1"/>
            <p:nvPr/>
          </p:nvSpPr>
          <p:spPr bwMode="gray">
            <a:xfrm>
              <a:off x="647629" y="2326825"/>
              <a:ext cx="1489510" cy="494888"/>
            </a:xfrm>
            <a:prstGeom prst="rect">
              <a:avLst/>
            </a:prstGeom>
            <a:noFill/>
          </p:spPr>
          <p:txBody>
            <a:bodyPr wrap="square" rtlCol="0">
              <a:spAutoFit/>
            </a:bodyPr>
            <a:lstStyle/>
            <a:p>
              <a:pPr algn="ctr" fontAlgn="ctr"/>
              <a:r>
                <a:rPr lang="en-US" sz="1200" dirty="0">
                  <a:latin typeface="Huawei Sans" panose="020C0503030203020204" pitchFamily="34" charset="0"/>
                </a:rPr>
                <a:t>Office area</a:t>
              </a:r>
              <a:endParaRPr lang="en-US" altLang="zh-CN" sz="1200" dirty="0">
                <a:latin typeface="Huawei Sans" panose="020C0503030203020204" pitchFamily="34" charset="0"/>
              </a:endParaRPr>
            </a:p>
            <a:p>
              <a:pPr algn="ctr" fontAlgn="ctr"/>
              <a:r>
                <a:rPr lang="en-US" sz="1200" dirty="0">
                  <a:latin typeface="Huawei Sans" panose="020C0503030203020204" pitchFamily="34" charset="0"/>
                </a:rPr>
                <a:t>192.168.10.0/24</a:t>
              </a:r>
              <a:endParaRPr lang="en-US" altLang="zh-CN" sz="1200" dirty="0">
                <a:latin typeface="Huawei Sans" panose="020C0503030203020204" pitchFamily="34" charset="0"/>
              </a:endParaRPr>
            </a:p>
          </p:txBody>
        </p:sp>
        <p:sp>
          <p:nvSpPr>
            <p:cNvPr id="29" name="文本框 28">
              <a:extLst>
                <a:ext uri="{FF2B5EF4-FFF2-40B4-BE49-F238E27FC236}">
                  <a16:creationId xmlns:a16="http://schemas.microsoft.com/office/drawing/2014/main" id="{5185BFCF-6E81-43B4-AEDD-404A324FB9F3}"/>
                </a:ext>
              </a:extLst>
            </p:cNvPr>
            <p:cNvSpPr txBox="1"/>
            <p:nvPr/>
          </p:nvSpPr>
          <p:spPr bwMode="gray">
            <a:xfrm>
              <a:off x="647629" y="3970905"/>
              <a:ext cx="1489510" cy="494888"/>
            </a:xfrm>
            <a:prstGeom prst="rect">
              <a:avLst/>
            </a:prstGeom>
            <a:noFill/>
          </p:spPr>
          <p:txBody>
            <a:bodyPr wrap="square" rtlCol="0">
              <a:spAutoFit/>
            </a:bodyPr>
            <a:lstStyle/>
            <a:p>
              <a:pPr algn="ctr" fontAlgn="ctr"/>
              <a:r>
                <a:rPr lang="en-US" sz="1200" dirty="0">
                  <a:latin typeface="Huawei Sans" panose="020C0503030203020204" pitchFamily="34" charset="0"/>
                </a:rPr>
                <a:t>R&amp;D area</a:t>
              </a:r>
              <a:endParaRPr lang="en-US" altLang="zh-CN" sz="1200" dirty="0">
                <a:latin typeface="Huawei Sans" panose="020C0503030203020204" pitchFamily="34" charset="0"/>
              </a:endParaRPr>
            </a:p>
            <a:p>
              <a:pPr algn="ctr" fontAlgn="ctr"/>
              <a:r>
                <a:rPr lang="en-US" sz="1200" dirty="0">
                  <a:latin typeface="Huawei Sans" panose="020C0503030203020204" pitchFamily="34" charset="0"/>
                </a:rPr>
                <a:t>192.168.20.0/24</a:t>
              </a:r>
              <a:endParaRPr lang="en-US" altLang="zh-CN" sz="1200" dirty="0">
                <a:latin typeface="Huawei Sans" panose="020C0503030203020204" pitchFamily="34" charset="0"/>
              </a:endParaRPr>
            </a:p>
          </p:txBody>
        </p:sp>
      </p:grpSp>
      <p:sp>
        <p:nvSpPr>
          <p:cNvPr id="31" name="Right Arrow 158">
            <a:extLst>
              <a:ext uri="{FF2B5EF4-FFF2-40B4-BE49-F238E27FC236}">
                <a16:creationId xmlns:a16="http://schemas.microsoft.com/office/drawing/2014/main" id="{62BAC312-272D-46BA-97C4-163B957916D0}"/>
              </a:ext>
            </a:extLst>
          </p:cNvPr>
          <p:cNvSpPr/>
          <p:nvPr/>
        </p:nvSpPr>
        <p:spPr bwMode="gray">
          <a:xfrm rot="16200000">
            <a:off x="3384979" y="4158706"/>
            <a:ext cx="804972" cy="494305"/>
          </a:xfrm>
          <a:prstGeom prst="rightArrow">
            <a:avLst>
              <a:gd name="adj1" fmla="val 79333"/>
              <a:gd name="adj2" fmla="val 50000"/>
            </a:avLst>
          </a:prstGeom>
          <a:gradFill flip="none" rotWithShape="1">
            <a:gsLst>
              <a:gs pos="15000">
                <a:schemeClr val="accent1">
                  <a:lumMod val="5000"/>
                  <a:lumOff val="95000"/>
                  <a:alpha val="0"/>
                </a:schemeClr>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35" name="任意多边形: 形状 34">
            <a:extLst>
              <a:ext uri="{FF2B5EF4-FFF2-40B4-BE49-F238E27FC236}">
                <a16:creationId xmlns:a16="http://schemas.microsoft.com/office/drawing/2014/main" id="{3A7774E0-025B-45DC-9E91-B21222B10E64}"/>
              </a:ext>
            </a:extLst>
          </p:cNvPr>
          <p:cNvSpPr/>
          <p:nvPr/>
        </p:nvSpPr>
        <p:spPr bwMode="gray">
          <a:xfrm>
            <a:off x="2778948" y="4456473"/>
            <a:ext cx="2209800" cy="390964"/>
          </a:xfrm>
          <a:custGeom>
            <a:avLst/>
            <a:gdLst>
              <a:gd name="connsiteX0" fmla="*/ 0 w 2209800"/>
              <a:gd name="connsiteY0" fmla="*/ 0 h 419100"/>
              <a:gd name="connsiteX1" fmla="*/ 409575 w 2209800"/>
              <a:gd name="connsiteY1" fmla="*/ 419100 h 419100"/>
              <a:gd name="connsiteX2" fmla="*/ 2209800 w 2209800"/>
              <a:gd name="connsiteY2" fmla="*/ 419100 h 419100"/>
            </a:gdLst>
            <a:ahLst/>
            <a:cxnLst>
              <a:cxn ang="0">
                <a:pos x="connsiteX0" y="connsiteY0"/>
              </a:cxn>
              <a:cxn ang="0">
                <a:pos x="connsiteX1" y="connsiteY1"/>
              </a:cxn>
              <a:cxn ang="0">
                <a:pos x="connsiteX2" y="connsiteY2"/>
              </a:cxn>
            </a:cxnLst>
            <a:rect l="l" t="t" r="r" b="b"/>
            <a:pathLst>
              <a:path w="2209800" h="419100">
                <a:moveTo>
                  <a:pt x="0" y="0"/>
                </a:moveTo>
                <a:lnTo>
                  <a:pt x="409575" y="419100"/>
                </a:lnTo>
                <a:lnTo>
                  <a:pt x="2209800" y="419100"/>
                </a:lnTo>
              </a:path>
            </a:pathLst>
          </a:custGeom>
          <a:noFill/>
          <a:ln w="28575">
            <a:solidFill>
              <a:srgbClr val="00B0F0"/>
            </a:solidFill>
            <a:prstDash val="sysDash"/>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37" name="任意多边形: 形状 36">
            <a:extLst>
              <a:ext uri="{FF2B5EF4-FFF2-40B4-BE49-F238E27FC236}">
                <a16:creationId xmlns:a16="http://schemas.microsoft.com/office/drawing/2014/main" id="{C5DA10B7-E73F-4BC7-BE50-92F27C041D69}"/>
              </a:ext>
            </a:extLst>
          </p:cNvPr>
          <p:cNvSpPr/>
          <p:nvPr/>
        </p:nvSpPr>
        <p:spPr bwMode="gray">
          <a:xfrm>
            <a:off x="2817048" y="5049251"/>
            <a:ext cx="2143125" cy="408736"/>
          </a:xfrm>
          <a:custGeom>
            <a:avLst/>
            <a:gdLst>
              <a:gd name="connsiteX0" fmla="*/ 0 w 2143125"/>
              <a:gd name="connsiteY0" fmla="*/ 438150 h 438150"/>
              <a:gd name="connsiteX1" fmla="*/ 371475 w 2143125"/>
              <a:gd name="connsiteY1" fmla="*/ 0 h 438150"/>
              <a:gd name="connsiteX2" fmla="*/ 2143125 w 2143125"/>
              <a:gd name="connsiteY2" fmla="*/ 19050 h 438150"/>
            </a:gdLst>
            <a:ahLst/>
            <a:cxnLst>
              <a:cxn ang="0">
                <a:pos x="connsiteX0" y="connsiteY0"/>
              </a:cxn>
              <a:cxn ang="0">
                <a:pos x="connsiteX1" y="connsiteY1"/>
              </a:cxn>
              <a:cxn ang="0">
                <a:pos x="connsiteX2" y="connsiteY2"/>
              </a:cxn>
            </a:cxnLst>
            <a:rect l="l" t="t" r="r" b="b"/>
            <a:pathLst>
              <a:path w="2143125" h="438150">
                <a:moveTo>
                  <a:pt x="0" y="438150"/>
                </a:moveTo>
                <a:lnTo>
                  <a:pt x="371475" y="0"/>
                </a:lnTo>
                <a:lnTo>
                  <a:pt x="2143125" y="19050"/>
                </a:lnTo>
              </a:path>
            </a:pathLst>
          </a:custGeom>
          <a:noFill/>
          <a:ln w="28575">
            <a:solidFill>
              <a:srgbClr val="C00000"/>
            </a:solidFill>
            <a:prstDash val="sysDash"/>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38" name="圆角矩形 37">
            <a:extLst>
              <a:ext uri="{FF2B5EF4-FFF2-40B4-BE49-F238E27FC236}">
                <a16:creationId xmlns:a16="http://schemas.microsoft.com/office/drawing/2014/main" id="{448DE391-0258-46B9-BC98-21D07711138E}"/>
              </a:ext>
            </a:extLst>
          </p:cNvPr>
          <p:cNvSpPr/>
          <p:nvPr/>
        </p:nvSpPr>
        <p:spPr bwMode="gray">
          <a:xfrm>
            <a:off x="2580930" y="2286727"/>
            <a:ext cx="3078726" cy="1218491"/>
          </a:xfrm>
          <a:prstGeom prst="roundRect">
            <a:avLst>
              <a:gd name="adj" fmla="val 2303"/>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spcBef>
                <a:spcPts val="0"/>
              </a:spcBef>
              <a:spcAft>
                <a:spcPts val="0"/>
              </a:spcAft>
            </a:pPr>
            <a:r>
              <a:rPr lang="en-US" sz="1200" dirty="0">
                <a:solidFill>
                  <a:srgbClr val="EC7061"/>
                </a:solidFill>
                <a:latin typeface="Huawei Sans" panose="020C0503030203020204" pitchFamily="34" charset="0"/>
              </a:rPr>
              <a:t>Source address: 192.168.10.0/24</a:t>
            </a:r>
          </a:p>
          <a:p>
            <a:pPr fontAlgn="ctr">
              <a:spcBef>
                <a:spcPts val="0"/>
              </a:spcBef>
              <a:spcAft>
                <a:spcPts val="0"/>
              </a:spcAft>
            </a:pPr>
            <a:r>
              <a:rPr lang="en-US" sz="1200" dirty="0">
                <a:solidFill>
                  <a:srgbClr val="EC7061"/>
                </a:solidFill>
                <a:latin typeface="Huawei Sans" panose="020C0503030203020204" pitchFamily="34" charset="0"/>
              </a:rPr>
              <a:t>Destination address: any</a:t>
            </a:r>
          </a:p>
          <a:p>
            <a:pPr fontAlgn="ctr">
              <a:spcBef>
                <a:spcPts val="0"/>
              </a:spcBef>
              <a:spcAft>
                <a:spcPts val="0"/>
              </a:spcAft>
            </a:pPr>
            <a:r>
              <a:rPr lang="en-US" sz="1200" dirty="0">
                <a:solidFill>
                  <a:srgbClr val="EC7061"/>
                </a:solidFill>
                <a:latin typeface="Huawei Sans" panose="020C0503030203020204" pitchFamily="34" charset="0"/>
              </a:rPr>
              <a:t>Port number: any</a:t>
            </a:r>
          </a:p>
          <a:p>
            <a:pPr fontAlgn="ctr">
              <a:spcBef>
                <a:spcPts val="0"/>
              </a:spcBef>
              <a:spcAft>
                <a:spcPts val="0"/>
              </a:spcAft>
            </a:pPr>
            <a:r>
              <a:rPr lang="en-US" sz="1200" dirty="0">
                <a:solidFill>
                  <a:srgbClr val="EC7061"/>
                </a:solidFill>
                <a:latin typeface="Huawei Sans" panose="020C0503030203020204" pitchFamily="34" charset="0"/>
              </a:rPr>
              <a:t>Protocol: HTTP</a:t>
            </a:r>
          </a:p>
          <a:p>
            <a:pPr fontAlgn="ctr">
              <a:spcBef>
                <a:spcPts val="0"/>
              </a:spcBef>
              <a:spcAft>
                <a:spcPts val="0"/>
              </a:spcAft>
            </a:pPr>
            <a:r>
              <a:rPr lang="en-US" sz="1200" dirty="0">
                <a:solidFill>
                  <a:srgbClr val="EC7061"/>
                </a:solidFill>
                <a:latin typeface="Huawei Sans" panose="020C0503030203020204" pitchFamily="34" charset="0"/>
              </a:rPr>
              <a:t>Action: permit</a:t>
            </a:r>
            <a:endParaRPr lang="en-US" altLang="zh-CN" sz="1200" dirty="0">
              <a:solidFill>
                <a:srgbClr val="EC7061"/>
              </a:solidFill>
              <a:latin typeface="Huawei Sans" panose="020C0503030203020204" pitchFamily="34" charset="0"/>
            </a:endParaRPr>
          </a:p>
        </p:txBody>
      </p:sp>
      <p:sp>
        <p:nvSpPr>
          <p:cNvPr id="28" name="十字形 27">
            <a:extLst>
              <a:ext uri="{FF2B5EF4-FFF2-40B4-BE49-F238E27FC236}">
                <a16:creationId xmlns:a16="http://schemas.microsoft.com/office/drawing/2014/main" id="{352DC64A-F039-483A-A047-EE0E6E54B12A}"/>
              </a:ext>
            </a:extLst>
          </p:cNvPr>
          <p:cNvSpPr/>
          <p:nvPr/>
        </p:nvSpPr>
        <p:spPr bwMode="gray">
          <a:xfrm rot="2785165">
            <a:off x="4274454" y="5079002"/>
            <a:ext cx="293072" cy="314163"/>
          </a:xfrm>
          <a:prstGeom prst="plus">
            <a:avLst>
              <a:gd name="adj" fmla="val 39697"/>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4" name="组合 33">
            <a:extLst>
              <a:ext uri="{FF2B5EF4-FFF2-40B4-BE49-F238E27FC236}">
                <a16:creationId xmlns:a16="http://schemas.microsoft.com/office/drawing/2014/main" id="{9C1D182C-E942-4D04-A919-8A15235CF0B8}"/>
              </a:ext>
            </a:extLst>
          </p:cNvPr>
          <p:cNvGrpSpPr/>
          <p:nvPr/>
        </p:nvGrpSpPr>
        <p:grpSpPr bwMode="gray">
          <a:xfrm>
            <a:off x="4266282" y="4503024"/>
            <a:ext cx="288001" cy="268667"/>
            <a:chOff x="10467178" y="5640414"/>
            <a:chExt cx="213540" cy="213540"/>
          </a:xfrm>
        </p:grpSpPr>
        <p:sp>
          <p:nvSpPr>
            <p:cNvPr id="36" name="椭圆 35">
              <a:extLst>
                <a:ext uri="{FF2B5EF4-FFF2-40B4-BE49-F238E27FC236}">
                  <a16:creationId xmlns:a16="http://schemas.microsoft.com/office/drawing/2014/main" id="{A8068EF6-BB58-4389-A11A-0858C0720E0A}"/>
                </a:ext>
              </a:extLst>
            </p:cNvPr>
            <p:cNvSpPr>
              <a:spLocks noChangeAspect="1"/>
            </p:cNvSpPr>
            <p:nvPr/>
          </p:nvSpPr>
          <p:spPr bwMode="gray">
            <a:xfrm>
              <a:off x="10467178" y="5640414"/>
              <a:ext cx="213540" cy="213540"/>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任意多边形 22">
              <a:extLst>
                <a:ext uri="{FF2B5EF4-FFF2-40B4-BE49-F238E27FC236}">
                  <a16:creationId xmlns:a16="http://schemas.microsoft.com/office/drawing/2014/main" id="{74A334D7-228A-4664-A8DF-C8A0605AA117}"/>
                </a:ext>
              </a:extLst>
            </p:cNvPr>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2" name="文本框 41">
            <a:extLst>
              <a:ext uri="{FF2B5EF4-FFF2-40B4-BE49-F238E27FC236}">
                <a16:creationId xmlns:a16="http://schemas.microsoft.com/office/drawing/2014/main" id="{96D4DF2E-66F1-4122-852E-86E3B8924545}"/>
              </a:ext>
            </a:extLst>
          </p:cNvPr>
          <p:cNvSpPr txBox="1"/>
          <p:nvPr/>
        </p:nvSpPr>
        <p:spPr bwMode="gray">
          <a:xfrm>
            <a:off x="7454630" y="2525984"/>
            <a:ext cx="4045708" cy="3046988"/>
          </a:xfrm>
          <a:prstGeom prst="rect">
            <a:avLst/>
          </a:prstGeom>
          <a:solidFill>
            <a:schemeClr val="tx2">
              <a:lumMod val="90000"/>
            </a:schemeClr>
          </a:solidFill>
        </p:spPr>
        <p:txBody>
          <a:bodyPr wrap="square" rtlCol="0">
            <a:spAutoFit/>
          </a:bodyPr>
          <a:lstStyle/>
          <a:p>
            <a:pPr marL="357188" indent="-357188" fontAlgn="ctr">
              <a:lnSpc>
                <a:spcPct val="160000"/>
              </a:lnSpc>
              <a:buFont typeface="Arial" panose="020B0604020202020204" pitchFamily="34" charset="0"/>
              <a:buChar char="•"/>
            </a:pPr>
            <a:r>
              <a:rPr lang="en-US" sz="1200" dirty="0">
                <a:latin typeface="Huawei Sans" panose="020C0503030203020204" pitchFamily="34" charset="0"/>
              </a:rPr>
              <a:t>In this example, firewall security policies are configured to allow only IP addresses in the office area to access the Internet.</a:t>
            </a:r>
            <a:endParaRPr lang="en-US" altLang="zh-CN" sz="1200" dirty="0">
              <a:latin typeface="Huawei Sans" panose="020C0503030203020204" pitchFamily="34" charset="0"/>
            </a:endParaRPr>
          </a:p>
          <a:p>
            <a:pPr marL="357188" indent="-357188" fontAlgn="ctr">
              <a:lnSpc>
                <a:spcPct val="160000"/>
              </a:lnSpc>
              <a:buFont typeface="Arial" panose="020B0604020202020204" pitchFamily="34" charset="0"/>
              <a:buChar char="•"/>
            </a:pPr>
            <a:r>
              <a:rPr lang="en-US" sz="1200" dirty="0">
                <a:latin typeface="Huawei Sans" panose="020C0503030203020204" pitchFamily="34" charset="0"/>
              </a:rPr>
              <a:t>Problems of the packet filtering firewall:</a:t>
            </a:r>
            <a:endParaRPr lang="en-US" altLang="zh-CN" sz="1200" dirty="0">
              <a:latin typeface="Huawei Sans" panose="020C0503030203020204" pitchFamily="34" charset="0"/>
            </a:endParaRPr>
          </a:p>
          <a:p>
            <a:pPr marL="630238" lvl="1" indent="-273050" fontAlgn="ctr">
              <a:lnSpc>
                <a:spcPct val="160000"/>
              </a:lnSpc>
              <a:buFont typeface="Huawei Sans" panose="020C0503030203020204" pitchFamily="34" charset="0"/>
              <a:buChar char="▫"/>
            </a:pPr>
            <a:r>
              <a:rPr lang="en-US" sz="1200" dirty="0">
                <a:latin typeface="Huawei Sans" panose="020C0503030203020204" pitchFamily="34" charset="0"/>
              </a:rPr>
              <a:t>Per-packet detection has low performance.</a:t>
            </a:r>
            <a:endParaRPr lang="en-US" altLang="zh-CN" sz="1200" dirty="0">
              <a:latin typeface="Huawei Sans" panose="020C0503030203020204" pitchFamily="34" charset="0"/>
            </a:endParaRPr>
          </a:p>
          <a:p>
            <a:pPr marL="630238" lvl="1" indent="-273050" fontAlgn="ctr">
              <a:lnSpc>
                <a:spcPct val="160000"/>
              </a:lnSpc>
              <a:buFont typeface="Huawei Sans" panose="020C0503030203020204" pitchFamily="34" charset="0"/>
              <a:buChar char="▫"/>
            </a:pPr>
            <a:r>
              <a:rPr lang="en-US" sz="1200" dirty="0">
                <a:latin typeface="Huawei Sans" panose="020C0503030203020204" pitchFamily="34" charset="0"/>
              </a:rPr>
              <a:t>ACL rules cannot meet dynamic requirements.</a:t>
            </a:r>
            <a:endParaRPr lang="en-US" altLang="zh-CN" sz="1200" dirty="0">
              <a:latin typeface="Huawei Sans" panose="020C0503030203020204" pitchFamily="34" charset="0"/>
            </a:endParaRPr>
          </a:p>
          <a:p>
            <a:pPr marL="630238" lvl="1" indent="-273050" fontAlgn="ctr">
              <a:lnSpc>
                <a:spcPct val="160000"/>
              </a:lnSpc>
              <a:buFont typeface="Huawei Sans" panose="020C0503030203020204" pitchFamily="34" charset="0"/>
              <a:buChar char="▫"/>
            </a:pPr>
            <a:r>
              <a:rPr lang="en-US" sz="1200" dirty="0">
                <a:latin typeface="Huawei Sans" panose="020C0503030203020204" pitchFamily="34" charset="0"/>
              </a:rPr>
              <a:t>Application-layer data is not checked.</a:t>
            </a:r>
            <a:endParaRPr lang="en-US" altLang="zh-CN" sz="1200" dirty="0">
              <a:latin typeface="Huawei Sans" panose="020C0503030203020204" pitchFamily="34" charset="0"/>
            </a:endParaRPr>
          </a:p>
          <a:p>
            <a:pPr marL="630238" lvl="1" indent="-273050" fontAlgn="ctr">
              <a:lnSpc>
                <a:spcPct val="160000"/>
              </a:lnSpc>
              <a:buFont typeface="Huawei Sans" panose="020C0503030203020204" pitchFamily="34" charset="0"/>
              <a:buChar char="▫"/>
            </a:pPr>
            <a:r>
              <a:rPr lang="en-US" sz="1200" dirty="0">
                <a:latin typeface="Huawei Sans" panose="020C0503030203020204" pitchFamily="34" charset="0"/>
              </a:rPr>
              <a:t>The packet filtering firewall does not provide packet association analysis, so spoofing may easily occur.</a:t>
            </a:r>
          </a:p>
        </p:txBody>
      </p:sp>
    </p:spTree>
    <p:extLst>
      <p:ext uri="{BB962C8B-B14F-4D97-AF65-F5344CB8AC3E}">
        <p14:creationId xmlns:p14="http://schemas.microsoft.com/office/powerpoint/2010/main" val="28710770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EB81CFC-1E0A-4911-AC31-7EFF6C5A3952}"/>
              </a:ext>
            </a:extLst>
          </p:cNvPr>
          <p:cNvSpPr>
            <a:spLocks noGrp="1"/>
          </p:cNvSpPr>
          <p:nvPr>
            <p:ph type="title"/>
          </p:nvPr>
        </p:nvSpPr>
        <p:spPr bwMode="gray"/>
        <p:txBody>
          <a:bodyPr/>
          <a:lstStyle/>
          <a:p>
            <a:pPr fontAlgn="ctr"/>
            <a:r>
              <a:rPr lang="en-US" dirty="0" err="1">
                <a:latin typeface="Huawei Sans" panose="020C0503030203020204" pitchFamily="34" charset="0"/>
              </a:rPr>
              <a:t>Stateful</a:t>
            </a:r>
            <a:r>
              <a:rPr lang="en-US" dirty="0">
                <a:latin typeface="Huawei Sans" panose="020C0503030203020204" pitchFamily="34" charset="0"/>
              </a:rPr>
              <a:t> Inspection Firewall</a:t>
            </a:r>
          </a:p>
        </p:txBody>
      </p:sp>
      <p:sp>
        <p:nvSpPr>
          <p:cNvPr id="3" name="文本框 2">
            <a:extLst>
              <a:ext uri="{FF2B5EF4-FFF2-40B4-BE49-F238E27FC236}">
                <a16:creationId xmlns:a16="http://schemas.microsoft.com/office/drawing/2014/main" id="{49E33557-2240-4197-B044-B580E4EBF229}"/>
              </a:ext>
            </a:extLst>
          </p:cNvPr>
          <p:cNvSpPr txBox="1"/>
          <p:nvPr/>
        </p:nvSpPr>
        <p:spPr bwMode="gray">
          <a:xfrm>
            <a:off x="6971347" y="5207134"/>
            <a:ext cx="4774565" cy="738664"/>
          </a:xfrm>
          <a:prstGeom prst="rect">
            <a:avLst/>
          </a:prstGeom>
          <a:noFill/>
        </p:spPr>
        <p:txBody>
          <a:bodyPr wrap="square" rtlCol="0">
            <a:spAutoFit/>
          </a:bodyPr>
          <a:lstStyle/>
          <a:p>
            <a:pPr fontAlgn="ctr"/>
            <a:r>
              <a:rPr lang="en-US" sz="1400" dirty="0">
                <a:latin typeface="Huawei Sans" panose="020C0503030203020204" pitchFamily="34" charset="0"/>
              </a:rPr>
              <a:t>The NGFW is also a </a:t>
            </a:r>
            <a:r>
              <a:rPr lang="en-US" sz="1400" dirty="0" err="1">
                <a:latin typeface="Huawei Sans" panose="020C0503030203020204" pitchFamily="34" charset="0"/>
              </a:rPr>
              <a:t>stateful</a:t>
            </a:r>
            <a:r>
              <a:rPr lang="en-US" sz="1400" dirty="0">
                <a:latin typeface="Huawei Sans" panose="020C0503030203020204" pitchFamily="34" charset="0"/>
              </a:rPr>
              <a:t> inspection firewall. The NGFW greatly improves content security and processing performance.</a:t>
            </a:r>
          </a:p>
        </p:txBody>
      </p:sp>
      <p:sp>
        <p:nvSpPr>
          <p:cNvPr id="4" name="文本框 3">
            <a:extLst>
              <a:ext uri="{FF2B5EF4-FFF2-40B4-BE49-F238E27FC236}">
                <a16:creationId xmlns:a16="http://schemas.microsoft.com/office/drawing/2014/main" id="{A0ABD966-0662-4ABD-A885-B144F2DB776D}"/>
              </a:ext>
            </a:extLst>
          </p:cNvPr>
          <p:cNvSpPr txBox="1"/>
          <p:nvPr/>
        </p:nvSpPr>
        <p:spPr bwMode="gray">
          <a:xfrm>
            <a:off x="6971347" y="2992582"/>
            <a:ext cx="4450592" cy="1569660"/>
          </a:xfrm>
          <a:prstGeom prst="rect">
            <a:avLst/>
          </a:prstGeom>
          <a:solidFill>
            <a:schemeClr val="bg2"/>
          </a:solidFill>
        </p:spPr>
        <p:txBody>
          <a:bodyPr wrap="square" rtlCol="0">
            <a:spAutoFit/>
          </a:bodyPr>
          <a:lstStyle/>
          <a:p>
            <a:pPr marL="285750" indent="-252000" fontAlgn="ctr">
              <a:lnSpc>
                <a:spcPct val="160000"/>
              </a:lnSpc>
              <a:buFont typeface="Arial" panose="020B0604020202020204" pitchFamily="34" charset="0"/>
              <a:buChar char="•"/>
            </a:pPr>
            <a:r>
              <a:rPr lang="en-US" sz="1200" dirty="0">
                <a:latin typeface="Huawei Sans" panose="020C0503030203020204" pitchFamily="34" charset="0"/>
              </a:rPr>
              <a:t>In this example, the </a:t>
            </a:r>
            <a:r>
              <a:rPr lang="en-US" sz="1200" dirty="0" err="1">
                <a:latin typeface="Huawei Sans" panose="020C0503030203020204" pitchFamily="34" charset="0"/>
              </a:rPr>
              <a:t>stateful</a:t>
            </a:r>
            <a:r>
              <a:rPr lang="en-US" sz="1200" dirty="0">
                <a:latin typeface="Huawei Sans" panose="020C0503030203020204" pitchFamily="34" charset="0"/>
              </a:rPr>
              <a:t> inspection firewall detects that a TCP connection is established between hosts at 10.0.0.1 and 20.0.0.1 and generates session information. The </a:t>
            </a:r>
            <a:r>
              <a:rPr lang="en-US" altLang="zh-CN" sz="1200" dirty="0">
                <a:latin typeface="Huawei Sans" panose="020C0503030203020204" pitchFamily="34" charset="0"/>
              </a:rPr>
              <a:t>third </a:t>
            </a:r>
            <a:r>
              <a:rPr lang="en-US" sz="1200" dirty="0">
                <a:latin typeface="Huawei Sans" panose="020C0503030203020204" pitchFamily="34" charset="0"/>
              </a:rPr>
              <a:t>handshake packet does not match any session entry and is discarded.</a:t>
            </a:r>
            <a:endParaRPr lang="en-US" altLang="zh-CN" sz="1200" dirty="0">
              <a:latin typeface="Huawei Sans" panose="020C0503030203020204" pitchFamily="34" charset="0"/>
            </a:endParaRPr>
          </a:p>
        </p:txBody>
      </p:sp>
      <p:sp>
        <p:nvSpPr>
          <p:cNvPr id="38" name="文本框 37">
            <a:extLst>
              <a:ext uri="{FF2B5EF4-FFF2-40B4-BE49-F238E27FC236}">
                <a16:creationId xmlns:a16="http://schemas.microsoft.com/office/drawing/2014/main" id="{4EF06A2C-8679-4BE8-9157-92477EFCA59E}"/>
              </a:ext>
            </a:extLst>
          </p:cNvPr>
          <p:cNvSpPr txBox="1"/>
          <p:nvPr/>
        </p:nvSpPr>
        <p:spPr bwMode="gray">
          <a:xfrm>
            <a:off x="445095" y="1242928"/>
            <a:ext cx="11300817" cy="781752"/>
          </a:xfrm>
          <a:prstGeom prst="rect">
            <a:avLst/>
          </a:prstGeom>
          <a:noFill/>
        </p:spPr>
        <p:txBody>
          <a:bodyPr wrap="square" rtlCol="0">
            <a:spAutoFit/>
          </a:bodyPr>
          <a:lstStyle/>
          <a:p>
            <a:pPr marL="357188" indent="-357188" fontAlgn="ctr">
              <a:lnSpc>
                <a:spcPct val="140000"/>
              </a:lnSpc>
              <a:buFont typeface="Arial" panose="020B0604020202020204" pitchFamily="34" charset="0"/>
              <a:buChar char="•"/>
            </a:pPr>
            <a:r>
              <a:rPr lang="en-US" sz="1600" dirty="0" err="1">
                <a:latin typeface="Huawei Sans" panose="020C0503030203020204" pitchFamily="34" charset="0"/>
              </a:rPr>
              <a:t>Stateful</a:t>
            </a:r>
            <a:r>
              <a:rPr lang="en-US" sz="1600" dirty="0">
                <a:latin typeface="Huawei Sans" panose="020C0503030203020204" pitchFamily="34" charset="0"/>
              </a:rPr>
              <a:t> inspection firewalls are introduced based on packet filtering technology. It considers correlation between packets and detects the connection status but not a single packet.</a:t>
            </a:r>
            <a:endParaRPr lang="en-US" altLang="zh-CN" sz="1600" dirty="0">
              <a:latin typeface="Huawei Sans" panose="020C0503030203020204" pitchFamily="34" charset="0"/>
            </a:endParaRPr>
          </a:p>
        </p:txBody>
      </p:sp>
      <p:grpSp>
        <p:nvGrpSpPr>
          <p:cNvPr id="15" name="组合 14">
            <a:extLst>
              <a:ext uri="{FF2B5EF4-FFF2-40B4-BE49-F238E27FC236}">
                <a16:creationId xmlns:a16="http://schemas.microsoft.com/office/drawing/2014/main" id="{B301C1EA-EF67-45B3-B407-26BAB98A14A3}"/>
              </a:ext>
            </a:extLst>
          </p:cNvPr>
          <p:cNvGrpSpPr/>
          <p:nvPr/>
        </p:nvGrpSpPr>
        <p:grpSpPr bwMode="gray">
          <a:xfrm>
            <a:off x="679813" y="5069995"/>
            <a:ext cx="5960154" cy="1336143"/>
            <a:chOff x="660618" y="5446152"/>
            <a:chExt cx="6322563" cy="1256444"/>
          </a:xfrm>
        </p:grpSpPr>
        <p:sp>
          <p:nvSpPr>
            <p:cNvPr id="22" name="Right Arrow 158">
              <a:extLst>
                <a:ext uri="{FF2B5EF4-FFF2-40B4-BE49-F238E27FC236}">
                  <a16:creationId xmlns:a16="http://schemas.microsoft.com/office/drawing/2014/main" id="{3236CE9A-632C-4ECA-8F29-02B62CDA0A9B}"/>
                </a:ext>
              </a:extLst>
            </p:cNvPr>
            <p:cNvSpPr/>
            <p:nvPr/>
          </p:nvSpPr>
          <p:spPr bwMode="gray">
            <a:xfrm rot="16200000">
              <a:off x="3627100" y="5492903"/>
              <a:ext cx="587808" cy="494305"/>
            </a:xfrm>
            <a:prstGeom prst="rightArrow">
              <a:avLst>
                <a:gd name="adj1" fmla="val 79333"/>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5" name="矩形 4">
              <a:extLst>
                <a:ext uri="{FF2B5EF4-FFF2-40B4-BE49-F238E27FC236}">
                  <a16:creationId xmlns:a16="http://schemas.microsoft.com/office/drawing/2014/main" id="{F04B7780-32AB-44D6-8F23-6D44988B2427}"/>
                </a:ext>
              </a:extLst>
            </p:cNvPr>
            <p:cNvSpPr/>
            <p:nvPr/>
          </p:nvSpPr>
          <p:spPr bwMode="gray">
            <a:xfrm>
              <a:off x="4843062" y="5517749"/>
              <a:ext cx="2140119" cy="1184847"/>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pic>
          <p:nvPicPr>
            <p:cNvPr id="6" name="图片 5">
              <a:extLst>
                <a:ext uri="{FF2B5EF4-FFF2-40B4-BE49-F238E27FC236}">
                  <a16:creationId xmlns:a16="http://schemas.microsoft.com/office/drawing/2014/main" id="{A70D0D9D-EEE3-4408-886A-8647EC65038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670532" y="6066039"/>
              <a:ext cx="540000" cy="397411"/>
            </a:xfrm>
            <a:prstGeom prst="rect">
              <a:avLst/>
            </a:prstGeom>
          </p:spPr>
        </p:pic>
        <p:pic>
          <p:nvPicPr>
            <p:cNvPr id="7" name="图片 6">
              <a:extLst>
                <a:ext uri="{FF2B5EF4-FFF2-40B4-BE49-F238E27FC236}">
                  <a16:creationId xmlns:a16="http://schemas.microsoft.com/office/drawing/2014/main" id="{1D63CD58-46A4-4C02-B0C3-2FBE1E05818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276180" y="5887322"/>
              <a:ext cx="1458584" cy="752810"/>
            </a:xfrm>
            <a:prstGeom prst="rect">
              <a:avLst/>
            </a:prstGeom>
          </p:spPr>
        </p:pic>
        <p:cxnSp>
          <p:nvCxnSpPr>
            <p:cNvPr id="8" name="直接连接符 7">
              <a:extLst>
                <a:ext uri="{FF2B5EF4-FFF2-40B4-BE49-F238E27FC236}">
                  <a16:creationId xmlns:a16="http://schemas.microsoft.com/office/drawing/2014/main" id="{D36A51A4-1357-4DB6-9499-8C60E9C14A0F}"/>
                </a:ext>
              </a:extLst>
            </p:cNvPr>
            <p:cNvCxnSpPr>
              <a:cxnSpLocks/>
              <a:stCxn id="6" idx="3"/>
            </p:cNvCxnSpPr>
            <p:nvPr/>
          </p:nvCxnSpPr>
          <p:spPr bwMode="gray">
            <a:xfrm flipV="1">
              <a:off x="4210532" y="6263727"/>
              <a:ext cx="1103610" cy="10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BD04C233-2E54-4B44-81F4-28A692C1B50A}"/>
                </a:ext>
              </a:extLst>
            </p:cNvPr>
            <p:cNvSpPr txBox="1"/>
            <p:nvPr/>
          </p:nvSpPr>
          <p:spPr bwMode="gray">
            <a:xfrm>
              <a:off x="5079417" y="5567868"/>
              <a:ext cx="1058036" cy="289419"/>
            </a:xfrm>
            <a:prstGeom prst="rect">
              <a:avLst/>
            </a:prstGeom>
            <a:noFill/>
          </p:spPr>
          <p:txBody>
            <a:bodyPr wrap="none" rtlCol="0">
              <a:spAutoFit/>
            </a:bodyPr>
            <a:lstStyle/>
            <a:p>
              <a:pPr fontAlgn="ctr"/>
              <a:r>
                <a:rPr lang="en-US" sz="1400" dirty="0">
                  <a:latin typeface="Huawei Sans" panose="020C0503030203020204" pitchFamily="34" charset="0"/>
                </a:rPr>
                <a:t>Untrusted</a:t>
              </a:r>
              <a:endParaRPr lang="en-US" altLang="zh-CN" sz="1400" dirty="0">
                <a:latin typeface="Huawei Sans" panose="020C0503030203020204" pitchFamily="34" charset="0"/>
              </a:endParaRPr>
            </a:p>
          </p:txBody>
        </p:sp>
        <p:sp>
          <p:nvSpPr>
            <p:cNvPr id="10" name="文本框 9">
              <a:extLst>
                <a:ext uri="{FF2B5EF4-FFF2-40B4-BE49-F238E27FC236}">
                  <a16:creationId xmlns:a16="http://schemas.microsoft.com/office/drawing/2014/main" id="{9FD2B379-4243-43EC-B3B6-0AF459C594B5}"/>
                </a:ext>
              </a:extLst>
            </p:cNvPr>
            <p:cNvSpPr txBox="1"/>
            <p:nvPr/>
          </p:nvSpPr>
          <p:spPr bwMode="gray">
            <a:xfrm>
              <a:off x="5429889" y="6064328"/>
              <a:ext cx="1153262" cy="347302"/>
            </a:xfrm>
            <a:prstGeom prst="rect">
              <a:avLst/>
            </a:prstGeom>
            <a:noFill/>
          </p:spPr>
          <p:txBody>
            <a:bodyPr wrap="none" rtlCol="0">
              <a:spAutoFit/>
            </a:bodyPr>
            <a:lstStyle/>
            <a:p>
              <a:pPr fontAlgn="ctr"/>
              <a:r>
                <a:rPr lang="en-US" b="1" dirty="0">
                  <a:solidFill>
                    <a:schemeClr val="bg1"/>
                  </a:solidFill>
                  <a:latin typeface="Huawei Sans" panose="020C0503030203020204" pitchFamily="34" charset="0"/>
                </a:rPr>
                <a:t>Internet</a:t>
              </a:r>
              <a:endParaRPr lang="en-US" altLang="zh-CN" b="1" dirty="0">
                <a:solidFill>
                  <a:schemeClr val="bg1"/>
                </a:solidFill>
                <a:latin typeface="Huawei Sans" panose="020C0503030203020204" pitchFamily="34" charset="0"/>
              </a:endParaRPr>
            </a:p>
          </p:txBody>
        </p:sp>
        <p:sp>
          <p:nvSpPr>
            <p:cNvPr id="12" name="矩形 11">
              <a:extLst>
                <a:ext uri="{FF2B5EF4-FFF2-40B4-BE49-F238E27FC236}">
                  <a16:creationId xmlns:a16="http://schemas.microsoft.com/office/drawing/2014/main" id="{B01ECA11-5791-472C-867A-534A0822A08C}"/>
                </a:ext>
              </a:extLst>
            </p:cNvPr>
            <p:cNvSpPr/>
            <p:nvPr/>
          </p:nvSpPr>
          <p:spPr bwMode="gray">
            <a:xfrm>
              <a:off x="660618" y="5517750"/>
              <a:ext cx="2372003" cy="1184846"/>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cxnSp>
          <p:nvCxnSpPr>
            <p:cNvPr id="17" name="直接连接符 16">
              <a:extLst>
                <a:ext uri="{FF2B5EF4-FFF2-40B4-BE49-F238E27FC236}">
                  <a16:creationId xmlns:a16="http://schemas.microsoft.com/office/drawing/2014/main" id="{FC0E805C-3AE8-4432-9E94-51851D1D36D2}"/>
                </a:ext>
              </a:extLst>
            </p:cNvPr>
            <p:cNvCxnSpPr>
              <a:cxnSpLocks/>
              <a:stCxn id="14" idx="3"/>
              <a:endCxn id="6" idx="1"/>
            </p:cNvCxnSpPr>
            <p:nvPr/>
          </p:nvCxnSpPr>
          <p:spPr bwMode="gray">
            <a:xfrm>
              <a:off x="1380647" y="6258273"/>
              <a:ext cx="2289885" cy="64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Freeform 159">
              <a:extLst>
                <a:ext uri="{FF2B5EF4-FFF2-40B4-BE49-F238E27FC236}">
                  <a16:creationId xmlns:a16="http://schemas.microsoft.com/office/drawing/2014/main" id="{98906DED-5D73-450C-BC4D-4C85C92EB434}"/>
                </a:ext>
              </a:extLst>
            </p:cNvPr>
            <p:cNvSpPr/>
            <p:nvPr/>
          </p:nvSpPr>
          <p:spPr bwMode="gray">
            <a:xfrm flipH="1">
              <a:off x="1324982" y="5831790"/>
              <a:ext cx="1600783" cy="75206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pic>
          <p:nvPicPr>
            <p:cNvPr id="14" name="图片 13" descr="PC.png">
              <a:extLst>
                <a:ext uri="{FF2B5EF4-FFF2-40B4-BE49-F238E27FC236}">
                  <a16:creationId xmlns:a16="http://schemas.microsoft.com/office/drawing/2014/main" id="{67535384-D6E3-49B2-AB72-AA9C130A62E7}"/>
                </a:ext>
              </a:extLst>
            </p:cNvPr>
            <p:cNvPicPr>
              <a:picLocks noChangeAspect="1"/>
            </p:cNvPicPr>
            <p:nvPr/>
          </p:nvPicPr>
          <p:blipFill>
            <a:blip r:embed="rId5" cstate="print"/>
            <a:stretch>
              <a:fillRect/>
            </a:stretch>
          </p:blipFill>
          <p:spPr bwMode="gray">
            <a:xfrm>
              <a:off x="841584" y="6072229"/>
              <a:ext cx="539063" cy="372089"/>
            </a:xfrm>
            <a:prstGeom prst="rect">
              <a:avLst/>
            </a:prstGeom>
          </p:spPr>
        </p:pic>
        <p:sp>
          <p:nvSpPr>
            <p:cNvPr id="19" name="文本框 18">
              <a:extLst>
                <a:ext uri="{FF2B5EF4-FFF2-40B4-BE49-F238E27FC236}">
                  <a16:creationId xmlns:a16="http://schemas.microsoft.com/office/drawing/2014/main" id="{6C94D658-F761-4594-976E-2BD13E846F30}"/>
                </a:ext>
              </a:extLst>
            </p:cNvPr>
            <p:cNvSpPr txBox="1"/>
            <p:nvPr/>
          </p:nvSpPr>
          <p:spPr bwMode="gray">
            <a:xfrm>
              <a:off x="769954" y="5575111"/>
              <a:ext cx="845476" cy="289419"/>
            </a:xfrm>
            <a:prstGeom prst="rect">
              <a:avLst/>
            </a:prstGeom>
            <a:noFill/>
          </p:spPr>
          <p:txBody>
            <a:bodyPr wrap="none" rtlCol="0">
              <a:spAutoFit/>
            </a:bodyPr>
            <a:lstStyle/>
            <a:p>
              <a:pPr fontAlgn="ctr"/>
              <a:r>
                <a:rPr lang="en-US" sz="1400" dirty="0">
                  <a:latin typeface="Huawei Sans" panose="020C0503030203020204" pitchFamily="34" charset="0"/>
                </a:rPr>
                <a:t>Trusted</a:t>
              </a:r>
              <a:endParaRPr lang="en-US" altLang="zh-CN" sz="1400" dirty="0">
                <a:latin typeface="Huawei Sans" panose="020C0503030203020204" pitchFamily="34" charset="0"/>
              </a:endParaRPr>
            </a:p>
          </p:txBody>
        </p:sp>
        <p:sp>
          <p:nvSpPr>
            <p:cNvPr id="20" name="文本框 19">
              <a:extLst>
                <a:ext uri="{FF2B5EF4-FFF2-40B4-BE49-F238E27FC236}">
                  <a16:creationId xmlns:a16="http://schemas.microsoft.com/office/drawing/2014/main" id="{B17F9023-DE6D-4B27-9CF9-00FF395CD641}"/>
                </a:ext>
              </a:extLst>
            </p:cNvPr>
            <p:cNvSpPr txBox="1"/>
            <p:nvPr/>
          </p:nvSpPr>
          <p:spPr bwMode="gray">
            <a:xfrm>
              <a:off x="1372808" y="6125417"/>
              <a:ext cx="1489510" cy="260476"/>
            </a:xfrm>
            <a:prstGeom prst="rect">
              <a:avLst/>
            </a:prstGeom>
            <a:noFill/>
          </p:spPr>
          <p:txBody>
            <a:bodyPr wrap="square" rtlCol="0">
              <a:spAutoFit/>
            </a:bodyPr>
            <a:lstStyle/>
            <a:p>
              <a:pPr fontAlgn="ctr"/>
              <a:r>
                <a:rPr lang="en-US" sz="1200" dirty="0">
                  <a:latin typeface="Huawei Sans" panose="020C0503030203020204" pitchFamily="34" charset="0"/>
                </a:rPr>
                <a:t>Office area</a:t>
              </a:r>
            </a:p>
          </p:txBody>
        </p:sp>
      </p:grpSp>
      <p:sp>
        <p:nvSpPr>
          <p:cNvPr id="30" name="文本框 29">
            <a:extLst>
              <a:ext uri="{FF2B5EF4-FFF2-40B4-BE49-F238E27FC236}">
                <a16:creationId xmlns:a16="http://schemas.microsoft.com/office/drawing/2014/main" id="{1D75461C-5B2C-4A5A-BA88-4058A94CC0B7}"/>
              </a:ext>
            </a:extLst>
          </p:cNvPr>
          <p:cNvSpPr txBox="1"/>
          <p:nvPr/>
        </p:nvSpPr>
        <p:spPr bwMode="gray">
          <a:xfrm>
            <a:off x="744264" y="2318549"/>
            <a:ext cx="1053569" cy="307777"/>
          </a:xfrm>
          <a:prstGeom prst="rect">
            <a:avLst/>
          </a:prstGeom>
          <a:noFill/>
          <a:ln>
            <a:noFill/>
          </a:ln>
        </p:spPr>
        <p:txBody>
          <a:bodyPr wrap="square" rtlCol="0">
            <a:spAutoFit/>
          </a:bodyPr>
          <a:lstStyle>
            <a:defPPr>
              <a:defRPr lang="en-US"/>
            </a:defPPr>
            <a:lvl1pPr>
              <a:defRPr sz="1600"/>
            </a:lvl1pPr>
          </a:lstStyle>
          <a:p>
            <a:pPr fontAlgn="ctr"/>
            <a:r>
              <a:rPr lang="en-US" sz="1400" b="1" dirty="0">
                <a:solidFill>
                  <a:srgbClr val="0070C0"/>
                </a:solidFill>
                <a:latin typeface="Huawei Sans" panose="020C0503030203020204" pitchFamily="34" charset="0"/>
              </a:rPr>
              <a:t>10.0.0.1</a:t>
            </a:r>
            <a:endParaRPr lang="en-US" altLang="zh-CN" sz="1400" b="1" dirty="0">
              <a:solidFill>
                <a:srgbClr val="0070C0"/>
              </a:solidFill>
              <a:latin typeface="Huawei Sans" panose="020C0503030203020204" pitchFamily="34" charset="0"/>
            </a:endParaRPr>
          </a:p>
        </p:txBody>
      </p:sp>
      <p:sp>
        <p:nvSpPr>
          <p:cNvPr id="40" name="文本框 39">
            <a:extLst>
              <a:ext uri="{FF2B5EF4-FFF2-40B4-BE49-F238E27FC236}">
                <a16:creationId xmlns:a16="http://schemas.microsoft.com/office/drawing/2014/main" id="{5CE309C9-5977-4072-9302-95D3F2CCB755}"/>
              </a:ext>
            </a:extLst>
          </p:cNvPr>
          <p:cNvSpPr txBox="1"/>
          <p:nvPr/>
        </p:nvSpPr>
        <p:spPr bwMode="gray">
          <a:xfrm>
            <a:off x="5476925" y="2318549"/>
            <a:ext cx="1053568" cy="307777"/>
          </a:xfrm>
          <a:prstGeom prst="rect">
            <a:avLst/>
          </a:prstGeom>
          <a:noFill/>
          <a:ln>
            <a:noFill/>
          </a:ln>
        </p:spPr>
        <p:txBody>
          <a:bodyPr wrap="square" rtlCol="0">
            <a:spAutoFit/>
          </a:bodyPr>
          <a:lstStyle>
            <a:defPPr>
              <a:defRPr lang="en-US"/>
            </a:defPPr>
            <a:lvl1pPr>
              <a:defRPr sz="1600"/>
            </a:lvl1pPr>
          </a:lstStyle>
          <a:p>
            <a:pPr fontAlgn="ctr"/>
            <a:r>
              <a:rPr lang="en-US" sz="1400" b="1" dirty="0">
                <a:solidFill>
                  <a:srgbClr val="0070C0"/>
                </a:solidFill>
                <a:latin typeface="Huawei Sans" panose="020C0503030203020204" pitchFamily="34" charset="0"/>
              </a:rPr>
              <a:t>20.0.0.1</a:t>
            </a:r>
            <a:endParaRPr lang="en-US" altLang="zh-CN" sz="1400" b="1" dirty="0">
              <a:solidFill>
                <a:srgbClr val="0070C0"/>
              </a:solidFill>
              <a:latin typeface="Huawei Sans" panose="020C0503030203020204" pitchFamily="34" charset="0"/>
            </a:endParaRPr>
          </a:p>
        </p:txBody>
      </p:sp>
      <p:sp>
        <p:nvSpPr>
          <p:cNvPr id="71" name="文本框 70">
            <a:extLst>
              <a:ext uri="{FF2B5EF4-FFF2-40B4-BE49-F238E27FC236}">
                <a16:creationId xmlns:a16="http://schemas.microsoft.com/office/drawing/2014/main" id="{ED1812C3-DFA7-491D-AE78-D059C05CCD03}"/>
              </a:ext>
            </a:extLst>
          </p:cNvPr>
          <p:cNvSpPr txBox="1"/>
          <p:nvPr/>
        </p:nvSpPr>
        <p:spPr bwMode="gray">
          <a:xfrm>
            <a:off x="504976" y="3759625"/>
            <a:ext cx="1013593" cy="461665"/>
          </a:xfrm>
          <a:prstGeom prst="rect">
            <a:avLst/>
          </a:prstGeom>
          <a:solidFill>
            <a:schemeClr val="accent2">
              <a:lumMod val="20000"/>
              <a:lumOff val="80000"/>
            </a:schemeClr>
          </a:solidFill>
          <a:ln>
            <a:solidFill>
              <a:schemeClr val="accent2">
                <a:lumMod val="60000"/>
                <a:lumOff val="40000"/>
              </a:schemeClr>
            </a:solidFill>
          </a:ln>
        </p:spPr>
        <p:txBody>
          <a:bodyPr wrap="square" rtlCol="0">
            <a:spAutoFit/>
          </a:bodyPr>
          <a:lstStyle/>
          <a:p>
            <a:pPr fontAlgn="ctr"/>
            <a:r>
              <a:rPr lang="en-US" sz="1200" dirty="0">
                <a:latin typeface="Huawei Sans" panose="020C0503030203020204" pitchFamily="34" charset="0"/>
              </a:rPr>
              <a:t>Suspected attack</a:t>
            </a:r>
          </a:p>
        </p:txBody>
      </p:sp>
      <p:grpSp>
        <p:nvGrpSpPr>
          <p:cNvPr id="28" name="组合 27">
            <a:extLst>
              <a:ext uri="{FF2B5EF4-FFF2-40B4-BE49-F238E27FC236}">
                <a16:creationId xmlns:a16="http://schemas.microsoft.com/office/drawing/2014/main" id="{9115DED0-B8B4-41CD-8C23-82D3E6DC3CA6}"/>
              </a:ext>
            </a:extLst>
          </p:cNvPr>
          <p:cNvGrpSpPr/>
          <p:nvPr/>
        </p:nvGrpSpPr>
        <p:grpSpPr bwMode="gray">
          <a:xfrm>
            <a:off x="1651166" y="3736790"/>
            <a:ext cx="4424376" cy="361602"/>
            <a:chOff x="1676566" y="4210398"/>
            <a:chExt cx="4424376" cy="361602"/>
          </a:xfrm>
        </p:grpSpPr>
        <p:grpSp>
          <p:nvGrpSpPr>
            <p:cNvPr id="24" name="组合 23">
              <a:extLst>
                <a:ext uri="{FF2B5EF4-FFF2-40B4-BE49-F238E27FC236}">
                  <a16:creationId xmlns:a16="http://schemas.microsoft.com/office/drawing/2014/main" id="{68702E1F-DFAB-4593-8EF5-70F642E3F4CA}"/>
                </a:ext>
              </a:extLst>
            </p:cNvPr>
            <p:cNvGrpSpPr/>
            <p:nvPr/>
          </p:nvGrpSpPr>
          <p:grpSpPr bwMode="gray">
            <a:xfrm>
              <a:off x="1676566" y="4210398"/>
              <a:ext cx="4033134" cy="361602"/>
              <a:chOff x="1676566" y="4210398"/>
              <a:chExt cx="4033134" cy="361602"/>
            </a:xfrm>
          </p:grpSpPr>
          <p:cxnSp>
            <p:nvCxnSpPr>
              <p:cNvPr id="69" name="直接箭头连接符 68">
                <a:extLst>
                  <a:ext uri="{FF2B5EF4-FFF2-40B4-BE49-F238E27FC236}">
                    <a16:creationId xmlns:a16="http://schemas.microsoft.com/office/drawing/2014/main" id="{7CAD71F9-2106-4E11-9EB1-C74A48B17DB9}"/>
                  </a:ext>
                </a:extLst>
              </p:cNvPr>
              <p:cNvCxnSpPr>
                <a:cxnSpLocks/>
              </p:cNvCxnSpPr>
              <p:nvPr/>
            </p:nvCxnSpPr>
            <p:spPr bwMode="gray">
              <a:xfrm>
                <a:off x="1690764" y="4418968"/>
                <a:ext cx="4018936" cy="0"/>
              </a:xfrm>
              <a:prstGeom prst="straightConnector1">
                <a:avLst/>
              </a:prstGeom>
              <a:ln w="28575">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grpSp>
            <p:nvGrpSpPr>
              <p:cNvPr id="74" name="组合 73">
                <a:extLst>
                  <a:ext uri="{FF2B5EF4-FFF2-40B4-BE49-F238E27FC236}">
                    <a16:creationId xmlns:a16="http://schemas.microsoft.com/office/drawing/2014/main" id="{471E3DDB-487C-4729-9241-102A07C93CAA}"/>
                  </a:ext>
                </a:extLst>
              </p:cNvPr>
              <p:cNvGrpSpPr/>
              <p:nvPr/>
            </p:nvGrpSpPr>
            <p:grpSpPr bwMode="gray">
              <a:xfrm>
                <a:off x="1676566" y="4210398"/>
                <a:ext cx="3815649" cy="361602"/>
                <a:chOff x="2085276" y="3249102"/>
                <a:chExt cx="3037242" cy="538559"/>
              </a:xfrm>
            </p:grpSpPr>
            <p:sp>
              <p:nvSpPr>
                <p:cNvPr id="54" name="Rectangle 23">
                  <a:extLst>
                    <a:ext uri="{FF2B5EF4-FFF2-40B4-BE49-F238E27FC236}">
                      <a16:creationId xmlns:a16="http://schemas.microsoft.com/office/drawing/2014/main" id="{27E89E65-F862-4206-AF7C-D3E1798AA052}"/>
                    </a:ext>
                  </a:extLst>
                </p:cNvPr>
                <p:cNvSpPr>
                  <a:spLocks noChangeArrowheads="1"/>
                </p:cNvSpPr>
                <p:nvPr/>
              </p:nvSpPr>
              <p:spPr bwMode="gray">
                <a:xfrm>
                  <a:off x="2085276" y="3249105"/>
                  <a:ext cx="626418" cy="538556"/>
                </a:xfrm>
                <a:prstGeom prst="rect">
                  <a:avLst/>
                </a:prstGeom>
                <a:ln>
                  <a:headEnd/>
                  <a:tailEnd/>
                </a:ln>
              </p:spPr>
              <p:style>
                <a:lnRef idx="2">
                  <a:schemeClr val="dk1"/>
                </a:lnRef>
                <a:fillRef idx="1">
                  <a:schemeClr val="lt1"/>
                </a:fillRef>
                <a:effectRef idx="0">
                  <a:schemeClr val="dk1"/>
                </a:effectRef>
                <a:fontRef idx="minor">
                  <a:schemeClr val="dk1"/>
                </a:fontRef>
              </p:style>
              <p:txBody>
                <a:bodyPr anchor="ctr"/>
                <a:lstStyle/>
                <a:p>
                  <a:pPr algn="ctr" eaLnBrk="1" fontAlgn="ctr" hangingPunct="1">
                    <a:defRPr/>
                  </a:pPr>
                  <a:r>
                    <a:rPr lang="en-US" sz="1200" dirty="0">
                      <a:solidFill>
                        <a:srgbClr val="000000"/>
                      </a:solidFill>
                      <a:latin typeface="Huawei Sans" panose="020C0503030203020204" pitchFamily="34" charset="0"/>
                    </a:rPr>
                    <a:t>TCP</a:t>
                  </a:r>
                  <a:endParaRPr lang="en-US" altLang="zh-CN" sz="1200" dirty="0">
                    <a:solidFill>
                      <a:srgbClr val="000000"/>
                    </a:solidFill>
                    <a:latin typeface="Huawei Sans" panose="020C0503030203020204" pitchFamily="34" charset="0"/>
                  </a:endParaRPr>
                </a:p>
              </p:txBody>
            </p:sp>
            <p:sp>
              <p:nvSpPr>
                <p:cNvPr id="55" name="Rectangle 23">
                  <a:extLst>
                    <a:ext uri="{FF2B5EF4-FFF2-40B4-BE49-F238E27FC236}">
                      <a16:creationId xmlns:a16="http://schemas.microsoft.com/office/drawing/2014/main" id="{F1A30304-6F05-428E-AE99-C7EC7A5BF7DE}"/>
                    </a:ext>
                  </a:extLst>
                </p:cNvPr>
                <p:cNvSpPr>
                  <a:spLocks noChangeArrowheads="1"/>
                </p:cNvSpPr>
                <p:nvPr/>
              </p:nvSpPr>
              <p:spPr bwMode="gray">
                <a:xfrm>
                  <a:off x="2711696" y="3249102"/>
                  <a:ext cx="2410822" cy="538558"/>
                </a:xfrm>
                <a:prstGeom prst="rect">
                  <a:avLst/>
                </a:prstGeom>
                <a:ln>
                  <a:headEnd/>
                  <a:tailEnd/>
                </a:ln>
              </p:spPr>
              <p:style>
                <a:lnRef idx="2">
                  <a:schemeClr val="dk1"/>
                </a:lnRef>
                <a:fillRef idx="1">
                  <a:schemeClr val="lt1"/>
                </a:fillRef>
                <a:effectRef idx="0">
                  <a:schemeClr val="dk1"/>
                </a:effectRef>
                <a:fontRef idx="minor">
                  <a:schemeClr val="dk1"/>
                </a:fontRef>
              </p:style>
              <p:txBody>
                <a:bodyPr anchor="ctr"/>
                <a:lstStyle/>
                <a:p>
                  <a:pPr algn="ctr" eaLnBrk="1" fontAlgn="ctr" hangingPunct="1">
                    <a:defRPr/>
                  </a:pPr>
                  <a:r>
                    <a:rPr lang="en-US" sz="1200" dirty="0">
                      <a:solidFill>
                        <a:srgbClr val="000000"/>
                      </a:solidFill>
                      <a:latin typeface="Huawei Sans" panose="020C0503030203020204" pitchFamily="34" charset="0"/>
                    </a:rPr>
                    <a:t>SYN=1, </a:t>
                  </a:r>
                  <a:r>
                    <a:rPr lang="en-US" sz="1200" dirty="0" err="1">
                      <a:solidFill>
                        <a:srgbClr val="000000"/>
                      </a:solidFill>
                      <a:latin typeface="Huawei Sans" panose="020C0503030203020204" pitchFamily="34" charset="0"/>
                    </a:rPr>
                    <a:t>Seq</a:t>
                  </a:r>
                  <a:r>
                    <a:rPr lang="en-US" sz="1200" dirty="0">
                      <a:solidFill>
                        <a:srgbClr val="000000"/>
                      </a:solidFill>
                      <a:latin typeface="Huawei Sans" panose="020C0503030203020204" pitchFamily="34" charset="0"/>
                    </a:rPr>
                    <a:t>=2289, </a:t>
                  </a:r>
                  <a:r>
                    <a:rPr lang="en-US" sz="1200" dirty="0">
                      <a:solidFill>
                        <a:srgbClr val="EC7061"/>
                      </a:solidFill>
                      <a:latin typeface="Huawei Sans" panose="020C0503030203020204" pitchFamily="34" charset="0"/>
                    </a:rPr>
                    <a:t>ACK=10002</a:t>
                  </a:r>
                  <a:endParaRPr lang="en-US" altLang="zh-CN" sz="1200" dirty="0">
                    <a:solidFill>
                      <a:srgbClr val="EC7061"/>
                    </a:solidFill>
                    <a:latin typeface="Huawei Sans" panose="020C0503030203020204" pitchFamily="34" charset="0"/>
                  </a:endParaRPr>
                </a:p>
              </p:txBody>
            </p:sp>
          </p:grpSp>
        </p:grpSp>
        <p:sp>
          <p:nvSpPr>
            <p:cNvPr id="41" name="十字形 40">
              <a:extLst>
                <a:ext uri="{FF2B5EF4-FFF2-40B4-BE49-F238E27FC236}">
                  <a16:creationId xmlns:a16="http://schemas.microsoft.com/office/drawing/2014/main" id="{70237FBE-F970-4BFB-B939-7AB00AF1FD19}"/>
                </a:ext>
              </a:extLst>
            </p:cNvPr>
            <p:cNvSpPr/>
            <p:nvPr/>
          </p:nvSpPr>
          <p:spPr bwMode="gray">
            <a:xfrm rot="2785165">
              <a:off x="5760914" y="4219688"/>
              <a:ext cx="346665" cy="333391"/>
            </a:xfrm>
            <a:prstGeom prst="plus">
              <a:avLst>
                <a:gd name="adj" fmla="val 39697"/>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7" name="组合 26">
            <a:extLst>
              <a:ext uri="{FF2B5EF4-FFF2-40B4-BE49-F238E27FC236}">
                <a16:creationId xmlns:a16="http://schemas.microsoft.com/office/drawing/2014/main" id="{92C8D117-E403-4A98-83D2-39425A777921}"/>
              </a:ext>
            </a:extLst>
          </p:cNvPr>
          <p:cNvGrpSpPr/>
          <p:nvPr/>
        </p:nvGrpSpPr>
        <p:grpSpPr bwMode="gray">
          <a:xfrm>
            <a:off x="1815522" y="3238132"/>
            <a:ext cx="4640400" cy="347698"/>
            <a:chOff x="1923745" y="3461188"/>
            <a:chExt cx="4640400" cy="347698"/>
          </a:xfrm>
        </p:grpSpPr>
        <p:grpSp>
          <p:nvGrpSpPr>
            <p:cNvPr id="73" name="组合 72">
              <a:extLst>
                <a:ext uri="{FF2B5EF4-FFF2-40B4-BE49-F238E27FC236}">
                  <a16:creationId xmlns:a16="http://schemas.microsoft.com/office/drawing/2014/main" id="{083437EE-0A14-44A3-B4E8-C9253D17BC3D}"/>
                </a:ext>
              </a:extLst>
            </p:cNvPr>
            <p:cNvGrpSpPr/>
            <p:nvPr/>
          </p:nvGrpSpPr>
          <p:grpSpPr bwMode="gray">
            <a:xfrm>
              <a:off x="1923745" y="3461188"/>
              <a:ext cx="4095136" cy="346802"/>
              <a:chOff x="1923461" y="2503784"/>
              <a:chExt cx="3259712" cy="516515"/>
            </a:xfrm>
          </p:grpSpPr>
          <p:cxnSp>
            <p:nvCxnSpPr>
              <p:cNvPr id="34" name="直接箭头连接符 33">
                <a:extLst>
                  <a:ext uri="{FF2B5EF4-FFF2-40B4-BE49-F238E27FC236}">
                    <a16:creationId xmlns:a16="http://schemas.microsoft.com/office/drawing/2014/main" id="{A54AC9D8-9898-458D-BEE4-03ECA4495175}"/>
                  </a:ext>
                </a:extLst>
              </p:cNvPr>
              <p:cNvCxnSpPr>
                <a:cxnSpLocks/>
              </p:cNvCxnSpPr>
              <p:nvPr/>
            </p:nvCxnSpPr>
            <p:spPr bwMode="gray">
              <a:xfrm flipH="1">
                <a:off x="1923461" y="2749437"/>
                <a:ext cx="3199058" cy="15233"/>
              </a:xfrm>
              <a:prstGeom prst="straightConnector1">
                <a:avLst/>
              </a:prstGeom>
              <a:ln w="28575">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50" name="Rectangle 23">
                <a:extLst>
                  <a:ext uri="{FF2B5EF4-FFF2-40B4-BE49-F238E27FC236}">
                    <a16:creationId xmlns:a16="http://schemas.microsoft.com/office/drawing/2014/main" id="{0086D552-A237-4D36-90C4-16DDCDAA6E01}"/>
                  </a:ext>
                </a:extLst>
              </p:cNvPr>
              <p:cNvSpPr>
                <a:spLocks noChangeArrowheads="1"/>
              </p:cNvSpPr>
              <p:nvPr/>
            </p:nvSpPr>
            <p:spPr bwMode="gray">
              <a:xfrm>
                <a:off x="2085276" y="2503786"/>
                <a:ext cx="626418" cy="516513"/>
              </a:xfrm>
              <a:prstGeom prst="rect">
                <a:avLst/>
              </a:prstGeom>
              <a:ln>
                <a:headEnd/>
                <a:tailEnd/>
              </a:ln>
            </p:spPr>
            <p:style>
              <a:lnRef idx="2">
                <a:schemeClr val="dk1"/>
              </a:lnRef>
              <a:fillRef idx="1">
                <a:schemeClr val="lt1"/>
              </a:fillRef>
              <a:effectRef idx="0">
                <a:schemeClr val="dk1"/>
              </a:effectRef>
              <a:fontRef idx="minor">
                <a:schemeClr val="dk1"/>
              </a:fontRef>
            </p:style>
            <p:txBody>
              <a:bodyPr anchor="ctr"/>
              <a:lstStyle/>
              <a:p>
                <a:pPr algn="ctr" eaLnBrk="1" fontAlgn="ctr" hangingPunct="1">
                  <a:defRPr/>
                </a:pPr>
                <a:r>
                  <a:rPr lang="en-US" sz="1200" dirty="0">
                    <a:solidFill>
                      <a:srgbClr val="000000"/>
                    </a:solidFill>
                    <a:latin typeface="Huawei Sans" panose="020C0503030203020204" pitchFamily="34" charset="0"/>
                  </a:rPr>
                  <a:t>TCP</a:t>
                </a:r>
                <a:endParaRPr lang="en-US" altLang="zh-CN" sz="1200" dirty="0">
                  <a:solidFill>
                    <a:srgbClr val="000000"/>
                  </a:solidFill>
                  <a:latin typeface="Huawei Sans" panose="020C0503030203020204" pitchFamily="34" charset="0"/>
                </a:endParaRPr>
              </a:p>
            </p:txBody>
          </p:sp>
          <p:sp>
            <p:nvSpPr>
              <p:cNvPr id="51" name="Rectangle 23">
                <a:extLst>
                  <a:ext uri="{FF2B5EF4-FFF2-40B4-BE49-F238E27FC236}">
                    <a16:creationId xmlns:a16="http://schemas.microsoft.com/office/drawing/2014/main" id="{AE49165D-9663-43F7-80D2-1B08B2D567D5}"/>
                  </a:ext>
                </a:extLst>
              </p:cNvPr>
              <p:cNvSpPr>
                <a:spLocks noChangeArrowheads="1"/>
              </p:cNvSpPr>
              <p:nvPr/>
            </p:nvSpPr>
            <p:spPr bwMode="gray">
              <a:xfrm>
                <a:off x="2711696" y="2503784"/>
                <a:ext cx="2471477" cy="516515"/>
              </a:xfrm>
              <a:prstGeom prst="rect">
                <a:avLst/>
              </a:prstGeom>
              <a:ln>
                <a:headEnd/>
                <a:tailEnd/>
              </a:ln>
            </p:spPr>
            <p:style>
              <a:lnRef idx="2">
                <a:schemeClr val="dk1"/>
              </a:lnRef>
              <a:fillRef idx="1">
                <a:schemeClr val="lt1"/>
              </a:fillRef>
              <a:effectRef idx="0">
                <a:schemeClr val="dk1"/>
              </a:effectRef>
              <a:fontRef idx="minor">
                <a:schemeClr val="dk1"/>
              </a:fontRef>
            </p:style>
            <p:txBody>
              <a:bodyPr anchor="ctr"/>
              <a:lstStyle/>
              <a:p>
                <a:pPr algn="ctr" eaLnBrk="1" fontAlgn="ctr" hangingPunct="1">
                  <a:defRPr/>
                </a:pPr>
                <a:r>
                  <a:rPr lang="en-US" sz="1200" dirty="0">
                    <a:solidFill>
                      <a:srgbClr val="000000"/>
                    </a:solidFill>
                    <a:latin typeface="Huawei Sans" panose="020C0503030203020204" pitchFamily="34" charset="0"/>
                  </a:rPr>
                  <a:t>SYN=1, </a:t>
                </a:r>
                <a:r>
                  <a:rPr lang="en-US" sz="1200" dirty="0" err="1">
                    <a:solidFill>
                      <a:srgbClr val="0070C0"/>
                    </a:solidFill>
                    <a:latin typeface="Huawei Sans" panose="020C0503030203020204" pitchFamily="34" charset="0"/>
                  </a:rPr>
                  <a:t>Seq</a:t>
                </a:r>
                <a:r>
                  <a:rPr lang="en-US" sz="1200" dirty="0">
                    <a:solidFill>
                      <a:srgbClr val="0070C0"/>
                    </a:solidFill>
                    <a:latin typeface="Huawei Sans" panose="020C0503030203020204" pitchFamily="34" charset="0"/>
                  </a:rPr>
                  <a:t>=9955</a:t>
                </a:r>
                <a:r>
                  <a:rPr lang="en-US" sz="1200" dirty="0">
                    <a:solidFill>
                      <a:srgbClr val="000000"/>
                    </a:solidFill>
                    <a:latin typeface="Huawei Sans" panose="020C0503030203020204" pitchFamily="34" charset="0"/>
                  </a:rPr>
                  <a:t>, ACK(</a:t>
                </a:r>
                <a:r>
                  <a:rPr lang="en-US" sz="1200" dirty="0" err="1">
                    <a:solidFill>
                      <a:srgbClr val="000000"/>
                    </a:solidFill>
                    <a:latin typeface="Huawei Sans" panose="020C0503030203020204" pitchFamily="34" charset="0"/>
                  </a:rPr>
                  <a:t>Seq</a:t>
                </a:r>
                <a:r>
                  <a:rPr lang="en-US" sz="1200" dirty="0">
                    <a:solidFill>
                      <a:srgbClr val="000000"/>
                    </a:solidFill>
                    <a:latin typeface="Huawei Sans" panose="020C0503030203020204" pitchFamily="34" charset="0"/>
                  </a:rPr>
                  <a:t>=2289)</a:t>
                </a:r>
                <a:endParaRPr lang="en-US" altLang="zh-CN" sz="1200" dirty="0">
                  <a:solidFill>
                    <a:srgbClr val="000000"/>
                  </a:solidFill>
                  <a:latin typeface="Huawei Sans" panose="020C0503030203020204" pitchFamily="34" charset="0"/>
                </a:endParaRPr>
              </a:p>
            </p:txBody>
          </p:sp>
        </p:grpSp>
        <p:grpSp>
          <p:nvGrpSpPr>
            <p:cNvPr id="42" name="组合 41">
              <a:extLst>
                <a:ext uri="{FF2B5EF4-FFF2-40B4-BE49-F238E27FC236}">
                  <a16:creationId xmlns:a16="http://schemas.microsoft.com/office/drawing/2014/main" id="{C10866D7-DEC6-4FDD-A763-20B1CB136EA8}"/>
                </a:ext>
              </a:extLst>
            </p:cNvPr>
            <p:cNvGrpSpPr/>
            <p:nvPr/>
          </p:nvGrpSpPr>
          <p:grpSpPr bwMode="gray">
            <a:xfrm>
              <a:off x="6258517" y="3491090"/>
              <a:ext cx="305628" cy="317796"/>
              <a:chOff x="10458291" y="5614812"/>
              <a:chExt cx="213540" cy="213540"/>
            </a:xfrm>
          </p:grpSpPr>
          <p:sp>
            <p:nvSpPr>
              <p:cNvPr id="43" name="椭圆 42">
                <a:extLst>
                  <a:ext uri="{FF2B5EF4-FFF2-40B4-BE49-F238E27FC236}">
                    <a16:creationId xmlns:a16="http://schemas.microsoft.com/office/drawing/2014/main" id="{203910E0-DCF8-48A3-B49D-29BF05FEB274}"/>
                  </a:ext>
                </a:extLst>
              </p:cNvPr>
              <p:cNvSpPr>
                <a:spLocks noChangeAspect="1"/>
              </p:cNvSpPr>
              <p:nvPr/>
            </p:nvSpPr>
            <p:spPr bwMode="gray">
              <a:xfrm>
                <a:off x="10458291" y="5614812"/>
                <a:ext cx="213540" cy="213540"/>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任意多边形 22">
                <a:extLst>
                  <a:ext uri="{FF2B5EF4-FFF2-40B4-BE49-F238E27FC236}">
                    <a16:creationId xmlns:a16="http://schemas.microsoft.com/office/drawing/2014/main" id="{41B1E0FD-B39A-4895-B439-2FAA847EDE37}"/>
                  </a:ext>
                </a:extLst>
              </p:cNvPr>
              <p:cNvSpPr/>
              <p:nvPr/>
            </p:nvSpPr>
            <p:spPr bwMode="gray">
              <a:xfrm>
                <a:off x="10497956" y="5694383"/>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26" name="组合 25">
            <a:extLst>
              <a:ext uri="{FF2B5EF4-FFF2-40B4-BE49-F238E27FC236}">
                <a16:creationId xmlns:a16="http://schemas.microsoft.com/office/drawing/2014/main" id="{682B18A6-22EB-4D47-86EB-E96FF606BCD1}"/>
              </a:ext>
            </a:extLst>
          </p:cNvPr>
          <p:cNvGrpSpPr/>
          <p:nvPr/>
        </p:nvGrpSpPr>
        <p:grpSpPr bwMode="gray">
          <a:xfrm>
            <a:off x="1600366" y="2725570"/>
            <a:ext cx="4429048" cy="361602"/>
            <a:chOff x="1600366" y="2750970"/>
            <a:chExt cx="4429048" cy="361602"/>
          </a:xfrm>
        </p:grpSpPr>
        <p:grpSp>
          <p:nvGrpSpPr>
            <p:cNvPr id="25" name="组合 24">
              <a:extLst>
                <a:ext uri="{FF2B5EF4-FFF2-40B4-BE49-F238E27FC236}">
                  <a16:creationId xmlns:a16="http://schemas.microsoft.com/office/drawing/2014/main" id="{B004C4F3-8ADF-47AD-B5D1-E5F0F8B86576}"/>
                </a:ext>
              </a:extLst>
            </p:cNvPr>
            <p:cNvGrpSpPr/>
            <p:nvPr/>
          </p:nvGrpSpPr>
          <p:grpSpPr bwMode="gray">
            <a:xfrm>
              <a:off x="1600366" y="2750970"/>
              <a:ext cx="4076534" cy="361602"/>
              <a:chOff x="1600366" y="2750970"/>
              <a:chExt cx="4076534" cy="361602"/>
            </a:xfrm>
          </p:grpSpPr>
          <p:cxnSp>
            <p:nvCxnSpPr>
              <p:cNvPr id="32" name="直接箭头连接符 31">
                <a:extLst>
                  <a:ext uri="{FF2B5EF4-FFF2-40B4-BE49-F238E27FC236}">
                    <a16:creationId xmlns:a16="http://schemas.microsoft.com/office/drawing/2014/main" id="{F32FDCB8-F391-4EFD-B750-7E1FA0A0DD0A}"/>
                  </a:ext>
                </a:extLst>
              </p:cNvPr>
              <p:cNvCxnSpPr>
                <a:cxnSpLocks/>
              </p:cNvCxnSpPr>
              <p:nvPr/>
            </p:nvCxnSpPr>
            <p:spPr bwMode="gray">
              <a:xfrm>
                <a:off x="1673711" y="2951212"/>
                <a:ext cx="4003189" cy="0"/>
              </a:xfrm>
              <a:prstGeom prst="straightConnector1">
                <a:avLst/>
              </a:prstGeom>
              <a:ln w="28575">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grpSp>
            <p:nvGrpSpPr>
              <p:cNvPr id="72" name="组合 71">
                <a:extLst>
                  <a:ext uri="{FF2B5EF4-FFF2-40B4-BE49-F238E27FC236}">
                    <a16:creationId xmlns:a16="http://schemas.microsoft.com/office/drawing/2014/main" id="{FD61EED7-BE1A-4703-A5B7-8554FB2462E9}"/>
                  </a:ext>
                </a:extLst>
              </p:cNvPr>
              <p:cNvGrpSpPr/>
              <p:nvPr/>
            </p:nvGrpSpPr>
            <p:grpSpPr bwMode="gray">
              <a:xfrm>
                <a:off x="1600366" y="2750970"/>
                <a:ext cx="3891849" cy="361602"/>
                <a:chOff x="2085276" y="1767521"/>
                <a:chExt cx="3097897" cy="538559"/>
              </a:xfrm>
            </p:grpSpPr>
            <p:sp>
              <p:nvSpPr>
                <p:cNvPr id="47" name="Rectangle 23">
                  <a:extLst>
                    <a:ext uri="{FF2B5EF4-FFF2-40B4-BE49-F238E27FC236}">
                      <a16:creationId xmlns:a16="http://schemas.microsoft.com/office/drawing/2014/main" id="{19A05151-9755-4D4F-8FC3-A6F1E32BC194}"/>
                    </a:ext>
                  </a:extLst>
                </p:cNvPr>
                <p:cNvSpPr>
                  <a:spLocks noChangeArrowheads="1"/>
                </p:cNvSpPr>
                <p:nvPr/>
              </p:nvSpPr>
              <p:spPr bwMode="gray">
                <a:xfrm>
                  <a:off x="2085276" y="1767524"/>
                  <a:ext cx="626418" cy="538556"/>
                </a:xfrm>
                <a:prstGeom prst="rect">
                  <a:avLst/>
                </a:prstGeom>
                <a:ln>
                  <a:headEnd/>
                  <a:tailEnd/>
                </a:ln>
              </p:spPr>
              <p:style>
                <a:lnRef idx="2">
                  <a:schemeClr val="dk1"/>
                </a:lnRef>
                <a:fillRef idx="1">
                  <a:schemeClr val="lt1"/>
                </a:fillRef>
                <a:effectRef idx="0">
                  <a:schemeClr val="dk1"/>
                </a:effectRef>
                <a:fontRef idx="minor">
                  <a:schemeClr val="dk1"/>
                </a:fontRef>
              </p:style>
              <p:txBody>
                <a:bodyPr anchor="ctr"/>
                <a:lstStyle/>
                <a:p>
                  <a:pPr algn="ctr" eaLnBrk="1" fontAlgn="ctr" hangingPunct="1">
                    <a:defRPr/>
                  </a:pPr>
                  <a:r>
                    <a:rPr lang="en-US" sz="1200" dirty="0">
                      <a:solidFill>
                        <a:srgbClr val="000000"/>
                      </a:solidFill>
                      <a:latin typeface="Huawei Sans" panose="020C0503030203020204" pitchFamily="34" charset="0"/>
                    </a:rPr>
                    <a:t>TCP</a:t>
                  </a:r>
                  <a:endParaRPr lang="en-US" altLang="zh-CN" sz="1200" dirty="0">
                    <a:solidFill>
                      <a:srgbClr val="000000"/>
                    </a:solidFill>
                    <a:latin typeface="Huawei Sans" panose="020C0503030203020204" pitchFamily="34" charset="0"/>
                  </a:endParaRPr>
                </a:p>
              </p:txBody>
            </p:sp>
            <p:sp>
              <p:nvSpPr>
                <p:cNvPr id="48" name="Rectangle 23">
                  <a:extLst>
                    <a:ext uri="{FF2B5EF4-FFF2-40B4-BE49-F238E27FC236}">
                      <a16:creationId xmlns:a16="http://schemas.microsoft.com/office/drawing/2014/main" id="{7F7BD783-AC8A-4603-BB50-1E370537F375}"/>
                    </a:ext>
                  </a:extLst>
                </p:cNvPr>
                <p:cNvSpPr>
                  <a:spLocks noChangeArrowheads="1"/>
                </p:cNvSpPr>
                <p:nvPr/>
              </p:nvSpPr>
              <p:spPr bwMode="gray">
                <a:xfrm>
                  <a:off x="2711696" y="1767521"/>
                  <a:ext cx="2471477" cy="538558"/>
                </a:xfrm>
                <a:prstGeom prst="rect">
                  <a:avLst/>
                </a:prstGeom>
                <a:ln>
                  <a:headEnd/>
                  <a:tailEnd/>
                </a:ln>
              </p:spPr>
              <p:style>
                <a:lnRef idx="2">
                  <a:schemeClr val="dk1"/>
                </a:lnRef>
                <a:fillRef idx="1">
                  <a:schemeClr val="lt1"/>
                </a:fillRef>
                <a:effectRef idx="0">
                  <a:schemeClr val="dk1"/>
                </a:effectRef>
                <a:fontRef idx="minor">
                  <a:schemeClr val="dk1"/>
                </a:fontRef>
              </p:style>
              <p:txBody>
                <a:bodyPr anchor="ctr"/>
                <a:lstStyle/>
                <a:p>
                  <a:pPr algn="ctr" eaLnBrk="1" fontAlgn="ctr" hangingPunct="1">
                    <a:defRPr/>
                  </a:pPr>
                  <a:r>
                    <a:rPr lang="en-US" sz="1200" dirty="0">
                      <a:solidFill>
                        <a:srgbClr val="000000"/>
                      </a:solidFill>
                      <a:latin typeface="Huawei Sans" panose="020C0503030203020204" pitchFamily="34" charset="0"/>
                    </a:rPr>
                    <a:t>SYN=1, </a:t>
                  </a:r>
                  <a:r>
                    <a:rPr lang="en-US" sz="1200" dirty="0" err="1">
                      <a:solidFill>
                        <a:srgbClr val="000000"/>
                      </a:solidFill>
                      <a:latin typeface="Huawei Sans" panose="020C0503030203020204" pitchFamily="34" charset="0"/>
                    </a:rPr>
                    <a:t>Seq</a:t>
                  </a:r>
                  <a:r>
                    <a:rPr lang="en-US" sz="1200" dirty="0">
                      <a:solidFill>
                        <a:srgbClr val="000000"/>
                      </a:solidFill>
                      <a:latin typeface="Huawei Sans" panose="020C0503030203020204" pitchFamily="34" charset="0"/>
                    </a:rPr>
                    <a:t>=2288, ACK=0</a:t>
                  </a:r>
                  <a:endParaRPr lang="en-US" altLang="zh-CN" sz="1200" dirty="0">
                    <a:solidFill>
                      <a:srgbClr val="000000"/>
                    </a:solidFill>
                    <a:latin typeface="Huawei Sans" panose="020C0503030203020204" pitchFamily="34" charset="0"/>
                  </a:endParaRPr>
                </a:p>
              </p:txBody>
            </p:sp>
          </p:grpSp>
        </p:grpSp>
        <p:grpSp>
          <p:nvGrpSpPr>
            <p:cNvPr id="45" name="组合 44">
              <a:extLst>
                <a:ext uri="{FF2B5EF4-FFF2-40B4-BE49-F238E27FC236}">
                  <a16:creationId xmlns:a16="http://schemas.microsoft.com/office/drawing/2014/main" id="{542D00A9-A889-416B-ADAB-01142828001B}"/>
                </a:ext>
              </a:extLst>
            </p:cNvPr>
            <p:cNvGrpSpPr/>
            <p:nvPr/>
          </p:nvGrpSpPr>
          <p:grpSpPr bwMode="gray">
            <a:xfrm>
              <a:off x="5723786" y="2781789"/>
              <a:ext cx="305628" cy="317796"/>
              <a:chOff x="10467178" y="5640414"/>
              <a:chExt cx="213540" cy="213540"/>
            </a:xfrm>
          </p:grpSpPr>
          <p:sp>
            <p:nvSpPr>
              <p:cNvPr id="46" name="椭圆 45">
                <a:extLst>
                  <a:ext uri="{FF2B5EF4-FFF2-40B4-BE49-F238E27FC236}">
                    <a16:creationId xmlns:a16="http://schemas.microsoft.com/office/drawing/2014/main" id="{376D3A1A-7561-4165-BB46-AF63C89AF600}"/>
                  </a:ext>
                </a:extLst>
              </p:cNvPr>
              <p:cNvSpPr>
                <a:spLocks noChangeAspect="1"/>
              </p:cNvSpPr>
              <p:nvPr/>
            </p:nvSpPr>
            <p:spPr bwMode="gray">
              <a:xfrm>
                <a:off x="10467178" y="5640414"/>
                <a:ext cx="213540" cy="213540"/>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任意多边形 22">
                <a:extLst>
                  <a:ext uri="{FF2B5EF4-FFF2-40B4-BE49-F238E27FC236}">
                    <a16:creationId xmlns:a16="http://schemas.microsoft.com/office/drawing/2014/main" id="{B71EB453-0048-446B-9090-60BE06F58E3D}"/>
                  </a:ext>
                </a:extLst>
              </p:cNvPr>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52" name="Rectangle 19">
            <a:extLst>
              <a:ext uri="{FF2B5EF4-FFF2-40B4-BE49-F238E27FC236}">
                <a16:creationId xmlns:a16="http://schemas.microsoft.com/office/drawing/2014/main" id="{25EB3149-A83B-4BA7-A103-C0382856213C}"/>
              </a:ext>
            </a:extLst>
          </p:cNvPr>
          <p:cNvSpPr/>
          <p:nvPr/>
        </p:nvSpPr>
        <p:spPr bwMode="gray">
          <a:xfrm>
            <a:off x="2232140" y="4715348"/>
            <a:ext cx="3042343" cy="276999"/>
          </a:xfrm>
          <a:prstGeom prst="rect">
            <a:avLst/>
          </a:prstGeom>
          <a:solidFill>
            <a:srgbClr val="F3FBFE"/>
          </a:solidFill>
          <a:ln w="9525">
            <a:solidFill>
              <a:schemeClr val="accent1"/>
            </a:solidFill>
          </a:ln>
        </p:spPr>
        <p:txBody>
          <a:bodyPr wrap="square">
            <a:spAutoFit/>
          </a:bodyPr>
          <a:lstStyle/>
          <a:p>
            <a:pPr fontAlgn="ctr"/>
            <a:r>
              <a:rPr lang="en-US" sz="1200" dirty="0" err="1">
                <a:solidFill>
                  <a:srgbClr val="0070C0"/>
                </a:solidFill>
                <a:latin typeface="Huawei Sans" panose="020C0503030203020204" pitchFamily="34" charset="0"/>
              </a:rPr>
              <a:t>tcp</a:t>
            </a:r>
            <a:r>
              <a:rPr lang="en-US" sz="1200" dirty="0">
                <a:solidFill>
                  <a:srgbClr val="0070C0"/>
                </a:solidFill>
                <a:latin typeface="Huawei Sans" panose="020C0503030203020204" pitchFamily="34" charset="0"/>
              </a:rPr>
              <a:t>  10.0.0.1:52754--&gt;20.0.0.1:4399</a:t>
            </a:r>
            <a:endParaRPr lang="en-US" altLang="zh-CN" sz="1200" dirty="0">
              <a:solidFill>
                <a:srgbClr val="0070C0"/>
              </a:solidFill>
              <a:latin typeface="Huawei Sans" panose="020C0503030203020204" pitchFamily="34" charset="0"/>
            </a:endParaRPr>
          </a:p>
        </p:txBody>
      </p:sp>
      <p:cxnSp>
        <p:nvCxnSpPr>
          <p:cNvPr id="31" name="直接箭头连接符 30">
            <a:extLst>
              <a:ext uri="{FF2B5EF4-FFF2-40B4-BE49-F238E27FC236}">
                <a16:creationId xmlns:a16="http://schemas.microsoft.com/office/drawing/2014/main" id="{4C24E1E7-EE0D-4FBC-A0FF-F2BE0459B579}"/>
              </a:ext>
            </a:extLst>
          </p:cNvPr>
          <p:cNvCxnSpPr/>
          <p:nvPr/>
        </p:nvCxnSpPr>
        <p:spPr bwMode="gray">
          <a:xfrm>
            <a:off x="1797833" y="2487826"/>
            <a:ext cx="3679092"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75" name="文本框 74">
            <a:extLst>
              <a:ext uri="{FF2B5EF4-FFF2-40B4-BE49-F238E27FC236}">
                <a16:creationId xmlns:a16="http://schemas.microsoft.com/office/drawing/2014/main" id="{EC5D5698-6451-435F-A215-B4E134B70D42}"/>
              </a:ext>
            </a:extLst>
          </p:cNvPr>
          <p:cNvSpPr txBox="1"/>
          <p:nvPr/>
        </p:nvSpPr>
        <p:spPr bwMode="gray">
          <a:xfrm>
            <a:off x="2266630" y="2318549"/>
            <a:ext cx="2741497" cy="307777"/>
          </a:xfrm>
          <a:prstGeom prst="rect">
            <a:avLst/>
          </a:prstGeom>
          <a:solidFill>
            <a:schemeClr val="bg1"/>
          </a:solidFill>
          <a:ln>
            <a:solidFill>
              <a:schemeClr val="bg1"/>
            </a:solidFill>
          </a:ln>
        </p:spPr>
        <p:txBody>
          <a:bodyPr wrap="square" rtlCol="0">
            <a:spAutoFit/>
          </a:bodyPr>
          <a:lstStyle/>
          <a:p>
            <a:pPr fontAlgn="ctr"/>
            <a:r>
              <a:rPr lang="en-US" sz="1400" dirty="0">
                <a:solidFill>
                  <a:srgbClr val="0070C0"/>
                </a:solidFill>
                <a:latin typeface="Huawei Sans" panose="020C0503030203020204" pitchFamily="34" charset="0"/>
              </a:rPr>
              <a:t>TCP three-way handshake</a:t>
            </a:r>
          </a:p>
        </p:txBody>
      </p:sp>
      <p:sp>
        <p:nvSpPr>
          <p:cNvPr id="57" name="文本框 56">
            <a:extLst>
              <a:ext uri="{FF2B5EF4-FFF2-40B4-BE49-F238E27FC236}">
                <a16:creationId xmlns:a16="http://schemas.microsoft.com/office/drawing/2014/main" id="{6FAE8D90-9445-47A8-823F-AE0FC645510C}"/>
              </a:ext>
            </a:extLst>
          </p:cNvPr>
          <p:cNvSpPr txBox="1"/>
          <p:nvPr/>
        </p:nvSpPr>
        <p:spPr bwMode="gray">
          <a:xfrm>
            <a:off x="782882" y="4612642"/>
            <a:ext cx="1405843" cy="461665"/>
          </a:xfrm>
          <a:prstGeom prst="rect">
            <a:avLst/>
          </a:prstGeom>
          <a:noFill/>
          <a:ln>
            <a:solidFill>
              <a:schemeClr val="bg1"/>
            </a:solidFill>
          </a:ln>
        </p:spPr>
        <p:txBody>
          <a:bodyPr wrap="square" rtlCol="0">
            <a:spAutoFit/>
          </a:bodyPr>
          <a:lstStyle>
            <a:defPPr>
              <a:defRPr lang="en-US"/>
            </a:defPPr>
            <a:lvl1pPr>
              <a:defRPr sz="1600" b="1">
                <a:solidFill>
                  <a:srgbClr val="0070C0"/>
                </a:solidFill>
              </a:defRPr>
            </a:lvl1pPr>
          </a:lstStyle>
          <a:p>
            <a:pPr fontAlgn="ctr"/>
            <a:r>
              <a:rPr lang="en-US" sz="1200" dirty="0">
                <a:latin typeface="Huawei Sans" panose="020C0503030203020204" pitchFamily="34" charset="0"/>
              </a:rPr>
              <a:t>Session information:</a:t>
            </a:r>
          </a:p>
        </p:txBody>
      </p:sp>
      <p:grpSp>
        <p:nvGrpSpPr>
          <p:cNvPr id="33" name="组合 32">
            <a:extLst>
              <a:ext uri="{FF2B5EF4-FFF2-40B4-BE49-F238E27FC236}">
                <a16:creationId xmlns:a16="http://schemas.microsoft.com/office/drawing/2014/main" id="{8222986D-11E0-4FF2-B394-628BFCDB47E6}"/>
              </a:ext>
            </a:extLst>
          </p:cNvPr>
          <p:cNvGrpSpPr/>
          <p:nvPr/>
        </p:nvGrpSpPr>
        <p:grpSpPr bwMode="gray">
          <a:xfrm>
            <a:off x="1651166" y="4249353"/>
            <a:ext cx="4408926" cy="361602"/>
            <a:chOff x="1651166" y="4135053"/>
            <a:chExt cx="4408926" cy="361602"/>
          </a:xfrm>
        </p:grpSpPr>
        <p:grpSp>
          <p:nvGrpSpPr>
            <p:cNvPr id="59" name="组合 58">
              <a:extLst>
                <a:ext uri="{FF2B5EF4-FFF2-40B4-BE49-F238E27FC236}">
                  <a16:creationId xmlns:a16="http://schemas.microsoft.com/office/drawing/2014/main" id="{54C21F82-BDA8-46B7-80F7-6DC28FF18127}"/>
                </a:ext>
              </a:extLst>
            </p:cNvPr>
            <p:cNvGrpSpPr/>
            <p:nvPr/>
          </p:nvGrpSpPr>
          <p:grpSpPr bwMode="gray">
            <a:xfrm>
              <a:off x="1651166" y="4135053"/>
              <a:ext cx="4033134" cy="361602"/>
              <a:chOff x="1676566" y="4210398"/>
              <a:chExt cx="4033134" cy="361602"/>
            </a:xfrm>
          </p:grpSpPr>
          <p:cxnSp>
            <p:nvCxnSpPr>
              <p:cNvPr id="61" name="直接箭头连接符 60">
                <a:extLst>
                  <a:ext uri="{FF2B5EF4-FFF2-40B4-BE49-F238E27FC236}">
                    <a16:creationId xmlns:a16="http://schemas.microsoft.com/office/drawing/2014/main" id="{E4A6FDF4-CC2D-4F25-9C2C-73725242D408}"/>
                  </a:ext>
                </a:extLst>
              </p:cNvPr>
              <p:cNvCxnSpPr>
                <a:cxnSpLocks/>
              </p:cNvCxnSpPr>
              <p:nvPr/>
            </p:nvCxnSpPr>
            <p:spPr bwMode="gray">
              <a:xfrm>
                <a:off x="1690764" y="4418968"/>
                <a:ext cx="4018936" cy="0"/>
              </a:xfrm>
              <a:prstGeom prst="straightConnector1">
                <a:avLst/>
              </a:prstGeom>
              <a:ln w="28575">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grpSp>
            <p:nvGrpSpPr>
              <p:cNvPr id="62" name="组合 61">
                <a:extLst>
                  <a:ext uri="{FF2B5EF4-FFF2-40B4-BE49-F238E27FC236}">
                    <a16:creationId xmlns:a16="http://schemas.microsoft.com/office/drawing/2014/main" id="{AB10A198-146F-4721-A088-B57930DE5185}"/>
                  </a:ext>
                </a:extLst>
              </p:cNvPr>
              <p:cNvGrpSpPr/>
              <p:nvPr/>
            </p:nvGrpSpPr>
            <p:grpSpPr bwMode="gray">
              <a:xfrm>
                <a:off x="1676566" y="4210398"/>
                <a:ext cx="3815649" cy="361602"/>
                <a:chOff x="2085276" y="3249102"/>
                <a:chExt cx="3037242" cy="538559"/>
              </a:xfrm>
            </p:grpSpPr>
            <p:sp>
              <p:nvSpPr>
                <p:cNvPr id="63" name="Rectangle 23">
                  <a:extLst>
                    <a:ext uri="{FF2B5EF4-FFF2-40B4-BE49-F238E27FC236}">
                      <a16:creationId xmlns:a16="http://schemas.microsoft.com/office/drawing/2014/main" id="{94C088B7-71D5-4010-AA90-04D1E3139674}"/>
                    </a:ext>
                  </a:extLst>
                </p:cNvPr>
                <p:cNvSpPr>
                  <a:spLocks noChangeArrowheads="1"/>
                </p:cNvSpPr>
                <p:nvPr/>
              </p:nvSpPr>
              <p:spPr bwMode="gray">
                <a:xfrm>
                  <a:off x="2085276" y="3249105"/>
                  <a:ext cx="626418" cy="538556"/>
                </a:xfrm>
                <a:prstGeom prst="rect">
                  <a:avLst/>
                </a:prstGeom>
                <a:ln>
                  <a:headEnd/>
                  <a:tailEnd/>
                </a:ln>
              </p:spPr>
              <p:style>
                <a:lnRef idx="2">
                  <a:schemeClr val="dk1"/>
                </a:lnRef>
                <a:fillRef idx="1">
                  <a:schemeClr val="lt1"/>
                </a:fillRef>
                <a:effectRef idx="0">
                  <a:schemeClr val="dk1"/>
                </a:effectRef>
                <a:fontRef idx="minor">
                  <a:schemeClr val="dk1"/>
                </a:fontRef>
              </p:style>
              <p:txBody>
                <a:bodyPr anchor="ctr"/>
                <a:lstStyle/>
                <a:p>
                  <a:pPr algn="ctr" eaLnBrk="1" fontAlgn="ctr" hangingPunct="1">
                    <a:defRPr/>
                  </a:pPr>
                  <a:r>
                    <a:rPr lang="en-US" sz="1200" dirty="0">
                      <a:solidFill>
                        <a:srgbClr val="000000"/>
                      </a:solidFill>
                      <a:latin typeface="Huawei Sans" panose="020C0503030203020204" pitchFamily="34" charset="0"/>
                    </a:rPr>
                    <a:t>TCP</a:t>
                  </a:r>
                  <a:endParaRPr lang="en-US" altLang="zh-CN" sz="1200" dirty="0">
                    <a:solidFill>
                      <a:srgbClr val="000000"/>
                    </a:solidFill>
                    <a:latin typeface="Huawei Sans" panose="020C0503030203020204" pitchFamily="34" charset="0"/>
                  </a:endParaRPr>
                </a:p>
              </p:txBody>
            </p:sp>
            <p:sp>
              <p:nvSpPr>
                <p:cNvPr id="64" name="Rectangle 23">
                  <a:extLst>
                    <a:ext uri="{FF2B5EF4-FFF2-40B4-BE49-F238E27FC236}">
                      <a16:creationId xmlns:a16="http://schemas.microsoft.com/office/drawing/2014/main" id="{E5833F25-99AC-4E2F-95B5-CBCDC89E5071}"/>
                    </a:ext>
                  </a:extLst>
                </p:cNvPr>
                <p:cNvSpPr>
                  <a:spLocks noChangeArrowheads="1"/>
                </p:cNvSpPr>
                <p:nvPr/>
              </p:nvSpPr>
              <p:spPr bwMode="gray">
                <a:xfrm>
                  <a:off x="2711696" y="3249102"/>
                  <a:ext cx="2410822" cy="538558"/>
                </a:xfrm>
                <a:prstGeom prst="rect">
                  <a:avLst/>
                </a:prstGeom>
                <a:ln>
                  <a:headEnd/>
                  <a:tailEnd/>
                </a:ln>
              </p:spPr>
              <p:style>
                <a:lnRef idx="2">
                  <a:schemeClr val="dk1"/>
                </a:lnRef>
                <a:fillRef idx="1">
                  <a:schemeClr val="lt1"/>
                </a:fillRef>
                <a:effectRef idx="0">
                  <a:schemeClr val="dk1"/>
                </a:effectRef>
                <a:fontRef idx="minor">
                  <a:schemeClr val="dk1"/>
                </a:fontRef>
              </p:style>
              <p:txBody>
                <a:bodyPr anchor="ctr"/>
                <a:lstStyle/>
                <a:p>
                  <a:pPr algn="ctr" eaLnBrk="1" fontAlgn="ctr" hangingPunct="1">
                    <a:defRPr/>
                  </a:pPr>
                  <a:r>
                    <a:rPr lang="en-US" sz="1200" dirty="0">
                      <a:solidFill>
                        <a:srgbClr val="000000"/>
                      </a:solidFill>
                      <a:latin typeface="Huawei Sans" panose="020C0503030203020204" pitchFamily="34" charset="0"/>
                    </a:rPr>
                    <a:t>SYN=1, </a:t>
                  </a:r>
                  <a:r>
                    <a:rPr lang="en-US" sz="1200" dirty="0" err="1">
                      <a:solidFill>
                        <a:srgbClr val="000000"/>
                      </a:solidFill>
                      <a:latin typeface="Huawei Sans" panose="020C0503030203020204" pitchFamily="34" charset="0"/>
                    </a:rPr>
                    <a:t>Seq</a:t>
                  </a:r>
                  <a:r>
                    <a:rPr lang="en-US" sz="1200" dirty="0">
                      <a:solidFill>
                        <a:srgbClr val="000000"/>
                      </a:solidFill>
                      <a:latin typeface="Huawei Sans" panose="020C0503030203020204" pitchFamily="34" charset="0"/>
                    </a:rPr>
                    <a:t>=2289, </a:t>
                  </a:r>
                  <a:r>
                    <a:rPr lang="en-US" sz="1200" dirty="0">
                      <a:solidFill>
                        <a:srgbClr val="0070C0"/>
                      </a:solidFill>
                      <a:latin typeface="Huawei Sans" panose="020C0503030203020204" pitchFamily="34" charset="0"/>
                    </a:rPr>
                    <a:t>ACK=9956</a:t>
                  </a:r>
                  <a:endParaRPr lang="en-US" altLang="zh-CN" sz="1200" dirty="0">
                    <a:solidFill>
                      <a:srgbClr val="0070C0"/>
                    </a:solidFill>
                    <a:latin typeface="Huawei Sans" panose="020C0503030203020204" pitchFamily="34" charset="0"/>
                  </a:endParaRPr>
                </a:p>
              </p:txBody>
            </p:sp>
          </p:grpSp>
        </p:grpSp>
        <p:sp>
          <p:nvSpPr>
            <p:cNvPr id="65" name="椭圆 64">
              <a:extLst>
                <a:ext uri="{FF2B5EF4-FFF2-40B4-BE49-F238E27FC236}">
                  <a16:creationId xmlns:a16="http://schemas.microsoft.com/office/drawing/2014/main" id="{A34CFAFD-FF69-4864-89AA-77B9219642F8}"/>
                </a:ext>
              </a:extLst>
            </p:cNvPr>
            <p:cNvSpPr>
              <a:spLocks noChangeAspect="1"/>
            </p:cNvSpPr>
            <p:nvPr/>
          </p:nvSpPr>
          <p:spPr bwMode="gray">
            <a:xfrm>
              <a:off x="5754464" y="4169228"/>
              <a:ext cx="305628" cy="317796"/>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任意多边形 22">
              <a:extLst>
                <a:ext uri="{FF2B5EF4-FFF2-40B4-BE49-F238E27FC236}">
                  <a16:creationId xmlns:a16="http://schemas.microsoft.com/office/drawing/2014/main" id="{4E61B617-68BC-4DD1-B4FF-C09E884DAC30}"/>
                </a:ext>
              </a:extLst>
            </p:cNvPr>
            <p:cNvSpPr/>
            <p:nvPr/>
          </p:nvSpPr>
          <p:spPr bwMode="gray">
            <a:xfrm>
              <a:off x="5811216" y="4287643"/>
              <a:ext cx="198884" cy="109510"/>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6842578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 name="矩形: 圆角 268">
            <a:extLst>
              <a:ext uri="{FF2B5EF4-FFF2-40B4-BE49-F238E27FC236}">
                <a16:creationId xmlns:a16="http://schemas.microsoft.com/office/drawing/2014/main" id="{50AB695F-680A-4149-BA06-A82D090235E8}"/>
              </a:ext>
            </a:extLst>
          </p:cNvPr>
          <p:cNvSpPr/>
          <p:nvPr/>
        </p:nvSpPr>
        <p:spPr bwMode="gray">
          <a:xfrm>
            <a:off x="2629984" y="4511262"/>
            <a:ext cx="6432142" cy="1694625"/>
          </a:xfrm>
          <a:prstGeom prst="roundRect">
            <a:avLst>
              <a:gd name="adj" fmla="val 5157"/>
            </a:avLst>
          </a:prstGeom>
          <a:solidFill>
            <a:schemeClr val="tx2"/>
          </a:solidFill>
          <a:ln w="1905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2" name="标题 1">
            <a:extLst>
              <a:ext uri="{FF2B5EF4-FFF2-40B4-BE49-F238E27FC236}">
                <a16:creationId xmlns:a16="http://schemas.microsoft.com/office/drawing/2014/main" id="{CB2B8556-03CC-45B4-8A7A-0EFB8B4054C5}"/>
              </a:ext>
            </a:extLst>
          </p:cNvPr>
          <p:cNvSpPr>
            <a:spLocks noGrp="1"/>
          </p:cNvSpPr>
          <p:nvPr>
            <p:ph type="title"/>
          </p:nvPr>
        </p:nvSpPr>
        <p:spPr bwMode="gray"/>
        <p:txBody>
          <a:bodyPr/>
          <a:lstStyle/>
          <a:p>
            <a:pPr fontAlgn="ctr"/>
            <a:r>
              <a:rPr lang="en-US" dirty="0">
                <a:latin typeface="Huawei Sans" panose="020C0503030203020204" pitchFamily="34" charset="0"/>
              </a:rPr>
              <a:t>AIFW</a:t>
            </a:r>
          </a:p>
        </p:txBody>
      </p:sp>
      <p:sp>
        <p:nvSpPr>
          <p:cNvPr id="3" name="文本框 2">
            <a:extLst>
              <a:ext uri="{FF2B5EF4-FFF2-40B4-BE49-F238E27FC236}">
                <a16:creationId xmlns:a16="http://schemas.microsoft.com/office/drawing/2014/main" id="{DC237F0D-ECC8-488C-9CEB-60AFC9F5A801}"/>
              </a:ext>
            </a:extLst>
          </p:cNvPr>
          <p:cNvSpPr txBox="1"/>
          <p:nvPr/>
        </p:nvSpPr>
        <p:spPr bwMode="gray">
          <a:xfrm>
            <a:off x="445095" y="1241425"/>
            <a:ext cx="11300817" cy="1902059"/>
          </a:xfrm>
          <a:prstGeom prst="rect">
            <a:avLst/>
          </a:prstGeom>
          <a:noFill/>
        </p:spPr>
        <p:txBody>
          <a:bodyPr wrap="square" rtlCol="0">
            <a:spAutoFit/>
          </a:bodyPr>
          <a:lstStyle/>
          <a:p>
            <a:pPr marL="357188" indent="-357188" fontAlgn="ctr">
              <a:lnSpc>
                <a:spcPct val="140000"/>
              </a:lnSpc>
              <a:buFont typeface="Arial" panose="020B0604020202020204" pitchFamily="34" charset="0"/>
              <a:buChar char="•"/>
            </a:pPr>
            <a:r>
              <a:rPr lang="en-US" sz="1400" dirty="0">
                <a:latin typeface="Huawei Sans" panose="020C0503030203020204" pitchFamily="34" charset="0"/>
              </a:rPr>
              <a:t>The AIFW is a next-generation firewall that integrates AI technology. It further improves the security protection capability and performance of the firewall by using AI algorithms or AI chips.</a:t>
            </a:r>
            <a:endParaRPr lang="en-US" altLang="zh-CN" sz="1400" dirty="0">
              <a:latin typeface="Huawei Sans" panose="020C0503030203020204" pitchFamily="34" charset="0"/>
            </a:endParaRPr>
          </a:p>
          <a:p>
            <a:pPr marL="357188" indent="-357188" fontAlgn="ctr">
              <a:lnSpc>
                <a:spcPct val="140000"/>
              </a:lnSpc>
              <a:buFont typeface="Arial" panose="020B0604020202020204" pitchFamily="34" charset="0"/>
              <a:buChar char="•"/>
            </a:pPr>
            <a:r>
              <a:rPr lang="en-US" sz="1400" dirty="0">
                <a:latin typeface="Huawei Sans" panose="020C0503030203020204" pitchFamily="34" charset="0"/>
              </a:rPr>
              <a:t>Huawei AIFW has built-in core detection engine (CDE) — malicious file detection engine, deception sensor, APT inspection engine (AIE), and probe. It can interwork with the sandbox and Huawei Cybersecurity Intelligence System (CIS) — big data analytics platform for detection, building an intelligent defense system.</a:t>
            </a:r>
            <a:endParaRPr lang="en-US" altLang="zh-CN" sz="1400" dirty="0">
              <a:latin typeface="Huawei Sans" panose="020C0503030203020204" pitchFamily="34" charset="0"/>
            </a:endParaRPr>
          </a:p>
          <a:p>
            <a:pPr marL="285750" indent="-252000" fontAlgn="ctr">
              <a:lnSpc>
                <a:spcPct val="140000"/>
              </a:lnSpc>
              <a:buFont typeface="Arial" panose="020B0604020202020204" pitchFamily="34" charset="0"/>
              <a:buChar char="•"/>
            </a:pPr>
            <a:endParaRPr lang="en-US" altLang="zh-CN" sz="1400" dirty="0">
              <a:latin typeface="Huawei Sans" panose="020C0503030203020204" pitchFamily="34" charset="0"/>
            </a:endParaRPr>
          </a:p>
        </p:txBody>
      </p:sp>
      <p:sp>
        <p:nvSpPr>
          <p:cNvPr id="91" name="文本框 90">
            <a:extLst>
              <a:ext uri="{FF2B5EF4-FFF2-40B4-BE49-F238E27FC236}">
                <a16:creationId xmlns:a16="http://schemas.microsoft.com/office/drawing/2014/main" id="{F1724852-DD7B-4B02-8191-93570C79A949}"/>
              </a:ext>
            </a:extLst>
          </p:cNvPr>
          <p:cNvSpPr txBox="1"/>
          <p:nvPr/>
        </p:nvSpPr>
        <p:spPr bwMode="gray">
          <a:xfrm>
            <a:off x="8208345" y="3160305"/>
            <a:ext cx="3075351" cy="430887"/>
          </a:xfrm>
          <a:prstGeom prst="rect">
            <a:avLst/>
          </a:prstGeom>
          <a:noFill/>
        </p:spPr>
        <p:txBody>
          <a:bodyPr wrap="square" lIns="0" tIns="0" rIns="0" bIns="0" rtlCol="0">
            <a:spAutoFit/>
          </a:bodyPr>
          <a:lstStyle/>
          <a:p>
            <a:pPr algn="ctr" fontAlgn="ctr"/>
            <a:r>
              <a:rPr lang="en-US" sz="1400" b="1" dirty="0">
                <a:solidFill>
                  <a:srgbClr val="0070C0"/>
                </a:solidFill>
                <a:latin typeface="Huawei Sans" panose="020C0503030203020204" pitchFamily="34" charset="0"/>
              </a:rPr>
              <a:t>Big data-based security situation awareness system</a:t>
            </a:r>
            <a:endParaRPr lang="en-US" altLang="zh-CN" sz="1400" b="1" dirty="0">
              <a:solidFill>
                <a:srgbClr val="0070C0"/>
              </a:solidFill>
              <a:latin typeface="Huawei Sans" panose="020C0503030203020204" pitchFamily="34" charset="0"/>
            </a:endParaRPr>
          </a:p>
        </p:txBody>
      </p:sp>
      <p:sp>
        <p:nvSpPr>
          <p:cNvPr id="92" name="文本框 91">
            <a:extLst>
              <a:ext uri="{FF2B5EF4-FFF2-40B4-BE49-F238E27FC236}">
                <a16:creationId xmlns:a16="http://schemas.microsoft.com/office/drawing/2014/main" id="{7059EBE7-5733-47E2-9376-37AA29E28BA4}"/>
              </a:ext>
            </a:extLst>
          </p:cNvPr>
          <p:cNvSpPr txBox="1"/>
          <p:nvPr/>
        </p:nvSpPr>
        <p:spPr bwMode="gray">
          <a:xfrm>
            <a:off x="887258" y="3160305"/>
            <a:ext cx="2698251" cy="430887"/>
          </a:xfrm>
          <a:prstGeom prst="rect">
            <a:avLst/>
          </a:prstGeom>
          <a:noFill/>
        </p:spPr>
        <p:txBody>
          <a:bodyPr wrap="square" lIns="0" tIns="0" rIns="0" bIns="0" rtlCol="0">
            <a:spAutoFit/>
          </a:bodyPr>
          <a:lstStyle/>
          <a:p>
            <a:pPr algn="ctr" fontAlgn="ctr"/>
            <a:r>
              <a:rPr lang="en-US" sz="1400" b="1" dirty="0">
                <a:solidFill>
                  <a:srgbClr val="0070C0"/>
                </a:solidFill>
                <a:latin typeface="Huawei Sans" panose="020C0503030203020204" pitchFamily="34" charset="0"/>
              </a:rPr>
              <a:t>Sandbox: APT defense detection system</a:t>
            </a:r>
            <a:endParaRPr lang="en-US" altLang="zh-CN" sz="1400" b="1" dirty="0">
              <a:solidFill>
                <a:srgbClr val="0070C0"/>
              </a:solidFill>
              <a:latin typeface="Huawei Sans" panose="020C0503030203020204" pitchFamily="34" charset="0"/>
            </a:endParaRPr>
          </a:p>
        </p:txBody>
      </p:sp>
      <p:pic>
        <p:nvPicPr>
          <p:cNvPr id="136" name="图片 135">
            <a:extLst>
              <a:ext uri="{FF2B5EF4-FFF2-40B4-BE49-F238E27FC236}">
                <a16:creationId xmlns:a16="http://schemas.microsoft.com/office/drawing/2014/main" id="{6631F779-821D-47AC-98B5-3C6213ADE52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686896" y="4403538"/>
            <a:ext cx="540000" cy="442174"/>
          </a:xfrm>
          <a:prstGeom prst="rect">
            <a:avLst/>
          </a:prstGeom>
        </p:spPr>
      </p:pic>
      <p:grpSp>
        <p:nvGrpSpPr>
          <p:cNvPr id="137" name="组合 136">
            <a:extLst>
              <a:ext uri="{FF2B5EF4-FFF2-40B4-BE49-F238E27FC236}">
                <a16:creationId xmlns:a16="http://schemas.microsoft.com/office/drawing/2014/main" id="{E3539A77-D661-4B5A-A441-734AC177DE24}"/>
              </a:ext>
            </a:extLst>
          </p:cNvPr>
          <p:cNvGrpSpPr/>
          <p:nvPr/>
        </p:nvGrpSpPr>
        <p:grpSpPr bwMode="gray">
          <a:xfrm>
            <a:off x="1791125" y="3737675"/>
            <a:ext cx="1008189" cy="289831"/>
            <a:chOff x="8770669" y="3517282"/>
            <a:chExt cx="1008189" cy="289831"/>
          </a:xfrm>
        </p:grpSpPr>
        <p:sp>
          <p:nvSpPr>
            <p:cNvPr id="138" name="Freeform 6">
              <a:extLst>
                <a:ext uri="{FF2B5EF4-FFF2-40B4-BE49-F238E27FC236}">
                  <a16:creationId xmlns:a16="http://schemas.microsoft.com/office/drawing/2014/main" id="{F6DAFA16-66EF-4769-9C4F-05DACF563C5B}"/>
                </a:ext>
              </a:extLst>
            </p:cNvPr>
            <p:cNvSpPr>
              <a:spLocks/>
            </p:cNvSpPr>
            <p:nvPr/>
          </p:nvSpPr>
          <p:spPr bwMode="gray">
            <a:xfrm>
              <a:off x="8770669" y="3517282"/>
              <a:ext cx="1008189" cy="270271"/>
            </a:xfrm>
            <a:custGeom>
              <a:avLst/>
              <a:gdLst/>
              <a:ahLst/>
              <a:cxnLst>
                <a:cxn ang="0">
                  <a:pos x="2051" y="575"/>
                </a:cxn>
                <a:cxn ang="0">
                  <a:pos x="2051" y="575"/>
                </a:cxn>
                <a:cxn ang="0">
                  <a:pos x="1750" y="575"/>
                </a:cxn>
                <a:cxn ang="0">
                  <a:pos x="1750" y="522"/>
                </a:cxn>
                <a:cxn ang="0">
                  <a:pos x="2051" y="522"/>
                </a:cxn>
                <a:cxn ang="0">
                  <a:pos x="2091" y="482"/>
                </a:cxn>
                <a:cxn ang="0">
                  <a:pos x="2091" y="93"/>
                </a:cxn>
                <a:cxn ang="0">
                  <a:pos x="2051" y="53"/>
                </a:cxn>
                <a:cxn ang="0">
                  <a:pos x="94" y="53"/>
                </a:cxn>
                <a:cxn ang="0">
                  <a:pos x="54" y="93"/>
                </a:cxn>
                <a:cxn ang="0">
                  <a:pos x="54" y="482"/>
                </a:cxn>
                <a:cxn ang="0">
                  <a:pos x="94" y="522"/>
                </a:cxn>
                <a:cxn ang="0">
                  <a:pos x="1568" y="522"/>
                </a:cxn>
                <a:cxn ang="0">
                  <a:pos x="1568" y="575"/>
                </a:cxn>
                <a:cxn ang="0">
                  <a:pos x="94" y="575"/>
                </a:cxn>
                <a:cxn ang="0">
                  <a:pos x="0" y="482"/>
                </a:cxn>
                <a:cxn ang="0">
                  <a:pos x="0" y="93"/>
                </a:cxn>
                <a:cxn ang="0">
                  <a:pos x="94" y="0"/>
                </a:cxn>
                <a:cxn ang="0">
                  <a:pos x="2051" y="0"/>
                </a:cxn>
                <a:cxn ang="0">
                  <a:pos x="2144" y="93"/>
                </a:cxn>
                <a:cxn ang="0">
                  <a:pos x="2144" y="482"/>
                </a:cxn>
                <a:cxn ang="0">
                  <a:pos x="2051" y="575"/>
                </a:cxn>
              </a:cxnLst>
              <a:rect l="0" t="0" r="r" b="b"/>
              <a:pathLst>
                <a:path w="2144" h="575">
                  <a:moveTo>
                    <a:pt x="2051" y="575"/>
                  </a:moveTo>
                  <a:lnTo>
                    <a:pt x="2051" y="575"/>
                  </a:lnTo>
                  <a:lnTo>
                    <a:pt x="1750" y="575"/>
                  </a:lnTo>
                  <a:lnTo>
                    <a:pt x="1750" y="522"/>
                  </a:lnTo>
                  <a:lnTo>
                    <a:pt x="2051" y="522"/>
                  </a:lnTo>
                  <a:cubicBezTo>
                    <a:pt x="2073" y="522"/>
                    <a:pt x="2091" y="504"/>
                    <a:pt x="2091" y="482"/>
                  </a:cubicBezTo>
                  <a:lnTo>
                    <a:pt x="2091" y="93"/>
                  </a:lnTo>
                  <a:cubicBezTo>
                    <a:pt x="2091" y="71"/>
                    <a:pt x="2073" y="53"/>
                    <a:pt x="2051" y="53"/>
                  </a:cubicBezTo>
                  <a:lnTo>
                    <a:pt x="94" y="53"/>
                  </a:lnTo>
                  <a:cubicBezTo>
                    <a:pt x="72" y="53"/>
                    <a:pt x="54" y="71"/>
                    <a:pt x="54" y="93"/>
                  </a:cubicBezTo>
                  <a:lnTo>
                    <a:pt x="54" y="482"/>
                  </a:lnTo>
                  <a:cubicBezTo>
                    <a:pt x="54" y="504"/>
                    <a:pt x="72" y="522"/>
                    <a:pt x="94" y="522"/>
                  </a:cubicBezTo>
                  <a:lnTo>
                    <a:pt x="1568" y="522"/>
                  </a:lnTo>
                  <a:lnTo>
                    <a:pt x="1568" y="575"/>
                  </a:lnTo>
                  <a:lnTo>
                    <a:pt x="94" y="575"/>
                  </a:lnTo>
                  <a:cubicBezTo>
                    <a:pt x="42" y="575"/>
                    <a:pt x="0" y="533"/>
                    <a:pt x="0" y="482"/>
                  </a:cubicBezTo>
                  <a:lnTo>
                    <a:pt x="0" y="93"/>
                  </a:lnTo>
                  <a:cubicBezTo>
                    <a:pt x="0" y="42"/>
                    <a:pt x="42" y="0"/>
                    <a:pt x="94" y="0"/>
                  </a:cubicBezTo>
                  <a:lnTo>
                    <a:pt x="2051" y="0"/>
                  </a:lnTo>
                  <a:cubicBezTo>
                    <a:pt x="2102" y="0"/>
                    <a:pt x="2144" y="42"/>
                    <a:pt x="2144" y="93"/>
                  </a:cubicBezTo>
                  <a:lnTo>
                    <a:pt x="2144" y="482"/>
                  </a:lnTo>
                  <a:cubicBezTo>
                    <a:pt x="2144" y="533"/>
                    <a:pt x="2102" y="575"/>
                    <a:pt x="2051" y="575"/>
                  </a:cubicBezTo>
                  <a:close/>
                </a:path>
              </a:pathLst>
            </a:custGeom>
            <a:solidFill>
              <a:srgbClr val="3C3C3B"/>
            </a:solidFill>
            <a:ln w="0">
              <a:noFill/>
              <a:prstDash val="solid"/>
              <a:round/>
              <a:headEnd/>
              <a:tailEnd/>
            </a:ln>
          </p:spPr>
          <p:txBody>
            <a:bodyPr/>
            <a:lstStyle/>
            <a:p>
              <a:pPr defTabSz="456512" eaLnBrk="1" fontAlgn="ctr" hangingPunct="1">
                <a:defRPr/>
              </a:pPr>
              <a:endParaRPr lang="en-US" altLang="zh-CN" sz="1600" dirty="0">
                <a:latin typeface="Huawei Sans" panose="020C0503030203020204" pitchFamily="34" charset="0"/>
              </a:endParaRPr>
            </a:p>
          </p:txBody>
        </p:sp>
        <p:sp>
          <p:nvSpPr>
            <p:cNvPr id="139" name="Freeform 7">
              <a:extLst>
                <a:ext uri="{FF2B5EF4-FFF2-40B4-BE49-F238E27FC236}">
                  <a16:creationId xmlns:a16="http://schemas.microsoft.com/office/drawing/2014/main" id="{D40794D9-797E-4C67-BCD7-F6E9C6E2BB8A}"/>
                </a:ext>
              </a:extLst>
            </p:cNvPr>
            <p:cNvSpPr>
              <a:spLocks/>
            </p:cNvSpPr>
            <p:nvPr/>
          </p:nvSpPr>
          <p:spPr bwMode="gray">
            <a:xfrm>
              <a:off x="8884669" y="3568847"/>
              <a:ext cx="69469" cy="69346"/>
            </a:xfrm>
            <a:custGeom>
              <a:avLst/>
              <a:gdLst/>
              <a:ahLst/>
              <a:cxnLst>
                <a:cxn ang="0">
                  <a:pos x="145" y="145"/>
                </a:cxn>
                <a:cxn ang="0">
                  <a:pos x="145" y="145"/>
                </a:cxn>
                <a:cxn ang="0">
                  <a:pos x="0" y="145"/>
                </a:cxn>
                <a:cxn ang="0">
                  <a:pos x="0" y="0"/>
                </a:cxn>
                <a:cxn ang="0">
                  <a:pos x="145" y="0"/>
                </a:cxn>
                <a:cxn ang="0">
                  <a:pos x="145" y="145"/>
                </a:cxn>
              </a:cxnLst>
              <a:rect l="0" t="0" r="r" b="b"/>
              <a:pathLst>
                <a:path w="145" h="145">
                  <a:moveTo>
                    <a:pt x="145" y="145"/>
                  </a:moveTo>
                  <a:lnTo>
                    <a:pt x="145" y="145"/>
                  </a:lnTo>
                  <a:lnTo>
                    <a:pt x="0" y="145"/>
                  </a:lnTo>
                  <a:lnTo>
                    <a:pt x="0" y="0"/>
                  </a:lnTo>
                  <a:lnTo>
                    <a:pt x="145" y="0"/>
                  </a:lnTo>
                  <a:lnTo>
                    <a:pt x="145" y="145"/>
                  </a:lnTo>
                  <a:close/>
                </a:path>
              </a:pathLst>
            </a:custGeom>
            <a:solidFill>
              <a:srgbClr val="3C3C3B"/>
            </a:solidFill>
            <a:ln w="0">
              <a:noFill/>
              <a:prstDash val="solid"/>
              <a:round/>
              <a:headEnd/>
              <a:tailEnd/>
            </a:ln>
          </p:spPr>
          <p:txBody>
            <a:bodyPr/>
            <a:lstStyle/>
            <a:p>
              <a:pPr defTabSz="456512" eaLnBrk="1" fontAlgn="ctr" hangingPunct="1">
                <a:defRPr/>
              </a:pPr>
              <a:endParaRPr lang="en-US" altLang="zh-CN" sz="1600" dirty="0">
                <a:latin typeface="Huawei Sans" panose="020C0503030203020204" pitchFamily="34" charset="0"/>
              </a:endParaRPr>
            </a:p>
          </p:txBody>
        </p:sp>
        <p:sp>
          <p:nvSpPr>
            <p:cNvPr id="140" name="Freeform 8">
              <a:extLst>
                <a:ext uri="{FF2B5EF4-FFF2-40B4-BE49-F238E27FC236}">
                  <a16:creationId xmlns:a16="http://schemas.microsoft.com/office/drawing/2014/main" id="{EFD54580-1407-47B4-B423-B9FFD6EEE5B9}"/>
                </a:ext>
              </a:extLst>
            </p:cNvPr>
            <p:cNvSpPr>
              <a:spLocks/>
            </p:cNvSpPr>
            <p:nvPr/>
          </p:nvSpPr>
          <p:spPr bwMode="gray">
            <a:xfrm>
              <a:off x="8986200" y="3568847"/>
              <a:ext cx="67688" cy="69346"/>
            </a:xfrm>
            <a:custGeom>
              <a:avLst/>
              <a:gdLst/>
              <a:ahLst/>
              <a:cxnLst>
                <a:cxn ang="0">
                  <a:pos x="145" y="145"/>
                </a:cxn>
                <a:cxn ang="0">
                  <a:pos x="145" y="145"/>
                </a:cxn>
                <a:cxn ang="0">
                  <a:pos x="0" y="145"/>
                </a:cxn>
                <a:cxn ang="0">
                  <a:pos x="0" y="0"/>
                </a:cxn>
                <a:cxn ang="0">
                  <a:pos x="145" y="0"/>
                </a:cxn>
                <a:cxn ang="0">
                  <a:pos x="145" y="145"/>
                </a:cxn>
              </a:cxnLst>
              <a:rect l="0" t="0" r="r" b="b"/>
              <a:pathLst>
                <a:path w="145" h="145">
                  <a:moveTo>
                    <a:pt x="145" y="145"/>
                  </a:moveTo>
                  <a:lnTo>
                    <a:pt x="145" y="145"/>
                  </a:lnTo>
                  <a:lnTo>
                    <a:pt x="0" y="145"/>
                  </a:lnTo>
                  <a:lnTo>
                    <a:pt x="0" y="0"/>
                  </a:lnTo>
                  <a:lnTo>
                    <a:pt x="145" y="0"/>
                  </a:lnTo>
                  <a:lnTo>
                    <a:pt x="145" y="145"/>
                  </a:lnTo>
                  <a:close/>
                </a:path>
              </a:pathLst>
            </a:custGeom>
            <a:solidFill>
              <a:srgbClr val="3C3C3B"/>
            </a:solidFill>
            <a:ln w="0">
              <a:noFill/>
              <a:prstDash val="solid"/>
              <a:round/>
              <a:headEnd/>
              <a:tailEnd/>
            </a:ln>
          </p:spPr>
          <p:txBody>
            <a:bodyPr/>
            <a:lstStyle/>
            <a:p>
              <a:pPr defTabSz="456512" eaLnBrk="1" fontAlgn="ctr" hangingPunct="1">
                <a:defRPr/>
              </a:pPr>
              <a:endParaRPr lang="en-US" altLang="zh-CN" sz="1600" dirty="0">
                <a:latin typeface="Huawei Sans" panose="020C0503030203020204" pitchFamily="34" charset="0"/>
              </a:endParaRPr>
            </a:p>
          </p:txBody>
        </p:sp>
        <p:sp>
          <p:nvSpPr>
            <p:cNvPr id="141" name="Freeform 9">
              <a:extLst>
                <a:ext uri="{FF2B5EF4-FFF2-40B4-BE49-F238E27FC236}">
                  <a16:creationId xmlns:a16="http://schemas.microsoft.com/office/drawing/2014/main" id="{26952873-9797-4F3E-A2E4-4C7A521B4C60}"/>
                </a:ext>
              </a:extLst>
            </p:cNvPr>
            <p:cNvSpPr>
              <a:spLocks/>
            </p:cNvSpPr>
            <p:nvPr/>
          </p:nvSpPr>
          <p:spPr bwMode="gray">
            <a:xfrm>
              <a:off x="9087732" y="3568847"/>
              <a:ext cx="69469" cy="69346"/>
            </a:xfrm>
            <a:custGeom>
              <a:avLst/>
              <a:gdLst/>
              <a:ahLst/>
              <a:cxnLst>
                <a:cxn ang="0">
                  <a:pos x="145" y="145"/>
                </a:cxn>
                <a:cxn ang="0">
                  <a:pos x="145" y="145"/>
                </a:cxn>
                <a:cxn ang="0">
                  <a:pos x="0" y="145"/>
                </a:cxn>
                <a:cxn ang="0">
                  <a:pos x="0" y="0"/>
                </a:cxn>
                <a:cxn ang="0">
                  <a:pos x="145" y="0"/>
                </a:cxn>
                <a:cxn ang="0">
                  <a:pos x="145" y="145"/>
                </a:cxn>
              </a:cxnLst>
              <a:rect l="0" t="0" r="r" b="b"/>
              <a:pathLst>
                <a:path w="145" h="145">
                  <a:moveTo>
                    <a:pt x="145" y="145"/>
                  </a:moveTo>
                  <a:lnTo>
                    <a:pt x="145" y="145"/>
                  </a:lnTo>
                  <a:lnTo>
                    <a:pt x="0" y="145"/>
                  </a:lnTo>
                  <a:lnTo>
                    <a:pt x="0" y="0"/>
                  </a:lnTo>
                  <a:lnTo>
                    <a:pt x="145" y="0"/>
                  </a:lnTo>
                  <a:lnTo>
                    <a:pt x="145" y="145"/>
                  </a:lnTo>
                  <a:close/>
                </a:path>
              </a:pathLst>
            </a:custGeom>
            <a:solidFill>
              <a:srgbClr val="3C3C3B"/>
            </a:solidFill>
            <a:ln w="0">
              <a:noFill/>
              <a:prstDash val="solid"/>
              <a:round/>
              <a:headEnd/>
              <a:tailEnd/>
            </a:ln>
          </p:spPr>
          <p:txBody>
            <a:bodyPr/>
            <a:lstStyle/>
            <a:p>
              <a:pPr defTabSz="456512" eaLnBrk="1" fontAlgn="ctr" hangingPunct="1">
                <a:defRPr/>
              </a:pPr>
              <a:endParaRPr lang="en-US" altLang="zh-CN" sz="1600" dirty="0">
                <a:latin typeface="Huawei Sans" panose="020C0503030203020204" pitchFamily="34" charset="0"/>
              </a:endParaRPr>
            </a:p>
          </p:txBody>
        </p:sp>
        <p:sp>
          <p:nvSpPr>
            <p:cNvPr id="142" name="Freeform 10">
              <a:extLst>
                <a:ext uri="{FF2B5EF4-FFF2-40B4-BE49-F238E27FC236}">
                  <a16:creationId xmlns:a16="http://schemas.microsoft.com/office/drawing/2014/main" id="{EC28B2FB-D0CC-490F-A86A-0C7889758AF2}"/>
                </a:ext>
              </a:extLst>
            </p:cNvPr>
            <p:cNvSpPr>
              <a:spLocks/>
            </p:cNvSpPr>
            <p:nvPr/>
          </p:nvSpPr>
          <p:spPr bwMode="gray">
            <a:xfrm>
              <a:off x="8884669" y="3664865"/>
              <a:ext cx="69469" cy="69346"/>
            </a:xfrm>
            <a:custGeom>
              <a:avLst/>
              <a:gdLst/>
              <a:ahLst/>
              <a:cxnLst>
                <a:cxn ang="0">
                  <a:pos x="145" y="145"/>
                </a:cxn>
                <a:cxn ang="0">
                  <a:pos x="145" y="145"/>
                </a:cxn>
                <a:cxn ang="0">
                  <a:pos x="0" y="145"/>
                </a:cxn>
                <a:cxn ang="0">
                  <a:pos x="0" y="0"/>
                </a:cxn>
                <a:cxn ang="0">
                  <a:pos x="145" y="0"/>
                </a:cxn>
                <a:cxn ang="0">
                  <a:pos x="145" y="145"/>
                </a:cxn>
              </a:cxnLst>
              <a:rect l="0" t="0" r="r" b="b"/>
              <a:pathLst>
                <a:path w="145" h="145">
                  <a:moveTo>
                    <a:pt x="145" y="145"/>
                  </a:moveTo>
                  <a:lnTo>
                    <a:pt x="145" y="145"/>
                  </a:lnTo>
                  <a:lnTo>
                    <a:pt x="0" y="145"/>
                  </a:lnTo>
                  <a:lnTo>
                    <a:pt x="0" y="0"/>
                  </a:lnTo>
                  <a:lnTo>
                    <a:pt x="145" y="0"/>
                  </a:lnTo>
                  <a:lnTo>
                    <a:pt x="145" y="145"/>
                  </a:lnTo>
                  <a:close/>
                </a:path>
              </a:pathLst>
            </a:custGeom>
            <a:solidFill>
              <a:srgbClr val="3C3C3B"/>
            </a:solidFill>
            <a:ln w="0">
              <a:noFill/>
              <a:prstDash val="solid"/>
              <a:round/>
              <a:headEnd/>
              <a:tailEnd/>
            </a:ln>
          </p:spPr>
          <p:txBody>
            <a:bodyPr/>
            <a:lstStyle/>
            <a:p>
              <a:pPr defTabSz="456512" eaLnBrk="1" fontAlgn="ctr" hangingPunct="1">
                <a:defRPr/>
              </a:pPr>
              <a:endParaRPr lang="en-US" altLang="zh-CN" sz="1600" dirty="0">
                <a:latin typeface="Huawei Sans" panose="020C0503030203020204" pitchFamily="34" charset="0"/>
              </a:endParaRPr>
            </a:p>
          </p:txBody>
        </p:sp>
        <p:sp>
          <p:nvSpPr>
            <p:cNvPr id="143" name="Freeform 11">
              <a:extLst>
                <a:ext uri="{FF2B5EF4-FFF2-40B4-BE49-F238E27FC236}">
                  <a16:creationId xmlns:a16="http://schemas.microsoft.com/office/drawing/2014/main" id="{A251E6D0-A3F1-497D-B4A5-9DC2B80FD4D4}"/>
                </a:ext>
              </a:extLst>
            </p:cNvPr>
            <p:cNvSpPr>
              <a:spLocks/>
            </p:cNvSpPr>
            <p:nvPr/>
          </p:nvSpPr>
          <p:spPr bwMode="gray">
            <a:xfrm>
              <a:off x="8986200" y="3664865"/>
              <a:ext cx="67688" cy="69346"/>
            </a:xfrm>
            <a:custGeom>
              <a:avLst/>
              <a:gdLst/>
              <a:ahLst/>
              <a:cxnLst>
                <a:cxn ang="0">
                  <a:pos x="145" y="145"/>
                </a:cxn>
                <a:cxn ang="0">
                  <a:pos x="145" y="145"/>
                </a:cxn>
                <a:cxn ang="0">
                  <a:pos x="0" y="145"/>
                </a:cxn>
                <a:cxn ang="0">
                  <a:pos x="0" y="0"/>
                </a:cxn>
                <a:cxn ang="0">
                  <a:pos x="145" y="0"/>
                </a:cxn>
                <a:cxn ang="0">
                  <a:pos x="145" y="145"/>
                </a:cxn>
              </a:cxnLst>
              <a:rect l="0" t="0" r="r" b="b"/>
              <a:pathLst>
                <a:path w="145" h="145">
                  <a:moveTo>
                    <a:pt x="145" y="145"/>
                  </a:moveTo>
                  <a:lnTo>
                    <a:pt x="145" y="145"/>
                  </a:lnTo>
                  <a:lnTo>
                    <a:pt x="0" y="145"/>
                  </a:lnTo>
                  <a:lnTo>
                    <a:pt x="0" y="0"/>
                  </a:lnTo>
                  <a:lnTo>
                    <a:pt x="145" y="0"/>
                  </a:lnTo>
                  <a:lnTo>
                    <a:pt x="145" y="145"/>
                  </a:lnTo>
                  <a:close/>
                </a:path>
              </a:pathLst>
            </a:custGeom>
            <a:solidFill>
              <a:srgbClr val="3C3C3B"/>
            </a:solidFill>
            <a:ln w="0">
              <a:noFill/>
              <a:prstDash val="solid"/>
              <a:round/>
              <a:headEnd/>
              <a:tailEnd/>
            </a:ln>
          </p:spPr>
          <p:txBody>
            <a:bodyPr/>
            <a:lstStyle/>
            <a:p>
              <a:pPr defTabSz="456512" eaLnBrk="1" fontAlgn="ctr" hangingPunct="1">
                <a:defRPr/>
              </a:pPr>
              <a:endParaRPr lang="en-US" altLang="zh-CN" sz="1600" dirty="0">
                <a:latin typeface="Huawei Sans" panose="020C0503030203020204" pitchFamily="34" charset="0"/>
              </a:endParaRPr>
            </a:p>
          </p:txBody>
        </p:sp>
        <p:sp>
          <p:nvSpPr>
            <p:cNvPr id="144" name="Freeform 12">
              <a:extLst>
                <a:ext uri="{FF2B5EF4-FFF2-40B4-BE49-F238E27FC236}">
                  <a16:creationId xmlns:a16="http://schemas.microsoft.com/office/drawing/2014/main" id="{7251DC1C-8989-43F3-93C0-F3B2764C5A3C}"/>
                </a:ext>
              </a:extLst>
            </p:cNvPr>
            <p:cNvSpPr>
              <a:spLocks/>
            </p:cNvSpPr>
            <p:nvPr/>
          </p:nvSpPr>
          <p:spPr bwMode="gray">
            <a:xfrm>
              <a:off x="9087732" y="3664865"/>
              <a:ext cx="69469" cy="69346"/>
            </a:xfrm>
            <a:custGeom>
              <a:avLst/>
              <a:gdLst/>
              <a:ahLst/>
              <a:cxnLst>
                <a:cxn ang="0">
                  <a:pos x="145" y="145"/>
                </a:cxn>
                <a:cxn ang="0">
                  <a:pos x="145" y="145"/>
                </a:cxn>
                <a:cxn ang="0">
                  <a:pos x="0" y="145"/>
                </a:cxn>
                <a:cxn ang="0">
                  <a:pos x="0" y="0"/>
                </a:cxn>
                <a:cxn ang="0">
                  <a:pos x="145" y="0"/>
                </a:cxn>
                <a:cxn ang="0">
                  <a:pos x="145" y="145"/>
                </a:cxn>
              </a:cxnLst>
              <a:rect l="0" t="0" r="r" b="b"/>
              <a:pathLst>
                <a:path w="145" h="145">
                  <a:moveTo>
                    <a:pt x="145" y="145"/>
                  </a:moveTo>
                  <a:lnTo>
                    <a:pt x="145" y="145"/>
                  </a:lnTo>
                  <a:lnTo>
                    <a:pt x="0" y="145"/>
                  </a:lnTo>
                  <a:lnTo>
                    <a:pt x="0" y="0"/>
                  </a:lnTo>
                  <a:lnTo>
                    <a:pt x="145" y="0"/>
                  </a:lnTo>
                  <a:lnTo>
                    <a:pt x="145" y="145"/>
                  </a:lnTo>
                  <a:close/>
                </a:path>
              </a:pathLst>
            </a:custGeom>
            <a:solidFill>
              <a:srgbClr val="3C3C3B"/>
            </a:solidFill>
            <a:ln w="0">
              <a:noFill/>
              <a:prstDash val="solid"/>
              <a:round/>
              <a:headEnd/>
              <a:tailEnd/>
            </a:ln>
          </p:spPr>
          <p:txBody>
            <a:bodyPr/>
            <a:lstStyle/>
            <a:p>
              <a:pPr defTabSz="456512" eaLnBrk="1" fontAlgn="ctr" hangingPunct="1">
                <a:defRPr/>
              </a:pPr>
              <a:endParaRPr lang="en-US" altLang="zh-CN" sz="1600" dirty="0">
                <a:latin typeface="Huawei Sans" panose="020C0503030203020204" pitchFamily="34" charset="0"/>
              </a:endParaRPr>
            </a:p>
          </p:txBody>
        </p:sp>
        <p:sp>
          <p:nvSpPr>
            <p:cNvPr id="145" name="Freeform 13">
              <a:extLst>
                <a:ext uri="{FF2B5EF4-FFF2-40B4-BE49-F238E27FC236}">
                  <a16:creationId xmlns:a16="http://schemas.microsoft.com/office/drawing/2014/main" id="{719A728F-92A7-4D43-9E98-3852D2576CD0}"/>
                </a:ext>
              </a:extLst>
            </p:cNvPr>
            <p:cNvSpPr>
              <a:spLocks noEditPoints="1"/>
            </p:cNvSpPr>
            <p:nvPr/>
          </p:nvSpPr>
          <p:spPr bwMode="gray">
            <a:xfrm>
              <a:off x="9492076" y="3563513"/>
              <a:ext cx="149625" cy="147583"/>
            </a:xfrm>
            <a:custGeom>
              <a:avLst/>
              <a:gdLst/>
              <a:ahLst/>
              <a:cxnLst>
                <a:cxn ang="0">
                  <a:pos x="157" y="53"/>
                </a:cxn>
                <a:cxn ang="0">
                  <a:pos x="157" y="53"/>
                </a:cxn>
                <a:cxn ang="0">
                  <a:pos x="53" y="158"/>
                </a:cxn>
                <a:cxn ang="0">
                  <a:pos x="157" y="262"/>
                </a:cxn>
                <a:cxn ang="0">
                  <a:pos x="262" y="158"/>
                </a:cxn>
                <a:cxn ang="0">
                  <a:pos x="157" y="53"/>
                </a:cxn>
                <a:cxn ang="0">
                  <a:pos x="157" y="316"/>
                </a:cxn>
                <a:cxn ang="0">
                  <a:pos x="157" y="316"/>
                </a:cxn>
                <a:cxn ang="0">
                  <a:pos x="0" y="158"/>
                </a:cxn>
                <a:cxn ang="0">
                  <a:pos x="157" y="0"/>
                </a:cxn>
                <a:cxn ang="0">
                  <a:pos x="315" y="158"/>
                </a:cxn>
                <a:cxn ang="0">
                  <a:pos x="157" y="316"/>
                </a:cxn>
              </a:cxnLst>
              <a:rect l="0" t="0" r="r" b="b"/>
              <a:pathLst>
                <a:path w="315" h="316">
                  <a:moveTo>
                    <a:pt x="157" y="53"/>
                  </a:moveTo>
                  <a:lnTo>
                    <a:pt x="157" y="53"/>
                  </a:lnTo>
                  <a:cubicBezTo>
                    <a:pt x="100" y="53"/>
                    <a:pt x="53" y="100"/>
                    <a:pt x="53" y="158"/>
                  </a:cubicBezTo>
                  <a:cubicBezTo>
                    <a:pt x="53" y="215"/>
                    <a:pt x="100" y="262"/>
                    <a:pt x="157" y="262"/>
                  </a:cubicBezTo>
                  <a:cubicBezTo>
                    <a:pt x="215" y="262"/>
                    <a:pt x="262" y="215"/>
                    <a:pt x="262" y="158"/>
                  </a:cubicBezTo>
                  <a:cubicBezTo>
                    <a:pt x="262" y="100"/>
                    <a:pt x="215" y="53"/>
                    <a:pt x="157" y="53"/>
                  </a:cubicBezTo>
                  <a:close/>
                  <a:moveTo>
                    <a:pt x="157" y="316"/>
                  </a:moveTo>
                  <a:lnTo>
                    <a:pt x="157" y="316"/>
                  </a:lnTo>
                  <a:cubicBezTo>
                    <a:pt x="70" y="316"/>
                    <a:pt x="0" y="245"/>
                    <a:pt x="0" y="158"/>
                  </a:cubicBezTo>
                  <a:cubicBezTo>
                    <a:pt x="0" y="71"/>
                    <a:pt x="70" y="0"/>
                    <a:pt x="157" y="0"/>
                  </a:cubicBezTo>
                  <a:cubicBezTo>
                    <a:pt x="245" y="0"/>
                    <a:pt x="315" y="71"/>
                    <a:pt x="315" y="158"/>
                  </a:cubicBezTo>
                  <a:cubicBezTo>
                    <a:pt x="315" y="245"/>
                    <a:pt x="245" y="316"/>
                    <a:pt x="157" y="316"/>
                  </a:cubicBezTo>
                  <a:close/>
                </a:path>
              </a:pathLst>
            </a:custGeom>
            <a:solidFill>
              <a:srgbClr val="3C3C3B"/>
            </a:solidFill>
            <a:ln w="0">
              <a:noFill/>
              <a:prstDash val="solid"/>
              <a:round/>
              <a:headEnd/>
              <a:tailEnd/>
            </a:ln>
          </p:spPr>
          <p:txBody>
            <a:bodyPr/>
            <a:lstStyle/>
            <a:p>
              <a:pPr defTabSz="456512" eaLnBrk="1" fontAlgn="ctr" hangingPunct="1">
                <a:defRPr/>
              </a:pPr>
              <a:endParaRPr lang="en-US" altLang="zh-CN" sz="1600" dirty="0">
                <a:latin typeface="Huawei Sans" panose="020C0503030203020204" pitchFamily="34" charset="0"/>
              </a:endParaRPr>
            </a:p>
          </p:txBody>
        </p:sp>
        <p:sp>
          <p:nvSpPr>
            <p:cNvPr id="146" name="Freeform 14">
              <a:extLst>
                <a:ext uri="{FF2B5EF4-FFF2-40B4-BE49-F238E27FC236}">
                  <a16:creationId xmlns:a16="http://schemas.microsoft.com/office/drawing/2014/main" id="{A58F006F-8EAC-4B15-BA7D-6FFC95B466AE}"/>
                </a:ext>
              </a:extLst>
            </p:cNvPr>
            <p:cNvSpPr>
              <a:spLocks/>
            </p:cNvSpPr>
            <p:nvPr/>
          </p:nvSpPr>
          <p:spPr bwMode="gray">
            <a:xfrm>
              <a:off x="9597170" y="3666642"/>
              <a:ext cx="71250" cy="69346"/>
            </a:xfrm>
            <a:custGeom>
              <a:avLst/>
              <a:gdLst/>
              <a:ahLst/>
              <a:cxnLst>
                <a:cxn ang="0">
                  <a:pos x="122" y="149"/>
                </a:cxn>
                <a:cxn ang="0">
                  <a:pos x="122" y="149"/>
                </a:cxn>
                <a:cxn ang="0">
                  <a:pos x="103" y="141"/>
                </a:cxn>
                <a:cxn ang="0">
                  <a:pos x="10" y="48"/>
                </a:cxn>
                <a:cxn ang="0">
                  <a:pos x="10" y="11"/>
                </a:cxn>
                <a:cxn ang="0">
                  <a:pos x="48" y="11"/>
                </a:cxn>
                <a:cxn ang="0">
                  <a:pos x="141" y="103"/>
                </a:cxn>
                <a:cxn ang="0">
                  <a:pos x="141" y="141"/>
                </a:cxn>
                <a:cxn ang="0">
                  <a:pos x="122" y="149"/>
                </a:cxn>
              </a:cxnLst>
              <a:rect l="0" t="0" r="r" b="b"/>
              <a:pathLst>
                <a:path w="151" h="149">
                  <a:moveTo>
                    <a:pt x="122" y="149"/>
                  </a:moveTo>
                  <a:lnTo>
                    <a:pt x="122" y="149"/>
                  </a:lnTo>
                  <a:cubicBezTo>
                    <a:pt x="115" y="149"/>
                    <a:pt x="108" y="146"/>
                    <a:pt x="103" y="141"/>
                  </a:cubicBezTo>
                  <a:lnTo>
                    <a:pt x="10" y="48"/>
                  </a:lnTo>
                  <a:cubicBezTo>
                    <a:pt x="0" y="38"/>
                    <a:pt x="0" y="21"/>
                    <a:pt x="10" y="11"/>
                  </a:cubicBezTo>
                  <a:cubicBezTo>
                    <a:pt x="21" y="0"/>
                    <a:pt x="38" y="0"/>
                    <a:pt x="48" y="11"/>
                  </a:cubicBezTo>
                  <a:lnTo>
                    <a:pt x="141" y="103"/>
                  </a:lnTo>
                  <a:cubicBezTo>
                    <a:pt x="151" y="113"/>
                    <a:pt x="151" y="130"/>
                    <a:pt x="141" y="141"/>
                  </a:cubicBezTo>
                  <a:cubicBezTo>
                    <a:pt x="135" y="146"/>
                    <a:pt x="129" y="149"/>
                    <a:pt x="122" y="149"/>
                  </a:cubicBezTo>
                  <a:close/>
                </a:path>
              </a:pathLst>
            </a:custGeom>
            <a:solidFill>
              <a:srgbClr val="3C3C3B"/>
            </a:solidFill>
            <a:ln w="0">
              <a:noFill/>
              <a:prstDash val="solid"/>
              <a:round/>
              <a:headEnd/>
              <a:tailEnd/>
            </a:ln>
          </p:spPr>
          <p:txBody>
            <a:bodyPr/>
            <a:lstStyle/>
            <a:p>
              <a:pPr defTabSz="456512" eaLnBrk="1" fontAlgn="ctr" hangingPunct="1">
                <a:defRPr/>
              </a:pPr>
              <a:endParaRPr lang="en-US" altLang="zh-CN" sz="1600" dirty="0">
                <a:latin typeface="Huawei Sans" panose="020C0503030203020204" pitchFamily="34" charset="0"/>
              </a:endParaRPr>
            </a:p>
          </p:txBody>
        </p:sp>
        <p:sp>
          <p:nvSpPr>
            <p:cNvPr id="147" name="Freeform 15">
              <a:extLst>
                <a:ext uri="{FF2B5EF4-FFF2-40B4-BE49-F238E27FC236}">
                  <a16:creationId xmlns:a16="http://schemas.microsoft.com/office/drawing/2014/main" id="{3FE1FD36-007C-4817-A182-32491FD63DAF}"/>
                </a:ext>
              </a:extLst>
            </p:cNvPr>
            <p:cNvSpPr>
              <a:spLocks/>
            </p:cNvSpPr>
            <p:nvPr/>
          </p:nvSpPr>
          <p:spPr bwMode="gray">
            <a:xfrm>
              <a:off x="9285450" y="3565291"/>
              <a:ext cx="130032" cy="172476"/>
            </a:xfrm>
            <a:custGeom>
              <a:avLst/>
              <a:gdLst/>
              <a:ahLst/>
              <a:cxnLst>
                <a:cxn ang="0">
                  <a:pos x="263" y="365"/>
                </a:cxn>
                <a:cxn ang="0">
                  <a:pos x="263" y="365"/>
                </a:cxn>
                <a:cxn ang="0">
                  <a:pos x="13" y="365"/>
                </a:cxn>
                <a:cxn ang="0">
                  <a:pos x="0" y="352"/>
                </a:cxn>
                <a:cxn ang="0">
                  <a:pos x="0" y="305"/>
                </a:cxn>
                <a:cxn ang="0">
                  <a:pos x="13" y="292"/>
                </a:cxn>
                <a:cxn ang="0">
                  <a:pos x="26" y="305"/>
                </a:cxn>
                <a:cxn ang="0">
                  <a:pos x="26" y="338"/>
                </a:cxn>
                <a:cxn ang="0">
                  <a:pos x="250" y="338"/>
                </a:cxn>
                <a:cxn ang="0">
                  <a:pos x="250" y="126"/>
                </a:cxn>
                <a:cxn ang="0">
                  <a:pos x="151" y="27"/>
                </a:cxn>
                <a:cxn ang="0">
                  <a:pos x="26" y="27"/>
                </a:cxn>
                <a:cxn ang="0">
                  <a:pos x="26" y="184"/>
                </a:cxn>
                <a:cxn ang="0">
                  <a:pos x="13" y="197"/>
                </a:cxn>
                <a:cxn ang="0">
                  <a:pos x="0" y="184"/>
                </a:cxn>
                <a:cxn ang="0">
                  <a:pos x="0" y="14"/>
                </a:cxn>
                <a:cxn ang="0">
                  <a:pos x="13" y="0"/>
                </a:cxn>
                <a:cxn ang="0">
                  <a:pos x="156" y="0"/>
                </a:cxn>
                <a:cxn ang="0">
                  <a:pos x="166" y="4"/>
                </a:cxn>
                <a:cxn ang="0">
                  <a:pos x="273" y="111"/>
                </a:cxn>
                <a:cxn ang="0">
                  <a:pos x="276" y="120"/>
                </a:cxn>
                <a:cxn ang="0">
                  <a:pos x="276" y="352"/>
                </a:cxn>
                <a:cxn ang="0">
                  <a:pos x="263" y="365"/>
                </a:cxn>
              </a:cxnLst>
              <a:rect l="0" t="0" r="r" b="b"/>
              <a:pathLst>
                <a:path w="276" h="365">
                  <a:moveTo>
                    <a:pt x="263" y="365"/>
                  </a:moveTo>
                  <a:lnTo>
                    <a:pt x="263" y="365"/>
                  </a:lnTo>
                  <a:lnTo>
                    <a:pt x="13" y="365"/>
                  </a:lnTo>
                  <a:cubicBezTo>
                    <a:pt x="6" y="365"/>
                    <a:pt x="0" y="359"/>
                    <a:pt x="0" y="352"/>
                  </a:cubicBezTo>
                  <a:lnTo>
                    <a:pt x="0" y="305"/>
                  </a:lnTo>
                  <a:cubicBezTo>
                    <a:pt x="0" y="298"/>
                    <a:pt x="6" y="292"/>
                    <a:pt x="13" y="292"/>
                  </a:cubicBezTo>
                  <a:cubicBezTo>
                    <a:pt x="20" y="292"/>
                    <a:pt x="26" y="298"/>
                    <a:pt x="26" y="305"/>
                  </a:cubicBezTo>
                  <a:lnTo>
                    <a:pt x="26" y="338"/>
                  </a:lnTo>
                  <a:lnTo>
                    <a:pt x="250" y="338"/>
                  </a:lnTo>
                  <a:lnTo>
                    <a:pt x="250" y="126"/>
                  </a:lnTo>
                  <a:lnTo>
                    <a:pt x="151" y="27"/>
                  </a:lnTo>
                  <a:lnTo>
                    <a:pt x="26" y="27"/>
                  </a:lnTo>
                  <a:lnTo>
                    <a:pt x="26" y="184"/>
                  </a:lnTo>
                  <a:cubicBezTo>
                    <a:pt x="26" y="191"/>
                    <a:pt x="20" y="197"/>
                    <a:pt x="13" y="197"/>
                  </a:cubicBezTo>
                  <a:cubicBezTo>
                    <a:pt x="6" y="197"/>
                    <a:pt x="0" y="191"/>
                    <a:pt x="0" y="184"/>
                  </a:cubicBezTo>
                  <a:lnTo>
                    <a:pt x="0" y="14"/>
                  </a:lnTo>
                  <a:cubicBezTo>
                    <a:pt x="0" y="6"/>
                    <a:pt x="6" y="0"/>
                    <a:pt x="13" y="0"/>
                  </a:cubicBezTo>
                  <a:lnTo>
                    <a:pt x="156" y="0"/>
                  </a:lnTo>
                  <a:cubicBezTo>
                    <a:pt x="160" y="0"/>
                    <a:pt x="163" y="2"/>
                    <a:pt x="166" y="4"/>
                  </a:cubicBezTo>
                  <a:lnTo>
                    <a:pt x="273" y="111"/>
                  </a:lnTo>
                  <a:cubicBezTo>
                    <a:pt x="275" y="113"/>
                    <a:pt x="276" y="117"/>
                    <a:pt x="276" y="120"/>
                  </a:cubicBezTo>
                  <a:lnTo>
                    <a:pt x="276" y="352"/>
                  </a:lnTo>
                  <a:cubicBezTo>
                    <a:pt x="276" y="359"/>
                    <a:pt x="270" y="365"/>
                    <a:pt x="263" y="365"/>
                  </a:cubicBezTo>
                  <a:close/>
                </a:path>
              </a:pathLst>
            </a:custGeom>
            <a:solidFill>
              <a:srgbClr val="3C3C3B"/>
            </a:solidFill>
            <a:ln w="0">
              <a:noFill/>
              <a:prstDash val="solid"/>
              <a:round/>
              <a:headEnd/>
              <a:tailEnd/>
            </a:ln>
          </p:spPr>
          <p:txBody>
            <a:bodyPr/>
            <a:lstStyle/>
            <a:p>
              <a:pPr defTabSz="456512" eaLnBrk="1" fontAlgn="ctr" hangingPunct="1">
                <a:defRPr/>
              </a:pPr>
              <a:endParaRPr lang="en-US" altLang="zh-CN" sz="1600" dirty="0">
                <a:latin typeface="Huawei Sans" panose="020C0503030203020204" pitchFamily="34" charset="0"/>
              </a:endParaRPr>
            </a:p>
          </p:txBody>
        </p:sp>
        <p:sp>
          <p:nvSpPr>
            <p:cNvPr id="148" name="Freeform 16">
              <a:extLst>
                <a:ext uri="{FF2B5EF4-FFF2-40B4-BE49-F238E27FC236}">
                  <a16:creationId xmlns:a16="http://schemas.microsoft.com/office/drawing/2014/main" id="{A2756F05-3DC2-4F8C-B6C1-FE02C3FA739A}"/>
                </a:ext>
              </a:extLst>
            </p:cNvPr>
            <p:cNvSpPr>
              <a:spLocks/>
            </p:cNvSpPr>
            <p:nvPr/>
          </p:nvSpPr>
          <p:spPr bwMode="gray">
            <a:xfrm>
              <a:off x="9353138" y="3565291"/>
              <a:ext cx="62344" cy="64012"/>
            </a:xfrm>
            <a:custGeom>
              <a:avLst/>
              <a:gdLst/>
              <a:ahLst/>
              <a:cxnLst>
                <a:cxn ang="0">
                  <a:pos x="120" y="134"/>
                </a:cxn>
                <a:cxn ang="0">
                  <a:pos x="120" y="134"/>
                </a:cxn>
                <a:cxn ang="0">
                  <a:pos x="13" y="134"/>
                </a:cxn>
                <a:cxn ang="0">
                  <a:pos x="0" y="121"/>
                </a:cxn>
                <a:cxn ang="0">
                  <a:pos x="0" y="14"/>
                </a:cxn>
                <a:cxn ang="0">
                  <a:pos x="13" y="0"/>
                </a:cxn>
                <a:cxn ang="0">
                  <a:pos x="27" y="14"/>
                </a:cxn>
                <a:cxn ang="0">
                  <a:pos x="27" y="107"/>
                </a:cxn>
                <a:cxn ang="0">
                  <a:pos x="120" y="107"/>
                </a:cxn>
                <a:cxn ang="0">
                  <a:pos x="133" y="121"/>
                </a:cxn>
                <a:cxn ang="0">
                  <a:pos x="120" y="134"/>
                </a:cxn>
              </a:cxnLst>
              <a:rect l="0" t="0" r="r" b="b"/>
              <a:pathLst>
                <a:path w="133" h="134">
                  <a:moveTo>
                    <a:pt x="120" y="134"/>
                  </a:moveTo>
                  <a:lnTo>
                    <a:pt x="120" y="134"/>
                  </a:lnTo>
                  <a:lnTo>
                    <a:pt x="13" y="134"/>
                  </a:lnTo>
                  <a:cubicBezTo>
                    <a:pt x="6" y="134"/>
                    <a:pt x="0" y="128"/>
                    <a:pt x="0" y="121"/>
                  </a:cubicBezTo>
                  <a:lnTo>
                    <a:pt x="0" y="14"/>
                  </a:lnTo>
                  <a:cubicBezTo>
                    <a:pt x="0" y="6"/>
                    <a:pt x="6" y="0"/>
                    <a:pt x="13" y="0"/>
                  </a:cubicBezTo>
                  <a:cubicBezTo>
                    <a:pt x="21" y="0"/>
                    <a:pt x="27" y="6"/>
                    <a:pt x="27" y="14"/>
                  </a:cubicBezTo>
                  <a:lnTo>
                    <a:pt x="27" y="107"/>
                  </a:lnTo>
                  <a:lnTo>
                    <a:pt x="120" y="107"/>
                  </a:lnTo>
                  <a:cubicBezTo>
                    <a:pt x="127" y="107"/>
                    <a:pt x="133" y="113"/>
                    <a:pt x="133" y="121"/>
                  </a:cubicBezTo>
                  <a:cubicBezTo>
                    <a:pt x="133" y="128"/>
                    <a:pt x="127" y="134"/>
                    <a:pt x="120" y="134"/>
                  </a:cubicBezTo>
                  <a:close/>
                </a:path>
              </a:pathLst>
            </a:custGeom>
            <a:solidFill>
              <a:srgbClr val="3C3C3B"/>
            </a:solidFill>
            <a:ln w="0">
              <a:noFill/>
              <a:prstDash val="solid"/>
              <a:round/>
              <a:headEnd/>
              <a:tailEnd/>
            </a:ln>
          </p:spPr>
          <p:txBody>
            <a:bodyPr/>
            <a:lstStyle/>
            <a:p>
              <a:pPr defTabSz="456512" eaLnBrk="1" fontAlgn="ctr" hangingPunct="1">
                <a:defRPr/>
              </a:pPr>
              <a:endParaRPr lang="en-US" altLang="zh-CN" sz="1600" dirty="0">
                <a:latin typeface="Huawei Sans" panose="020C0503030203020204" pitchFamily="34" charset="0"/>
              </a:endParaRPr>
            </a:p>
          </p:txBody>
        </p:sp>
        <p:sp>
          <p:nvSpPr>
            <p:cNvPr id="149" name="Freeform 17">
              <a:extLst>
                <a:ext uri="{FF2B5EF4-FFF2-40B4-BE49-F238E27FC236}">
                  <a16:creationId xmlns:a16="http://schemas.microsoft.com/office/drawing/2014/main" id="{2F82E2B0-1687-48AC-81C8-B974AEE26BB8}"/>
                </a:ext>
              </a:extLst>
            </p:cNvPr>
            <p:cNvSpPr>
              <a:spLocks noEditPoints="1"/>
            </p:cNvSpPr>
            <p:nvPr/>
          </p:nvSpPr>
          <p:spPr bwMode="gray">
            <a:xfrm>
              <a:off x="9256950" y="3645305"/>
              <a:ext cx="69469" cy="69346"/>
            </a:xfrm>
            <a:custGeom>
              <a:avLst/>
              <a:gdLst/>
              <a:ahLst/>
              <a:cxnLst>
                <a:cxn ang="0">
                  <a:pos x="108" y="88"/>
                </a:cxn>
                <a:cxn ang="0">
                  <a:pos x="108" y="88"/>
                </a:cxn>
                <a:cxn ang="0">
                  <a:pos x="88" y="88"/>
                </a:cxn>
                <a:cxn ang="0">
                  <a:pos x="88" y="107"/>
                </a:cxn>
                <a:cxn ang="0">
                  <a:pos x="75" y="121"/>
                </a:cxn>
                <a:cxn ang="0">
                  <a:pos x="62" y="107"/>
                </a:cxn>
                <a:cxn ang="0">
                  <a:pos x="62" y="88"/>
                </a:cxn>
                <a:cxn ang="0">
                  <a:pos x="42" y="88"/>
                </a:cxn>
                <a:cxn ang="0">
                  <a:pos x="29" y="75"/>
                </a:cxn>
                <a:cxn ang="0">
                  <a:pos x="42" y="61"/>
                </a:cxn>
                <a:cxn ang="0">
                  <a:pos x="62" y="61"/>
                </a:cxn>
                <a:cxn ang="0">
                  <a:pos x="62" y="42"/>
                </a:cxn>
                <a:cxn ang="0">
                  <a:pos x="75" y="29"/>
                </a:cxn>
                <a:cxn ang="0">
                  <a:pos x="88" y="42"/>
                </a:cxn>
                <a:cxn ang="0">
                  <a:pos x="88" y="61"/>
                </a:cxn>
                <a:cxn ang="0">
                  <a:pos x="108" y="61"/>
                </a:cxn>
                <a:cxn ang="0">
                  <a:pos x="121" y="75"/>
                </a:cxn>
                <a:cxn ang="0">
                  <a:pos x="108" y="88"/>
                </a:cxn>
                <a:cxn ang="0">
                  <a:pos x="75" y="0"/>
                </a:cxn>
                <a:cxn ang="0">
                  <a:pos x="75" y="0"/>
                </a:cxn>
                <a:cxn ang="0">
                  <a:pos x="0" y="75"/>
                </a:cxn>
                <a:cxn ang="0">
                  <a:pos x="75" y="149"/>
                </a:cxn>
                <a:cxn ang="0">
                  <a:pos x="150" y="75"/>
                </a:cxn>
                <a:cxn ang="0">
                  <a:pos x="75" y="0"/>
                </a:cxn>
              </a:cxnLst>
              <a:rect l="0" t="0" r="r" b="b"/>
              <a:pathLst>
                <a:path w="150" h="149">
                  <a:moveTo>
                    <a:pt x="108" y="88"/>
                  </a:moveTo>
                  <a:lnTo>
                    <a:pt x="108" y="88"/>
                  </a:lnTo>
                  <a:lnTo>
                    <a:pt x="88" y="88"/>
                  </a:lnTo>
                  <a:lnTo>
                    <a:pt x="88" y="107"/>
                  </a:lnTo>
                  <a:cubicBezTo>
                    <a:pt x="88" y="115"/>
                    <a:pt x="82" y="121"/>
                    <a:pt x="75" y="121"/>
                  </a:cubicBezTo>
                  <a:cubicBezTo>
                    <a:pt x="68" y="121"/>
                    <a:pt x="62" y="115"/>
                    <a:pt x="62" y="107"/>
                  </a:cubicBezTo>
                  <a:lnTo>
                    <a:pt x="62" y="88"/>
                  </a:lnTo>
                  <a:lnTo>
                    <a:pt x="42" y="88"/>
                  </a:lnTo>
                  <a:cubicBezTo>
                    <a:pt x="35" y="88"/>
                    <a:pt x="29" y="82"/>
                    <a:pt x="29" y="75"/>
                  </a:cubicBezTo>
                  <a:cubicBezTo>
                    <a:pt x="29" y="67"/>
                    <a:pt x="35" y="61"/>
                    <a:pt x="42" y="61"/>
                  </a:cubicBezTo>
                  <a:lnTo>
                    <a:pt x="62" y="61"/>
                  </a:lnTo>
                  <a:lnTo>
                    <a:pt x="62" y="42"/>
                  </a:lnTo>
                  <a:cubicBezTo>
                    <a:pt x="62" y="35"/>
                    <a:pt x="68" y="29"/>
                    <a:pt x="75" y="29"/>
                  </a:cubicBezTo>
                  <a:cubicBezTo>
                    <a:pt x="82" y="29"/>
                    <a:pt x="88" y="35"/>
                    <a:pt x="88" y="42"/>
                  </a:cubicBezTo>
                  <a:lnTo>
                    <a:pt x="88" y="61"/>
                  </a:lnTo>
                  <a:lnTo>
                    <a:pt x="108" y="61"/>
                  </a:lnTo>
                  <a:cubicBezTo>
                    <a:pt x="115" y="61"/>
                    <a:pt x="121" y="67"/>
                    <a:pt x="121" y="75"/>
                  </a:cubicBezTo>
                  <a:cubicBezTo>
                    <a:pt x="121" y="82"/>
                    <a:pt x="115" y="88"/>
                    <a:pt x="108" y="88"/>
                  </a:cubicBezTo>
                  <a:close/>
                  <a:moveTo>
                    <a:pt x="75" y="0"/>
                  </a:moveTo>
                  <a:lnTo>
                    <a:pt x="75" y="0"/>
                  </a:lnTo>
                  <a:cubicBezTo>
                    <a:pt x="34" y="0"/>
                    <a:pt x="0" y="33"/>
                    <a:pt x="0" y="75"/>
                  </a:cubicBezTo>
                  <a:cubicBezTo>
                    <a:pt x="0" y="116"/>
                    <a:pt x="34" y="149"/>
                    <a:pt x="75" y="149"/>
                  </a:cubicBezTo>
                  <a:cubicBezTo>
                    <a:pt x="116" y="149"/>
                    <a:pt x="150" y="116"/>
                    <a:pt x="150" y="75"/>
                  </a:cubicBezTo>
                  <a:cubicBezTo>
                    <a:pt x="150" y="33"/>
                    <a:pt x="116" y="0"/>
                    <a:pt x="75" y="0"/>
                  </a:cubicBezTo>
                  <a:close/>
                </a:path>
              </a:pathLst>
            </a:custGeom>
            <a:solidFill>
              <a:srgbClr val="3C3C3B"/>
            </a:solidFill>
            <a:ln w="0">
              <a:noFill/>
              <a:prstDash val="solid"/>
              <a:round/>
              <a:headEnd/>
              <a:tailEnd/>
            </a:ln>
          </p:spPr>
          <p:txBody>
            <a:bodyPr/>
            <a:lstStyle/>
            <a:p>
              <a:pPr defTabSz="456512" eaLnBrk="1" fontAlgn="ctr" hangingPunct="1">
                <a:defRPr/>
              </a:pPr>
              <a:endParaRPr lang="en-US" altLang="zh-CN" sz="1600" dirty="0">
                <a:latin typeface="Huawei Sans" panose="020C0503030203020204" pitchFamily="34" charset="0"/>
              </a:endParaRPr>
            </a:p>
          </p:txBody>
        </p:sp>
        <p:sp>
          <p:nvSpPr>
            <p:cNvPr id="150" name="Freeform 18">
              <a:extLst>
                <a:ext uri="{FF2B5EF4-FFF2-40B4-BE49-F238E27FC236}">
                  <a16:creationId xmlns:a16="http://schemas.microsoft.com/office/drawing/2014/main" id="{BC5E105C-0006-477A-AB34-81F75DD620D9}"/>
                </a:ext>
              </a:extLst>
            </p:cNvPr>
            <p:cNvSpPr>
              <a:spLocks/>
            </p:cNvSpPr>
            <p:nvPr/>
          </p:nvSpPr>
          <p:spPr bwMode="gray">
            <a:xfrm>
              <a:off x="9337107" y="3659530"/>
              <a:ext cx="51657" cy="12447"/>
            </a:xfrm>
            <a:custGeom>
              <a:avLst/>
              <a:gdLst/>
              <a:ahLst/>
              <a:cxnLst>
                <a:cxn ang="0">
                  <a:pos x="95" y="26"/>
                </a:cxn>
                <a:cxn ang="0">
                  <a:pos x="95" y="26"/>
                </a:cxn>
                <a:cxn ang="0">
                  <a:pos x="13" y="26"/>
                </a:cxn>
                <a:cxn ang="0">
                  <a:pos x="0" y="13"/>
                </a:cxn>
                <a:cxn ang="0">
                  <a:pos x="13" y="0"/>
                </a:cxn>
                <a:cxn ang="0">
                  <a:pos x="95" y="0"/>
                </a:cxn>
                <a:cxn ang="0">
                  <a:pos x="108" y="13"/>
                </a:cxn>
                <a:cxn ang="0">
                  <a:pos x="95" y="26"/>
                </a:cxn>
              </a:cxnLst>
              <a:rect l="0" t="0" r="r" b="b"/>
              <a:pathLst>
                <a:path w="108" h="26">
                  <a:moveTo>
                    <a:pt x="95" y="26"/>
                  </a:moveTo>
                  <a:lnTo>
                    <a:pt x="95" y="26"/>
                  </a:lnTo>
                  <a:lnTo>
                    <a:pt x="13" y="26"/>
                  </a:lnTo>
                  <a:cubicBezTo>
                    <a:pt x="6" y="26"/>
                    <a:pt x="0" y="20"/>
                    <a:pt x="0" y="13"/>
                  </a:cubicBezTo>
                  <a:cubicBezTo>
                    <a:pt x="0" y="6"/>
                    <a:pt x="6" y="0"/>
                    <a:pt x="13" y="0"/>
                  </a:cubicBezTo>
                  <a:lnTo>
                    <a:pt x="95" y="0"/>
                  </a:lnTo>
                  <a:cubicBezTo>
                    <a:pt x="102" y="0"/>
                    <a:pt x="108" y="6"/>
                    <a:pt x="108" y="13"/>
                  </a:cubicBezTo>
                  <a:cubicBezTo>
                    <a:pt x="108" y="20"/>
                    <a:pt x="102" y="26"/>
                    <a:pt x="95" y="26"/>
                  </a:cubicBezTo>
                  <a:close/>
                </a:path>
              </a:pathLst>
            </a:custGeom>
            <a:solidFill>
              <a:srgbClr val="3C3C3B"/>
            </a:solidFill>
            <a:ln w="0">
              <a:noFill/>
              <a:prstDash val="solid"/>
              <a:round/>
              <a:headEnd/>
              <a:tailEnd/>
            </a:ln>
          </p:spPr>
          <p:txBody>
            <a:bodyPr/>
            <a:lstStyle/>
            <a:p>
              <a:pPr defTabSz="456512" eaLnBrk="1" fontAlgn="ctr" hangingPunct="1">
                <a:defRPr/>
              </a:pPr>
              <a:endParaRPr lang="en-US" altLang="zh-CN" sz="1600" dirty="0">
                <a:latin typeface="Huawei Sans" panose="020C0503030203020204" pitchFamily="34" charset="0"/>
              </a:endParaRPr>
            </a:p>
          </p:txBody>
        </p:sp>
        <p:sp>
          <p:nvSpPr>
            <p:cNvPr id="151" name="Freeform 19">
              <a:extLst>
                <a:ext uri="{FF2B5EF4-FFF2-40B4-BE49-F238E27FC236}">
                  <a16:creationId xmlns:a16="http://schemas.microsoft.com/office/drawing/2014/main" id="{BA95EA4F-7F22-4541-9AA7-BE46CB9174F1}"/>
                </a:ext>
              </a:extLst>
            </p:cNvPr>
            <p:cNvSpPr>
              <a:spLocks/>
            </p:cNvSpPr>
            <p:nvPr/>
          </p:nvSpPr>
          <p:spPr bwMode="gray">
            <a:xfrm>
              <a:off x="9337107" y="3689758"/>
              <a:ext cx="51657" cy="12447"/>
            </a:xfrm>
            <a:custGeom>
              <a:avLst/>
              <a:gdLst/>
              <a:ahLst/>
              <a:cxnLst>
                <a:cxn ang="0">
                  <a:pos x="95" y="27"/>
                </a:cxn>
                <a:cxn ang="0">
                  <a:pos x="95" y="27"/>
                </a:cxn>
                <a:cxn ang="0">
                  <a:pos x="13" y="27"/>
                </a:cxn>
                <a:cxn ang="0">
                  <a:pos x="0" y="13"/>
                </a:cxn>
                <a:cxn ang="0">
                  <a:pos x="13" y="0"/>
                </a:cxn>
                <a:cxn ang="0">
                  <a:pos x="95" y="0"/>
                </a:cxn>
                <a:cxn ang="0">
                  <a:pos x="108" y="13"/>
                </a:cxn>
                <a:cxn ang="0">
                  <a:pos x="95" y="27"/>
                </a:cxn>
              </a:cxnLst>
              <a:rect l="0" t="0" r="r" b="b"/>
              <a:pathLst>
                <a:path w="108" h="27">
                  <a:moveTo>
                    <a:pt x="95" y="27"/>
                  </a:moveTo>
                  <a:lnTo>
                    <a:pt x="95" y="27"/>
                  </a:lnTo>
                  <a:lnTo>
                    <a:pt x="13" y="27"/>
                  </a:lnTo>
                  <a:cubicBezTo>
                    <a:pt x="6" y="27"/>
                    <a:pt x="0" y="21"/>
                    <a:pt x="0" y="13"/>
                  </a:cubicBezTo>
                  <a:cubicBezTo>
                    <a:pt x="0" y="6"/>
                    <a:pt x="6" y="0"/>
                    <a:pt x="13" y="0"/>
                  </a:cubicBezTo>
                  <a:lnTo>
                    <a:pt x="95" y="0"/>
                  </a:lnTo>
                  <a:cubicBezTo>
                    <a:pt x="102" y="0"/>
                    <a:pt x="108" y="6"/>
                    <a:pt x="108" y="13"/>
                  </a:cubicBezTo>
                  <a:cubicBezTo>
                    <a:pt x="108" y="21"/>
                    <a:pt x="102" y="27"/>
                    <a:pt x="95" y="27"/>
                  </a:cubicBezTo>
                  <a:close/>
                </a:path>
              </a:pathLst>
            </a:custGeom>
            <a:solidFill>
              <a:srgbClr val="3C3C3B"/>
            </a:solidFill>
            <a:ln w="0">
              <a:noFill/>
              <a:prstDash val="solid"/>
              <a:round/>
              <a:headEnd/>
              <a:tailEnd/>
            </a:ln>
          </p:spPr>
          <p:txBody>
            <a:bodyPr/>
            <a:lstStyle/>
            <a:p>
              <a:pPr defTabSz="456512" eaLnBrk="1" fontAlgn="ctr" hangingPunct="1">
                <a:defRPr/>
              </a:pPr>
              <a:endParaRPr lang="en-US" altLang="zh-CN" sz="1600" dirty="0">
                <a:latin typeface="Huawei Sans" panose="020C0503030203020204" pitchFamily="34" charset="0"/>
              </a:endParaRPr>
            </a:p>
          </p:txBody>
        </p:sp>
        <p:sp>
          <p:nvSpPr>
            <p:cNvPr id="152" name="Freeform 20">
              <a:extLst>
                <a:ext uri="{FF2B5EF4-FFF2-40B4-BE49-F238E27FC236}">
                  <a16:creationId xmlns:a16="http://schemas.microsoft.com/office/drawing/2014/main" id="{B9AE0FEB-350F-4ACF-A725-6318C1C2321F}"/>
                </a:ext>
              </a:extLst>
            </p:cNvPr>
            <p:cNvSpPr>
              <a:spLocks/>
            </p:cNvSpPr>
            <p:nvPr/>
          </p:nvSpPr>
          <p:spPr bwMode="gray">
            <a:xfrm>
              <a:off x="9470701" y="3741323"/>
              <a:ext cx="65907" cy="65790"/>
            </a:xfrm>
            <a:custGeom>
              <a:avLst/>
              <a:gdLst/>
              <a:ahLst/>
              <a:cxnLst>
                <a:cxn ang="0">
                  <a:pos x="70" y="139"/>
                </a:cxn>
                <a:cxn ang="0">
                  <a:pos x="70" y="139"/>
                </a:cxn>
                <a:cxn ang="0">
                  <a:pos x="0" y="70"/>
                </a:cxn>
                <a:cxn ang="0">
                  <a:pos x="70" y="0"/>
                </a:cxn>
                <a:cxn ang="0">
                  <a:pos x="139" y="70"/>
                </a:cxn>
                <a:cxn ang="0">
                  <a:pos x="70" y="139"/>
                </a:cxn>
              </a:cxnLst>
              <a:rect l="0" t="0" r="r" b="b"/>
              <a:pathLst>
                <a:path w="139" h="139">
                  <a:moveTo>
                    <a:pt x="70" y="139"/>
                  </a:moveTo>
                  <a:lnTo>
                    <a:pt x="70" y="139"/>
                  </a:lnTo>
                  <a:cubicBezTo>
                    <a:pt x="31" y="139"/>
                    <a:pt x="0" y="108"/>
                    <a:pt x="0" y="70"/>
                  </a:cubicBezTo>
                  <a:cubicBezTo>
                    <a:pt x="0" y="31"/>
                    <a:pt x="31" y="0"/>
                    <a:pt x="70" y="0"/>
                  </a:cubicBezTo>
                  <a:cubicBezTo>
                    <a:pt x="108" y="0"/>
                    <a:pt x="139" y="31"/>
                    <a:pt x="139" y="70"/>
                  </a:cubicBezTo>
                  <a:cubicBezTo>
                    <a:pt x="139" y="108"/>
                    <a:pt x="108" y="139"/>
                    <a:pt x="70" y="139"/>
                  </a:cubicBezTo>
                  <a:close/>
                </a:path>
              </a:pathLst>
            </a:custGeom>
            <a:solidFill>
              <a:srgbClr val="3C3C3B"/>
            </a:solidFill>
            <a:ln w="0">
              <a:noFill/>
              <a:prstDash val="solid"/>
              <a:round/>
              <a:headEnd/>
              <a:tailEnd/>
            </a:ln>
          </p:spPr>
          <p:txBody>
            <a:bodyPr/>
            <a:lstStyle/>
            <a:p>
              <a:pPr defTabSz="456512" eaLnBrk="1" fontAlgn="ctr" hangingPunct="1">
                <a:defRPr/>
              </a:pPr>
              <a:endParaRPr lang="en-US" altLang="zh-CN" sz="1600" dirty="0">
                <a:latin typeface="Huawei Sans" panose="020C0503030203020204" pitchFamily="34" charset="0"/>
              </a:endParaRPr>
            </a:p>
          </p:txBody>
        </p:sp>
        <p:sp>
          <p:nvSpPr>
            <p:cNvPr id="153" name="Freeform 21">
              <a:extLst>
                <a:ext uri="{FF2B5EF4-FFF2-40B4-BE49-F238E27FC236}">
                  <a16:creationId xmlns:a16="http://schemas.microsoft.com/office/drawing/2014/main" id="{8D556894-8332-48A7-BD77-FDC6FDA2E34D}"/>
                </a:ext>
              </a:extLst>
            </p:cNvPr>
            <p:cNvSpPr>
              <a:spLocks/>
            </p:cNvSpPr>
            <p:nvPr/>
          </p:nvSpPr>
          <p:spPr bwMode="gray">
            <a:xfrm>
              <a:off x="9572233" y="3741323"/>
              <a:ext cx="64125" cy="65790"/>
            </a:xfrm>
            <a:custGeom>
              <a:avLst/>
              <a:gdLst/>
              <a:ahLst/>
              <a:cxnLst>
                <a:cxn ang="0">
                  <a:pos x="70" y="139"/>
                </a:cxn>
                <a:cxn ang="0">
                  <a:pos x="70" y="139"/>
                </a:cxn>
                <a:cxn ang="0">
                  <a:pos x="0" y="70"/>
                </a:cxn>
                <a:cxn ang="0">
                  <a:pos x="70" y="0"/>
                </a:cxn>
                <a:cxn ang="0">
                  <a:pos x="139" y="70"/>
                </a:cxn>
                <a:cxn ang="0">
                  <a:pos x="70" y="139"/>
                </a:cxn>
              </a:cxnLst>
              <a:rect l="0" t="0" r="r" b="b"/>
              <a:pathLst>
                <a:path w="139" h="139">
                  <a:moveTo>
                    <a:pt x="70" y="139"/>
                  </a:moveTo>
                  <a:lnTo>
                    <a:pt x="70" y="139"/>
                  </a:lnTo>
                  <a:cubicBezTo>
                    <a:pt x="31" y="139"/>
                    <a:pt x="0" y="108"/>
                    <a:pt x="0" y="70"/>
                  </a:cubicBezTo>
                  <a:cubicBezTo>
                    <a:pt x="0" y="31"/>
                    <a:pt x="31" y="0"/>
                    <a:pt x="70" y="0"/>
                  </a:cubicBezTo>
                  <a:cubicBezTo>
                    <a:pt x="108" y="0"/>
                    <a:pt x="139" y="31"/>
                    <a:pt x="139" y="70"/>
                  </a:cubicBezTo>
                  <a:cubicBezTo>
                    <a:pt x="139" y="108"/>
                    <a:pt x="108" y="139"/>
                    <a:pt x="70" y="139"/>
                  </a:cubicBezTo>
                  <a:close/>
                </a:path>
              </a:pathLst>
            </a:custGeom>
            <a:solidFill>
              <a:srgbClr val="3C3C3B"/>
            </a:solidFill>
            <a:ln w="0">
              <a:noFill/>
              <a:prstDash val="solid"/>
              <a:round/>
              <a:headEnd/>
              <a:tailEnd/>
            </a:ln>
          </p:spPr>
          <p:txBody>
            <a:bodyPr/>
            <a:lstStyle/>
            <a:p>
              <a:pPr defTabSz="456512" eaLnBrk="1" fontAlgn="ctr" hangingPunct="1">
                <a:defRPr/>
              </a:pPr>
              <a:endParaRPr lang="en-US" altLang="zh-CN" sz="1600" dirty="0">
                <a:latin typeface="Huawei Sans" panose="020C0503030203020204" pitchFamily="34" charset="0"/>
              </a:endParaRPr>
            </a:p>
          </p:txBody>
        </p:sp>
      </p:grpSp>
      <p:grpSp>
        <p:nvGrpSpPr>
          <p:cNvPr id="154" name="组合 153">
            <a:extLst>
              <a:ext uri="{FF2B5EF4-FFF2-40B4-BE49-F238E27FC236}">
                <a16:creationId xmlns:a16="http://schemas.microsoft.com/office/drawing/2014/main" id="{C07AAB72-B7EB-4AAC-A674-06FD2B7D328B}"/>
              </a:ext>
            </a:extLst>
          </p:cNvPr>
          <p:cNvGrpSpPr/>
          <p:nvPr/>
        </p:nvGrpSpPr>
        <p:grpSpPr bwMode="gray">
          <a:xfrm>
            <a:off x="9206955" y="3694235"/>
            <a:ext cx="965561" cy="328701"/>
            <a:chOff x="10507708" y="3495179"/>
            <a:chExt cx="965561" cy="328701"/>
          </a:xfrm>
        </p:grpSpPr>
        <p:sp>
          <p:nvSpPr>
            <p:cNvPr id="155" name="Freeform 45">
              <a:extLst>
                <a:ext uri="{FF2B5EF4-FFF2-40B4-BE49-F238E27FC236}">
                  <a16:creationId xmlns:a16="http://schemas.microsoft.com/office/drawing/2014/main" id="{1786F3F8-EC88-4F09-A339-D9A1E7A96435}"/>
                </a:ext>
              </a:extLst>
            </p:cNvPr>
            <p:cNvSpPr>
              <a:spLocks/>
            </p:cNvSpPr>
            <p:nvPr/>
          </p:nvSpPr>
          <p:spPr bwMode="gray">
            <a:xfrm>
              <a:off x="11250865" y="3547934"/>
              <a:ext cx="31191" cy="31112"/>
            </a:xfrm>
            <a:custGeom>
              <a:avLst/>
              <a:gdLst>
                <a:gd name="T0" fmla="*/ 0 w 85"/>
                <a:gd name="T1" fmla="*/ 0 h 86"/>
                <a:gd name="T2" fmla="*/ 0 w 85"/>
                <a:gd name="T3" fmla="*/ 0 h 86"/>
                <a:gd name="T4" fmla="*/ 2147483646 w 85"/>
                <a:gd name="T5" fmla="*/ 0 h 86"/>
                <a:gd name="T6" fmla="*/ 2147483646 w 85"/>
                <a:gd name="T7" fmla="*/ 2147483646 h 86"/>
                <a:gd name="T8" fmla="*/ 0 w 85"/>
                <a:gd name="T9" fmla="*/ 2147483646 h 86"/>
                <a:gd name="T10" fmla="*/ 0 w 85"/>
                <a:gd name="T11" fmla="*/ 0 h 86"/>
                <a:gd name="T12" fmla="*/ 0 60000 65536"/>
                <a:gd name="T13" fmla="*/ 0 60000 65536"/>
                <a:gd name="T14" fmla="*/ 0 60000 65536"/>
                <a:gd name="T15" fmla="*/ 0 60000 65536"/>
                <a:gd name="T16" fmla="*/ 0 60000 65536"/>
                <a:gd name="T17" fmla="*/ 0 60000 65536"/>
                <a:gd name="T18" fmla="*/ 0 w 85"/>
                <a:gd name="T19" fmla="*/ 0 h 86"/>
                <a:gd name="T20" fmla="*/ 85 w 85"/>
                <a:gd name="T21" fmla="*/ 86 h 86"/>
              </a:gdLst>
              <a:ahLst/>
              <a:cxnLst>
                <a:cxn ang="T12">
                  <a:pos x="T0" y="T1"/>
                </a:cxn>
                <a:cxn ang="T13">
                  <a:pos x="T2" y="T3"/>
                </a:cxn>
                <a:cxn ang="T14">
                  <a:pos x="T4" y="T5"/>
                </a:cxn>
                <a:cxn ang="T15">
                  <a:pos x="T6" y="T7"/>
                </a:cxn>
                <a:cxn ang="T16">
                  <a:pos x="T8" y="T9"/>
                </a:cxn>
                <a:cxn ang="T17">
                  <a:pos x="T10" y="T11"/>
                </a:cxn>
              </a:cxnLst>
              <a:rect l="T18" t="T19" r="T20" b="T21"/>
              <a:pathLst>
                <a:path w="85" h="86">
                  <a:moveTo>
                    <a:pt x="0" y="0"/>
                  </a:moveTo>
                  <a:lnTo>
                    <a:pt x="0" y="0"/>
                  </a:lnTo>
                  <a:lnTo>
                    <a:pt x="85" y="0"/>
                  </a:lnTo>
                  <a:lnTo>
                    <a:pt x="85" y="86"/>
                  </a:lnTo>
                  <a:lnTo>
                    <a:pt x="0" y="86"/>
                  </a:lnTo>
                  <a:lnTo>
                    <a:pt x="0"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56" name="Freeform 46">
              <a:extLst>
                <a:ext uri="{FF2B5EF4-FFF2-40B4-BE49-F238E27FC236}">
                  <a16:creationId xmlns:a16="http://schemas.microsoft.com/office/drawing/2014/main" id="{8C1C667B-4A52-4639-89D5-30A8144EF19B}"/>
                </a:ext>
              </a:extLst>
            </p:cNvPr>
            <p:cNvSpPr>
              <a:spLocks/>
            </p:cNvSpPr>
            <p:nvPr/>
          </p:nvSpPr>
          <p:spPr bwMode="gray">
            <a:xfrm>
              <a:off x="11250865" y="3625036"/>
              <a:ext cx="31191" cy="29759"/>
            </a:xfrm>
            <a:custGeom>
              <a:avLst/>
              <a:gdLst>
                <a:gd name="T0" fmla="*/ 0 w 85"/>
                <a:gd name="T1" fmla="*/ 0 h 85"/>
                <a:gd name="T2" fmla="*/ 0 w 85"/>
                <a:gd name="T3" fmla="*/ 0 h 85"/>
                <a:gd name="T4" fmla="*/ 2147483646 w 85"/>
                <a:gd name="T5" fmla="*/ 0 h 85"/>
                <a:gd name="T6" fmla="*/ 2147483646 w 85"/>
                <a:gd name="T7" fmla="*/ 2147483646 h 85"/>
                <a:gd name="T8" fmla="*/ 0 w 85"/>
                <a:gd name="T9" fmla="*/ 2147483646 h 85"/>
                <a:gd name="T10" fmla="*/ 0 w 85"/>
                <a:gd name="T11" fmla="*/ 0 h 85"/>
                <a:gd name="T12" fmla="*/ 0 60000 65536"/>
                <a:gd name="T13" fmla="*/ 0 60000 65536"/>
                <a:gd name="T14" fmla="*/ 0 60000 65536"/>
                <a:gd name="T15" fmla="*/ 0 60000 65536"/>
                <a:gd name="T16" fmla="*/ 0 60000 65536"/>
                <a:gd name="T17" fmla="*/ 0 60000 65536"/>
                <a:gd name="T18" fmla="*/ 0 w 85"/>
                <a:gd name="T19" fmla="*/ 0 h 85"/>
                <a:gd name="T20" fmla="*/ 85 w 85"/>
                <a:gd name="T21" fmla="*/ 85 h 85"/>
              </a:gdLst>
              <a:ahLst/>
              <a:cxnLst>
                <a:cxn ang="T12">
                  <a:pos x="T0" y="T1"/>
                </a:cxn>
                <a:cxn ang="T13">
                  <a:pos x="T2" y="T3"/>
                </a:cxn>
                <a:cxn ang="T14">
                  <a:pos x="T4" y="T5"/>
                </a:cxn>
                <a:cxn ang="T15">
                  <a:pos x="T6" y="T7"/>
                </a:cxn>
                <a:cxn ang="T16">
                  <a:pos x="T8" y="T9"/>
                </a:cxn>
                <a:cxn ang="T17">
                  <a:pos x="T10" y="T11"/>
                </a:cxn>
              </a:cxnLst>
              <a:rect l="T18" t="T19" r="T20" b="T21"/>
              <a:pathLst>
                <a:path w="85" h="85">
                  <a:moveTo>
                    <a:pt x="0" y="0"/>
                  </a:moveTo>
                  <a:lnTo>
                    <a:pt x="0" y="0"/>
                  </a:lnTo>
                  <a:lnTo>
                    <a:pt x="85" y="0"/>
                  </a:lnTo>
                  <a:lnTo>
                    <a:pt x="85" y="85"/>
                  </a:lnTo>
                  <a:lnTo>
                    <a:pt x="0" y="85"/>
                  </a:lnTo>
                  <a:lnTo>
                    <a:pt x="0"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57" name="Freeform 47">
              <a:extLst>
                <a:ext uri="{FF2B5EF4-FFF2-40B4-BE49-F238E27FC236}">
                  <a16:creationId xmlns:a16="http://schemas.microsoft.com/office/drawing/2014/main" id="{DE5EB9FD-6A87-49B1-A28D-813BB9019C45}"/>
                </a:ext>
              </a:extLst>
            </p:cNvPr>
            <p:cNvSpPr>
              <a:spLocks/>
            </p:cNvSpPr>
            <p:nvPr/>
          </p:nvSpPr>
          <p:spPr bwMode="gray">
            <a:xfrm>
              <a:off x="11250865" y="3671027"/>
              <a:ext cx="31191" cy="29759"/>
            </a:xfrm>
            <a:custGeom>
              <a:avLst/>
              <a:gdLst>
                <a:gd name="T0" fmla="*/ 0 w 85"/>
                <a:gd name="T1" fmla="*/ 0 h 85"/>
                <a:gd name="T2" fmla="*/ 0 w 85"/>
                <a:gd name="T3" fmla="*/ 0 h 85"/>
                <a:gd name="T4" fmla="*/ 2147483646 w 85"/>
                <a:gd name="T5" fmla="*/ 0 h 85"/>
                <a:gd name="T6" fmla="*/ 2147483646 w 85"/>
                <a:gd name="T7" fmla="*/ 2147483646 h 85"/>
                <a:gd name="T8" fmla="*/ 0 w 85"/>
                <a:gd name="T9" fmla="*/ 2147483646 h 85"/>
                <a:gd name="T10" fmla="*/ 0 w 85"/>
                <a:gd name="T11" fmla="*/ 0 h 85"/>
                <a:gd name="T12" fmla="*/ 0 60000 65536"/>
                <a:gd name="T13" fmla="*/ 0 60000 65536"/>
                <a:gd name="T14" fmla="*/ 0 60000 65536"/>
                <a:gd name="T15" fmla="*/ 0 60000 65536"/>
                <a:gd name="T16" fmla="*/ 0 60000 65536"/>
                <a:gd name="T17" fmla="*/ 0 60000 65536"/>
                <a:gd name="T18" fmla="*/ 0 w 85"/>
                <a:gd name="T19" fmla="*/ 0 h 85"/>
                <a:gd name="T20" fmla="*/ 85 w 85"/>
                <a:gd name="T21" fmla="*/ 85 h 85"/>
              </a:gdLst>
              <a:ahLst/>
              <a:cxnLst>
                <a:cxn ang="T12">
                  <a:pos x="T0" y="T1"/>
                </a:cxn>
                <a:cxn ang="T13">
                  <a:pos x="T2" y="T3"/>
                </a:cxn>
                <a:cxn ang="T14">
                  <a:pos x="T4" y="T5"/>
                </a:cxn>
                <a:cxn ang="T15">
                  <a:pos x="T6" y="T7"/>
                </a:cxn>
                <a:cxn ang="T16">
                  <a:pos x="T8" y="T9"/>
                </a:cxn>
                <a:cxn ang="T17">
                  <a:pos x="T10" y="T11"/>
                </a:cxn>
              </a:cxnLst>
              <a:rect l="T18" t="T19" r="T20" b="T21"/>
              <a:pathLst>
                <a:path w="85" h="85">
                  <a:moveTo>
                    <a:pt x="0" y="0"/>
                  </a:moveTo>
                  <a:lnTo>
                    <a:pt x="0" y="0"/>
                  </a:lnTo>
                  <a:lnTo>
                    <a:pt x="85" y="0"/>
                  </a:lnTo>
                  <a:lnTo>
                    <a:pt x="85" y="85"/>
                  </a:lnTo>
                  <a:lnTo>
                    <a:pt x="0" y="85"/>
                  </a:lnTo>
                  <a:lnTo>
                    <a:pt x="0"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58" name="Freeform 48">
              <a:extLst>
                <a:ext uri="{FF2B5EF4-FFF2-40B4-BE49-F238E27FC236}">
                  <a16:creationId xmlns:a16="http://schemas.microsoft.com/office/drawing/2014/main" id="{A91C24C3-0A82-41C1-8039-4F4439C9AD78}"/>
                </a:ext>
              </a:extLst>
            </p:cNvPr>
            <p:cNvSpPr>
              <a:spLocks/>
            </p:cNvSpPr>
            <p:nvPr/>
          </p:nvSpPr>
          <p:spPr bwMode="gray">
            <a:xfrm>
              <a:off x="11250865" y="3708902"/>
              <a:ext cx="31191" cy="31112"/>
            </a:xfrm>
            <a:custGeom>
              <a:avLst/>
              <a:gdLst>
                <a:gd name="T0" fmla="*/ 0 w 85"/>
                <a:gd name="T1" fmla="*/ 0 h 85"/>
                <a:gd name="T2" fmla="*/ 0 w 85"/>
                <a:gd name="T3" fmla="*/ 0 h 85"/>
                <a:gd name="T4" fmla="*/ 2147483646 w 85"/>
                <a:gd name="T5" fmla="*/ 0 h 85"/>
                <a:gd name="T6" fmla="*/ 2147483646 w 85"/>
                <a:gd name="T7" fmla="*/ 2147483646 h 85"/>
                <a:gd name="T8" fmla="*/ 0 w 85"/>
                <a:gd name="T9" fmla="*/ 2147483646 h 85"/>
                <a:gd name="T10" fmla="*/ 0 w 85"/>
                <a:gd name="T11" fmla="*/ 0 h 85"/>
                <a:gd name="T12" fmla="*/ 0 60000 65536"/>
                <a:gd name="T13" fmla="*/ 0 60000 65536"/>
                <a:gd name="T14" fmla="*/ 0 60000 65536"/>
                <a:gd name="T15" fmla="*/ 0 60000 65536"/>
                <a:gd name="T16" fmla="*/ 0 60000 65536"/>
                <a:gd name="T17" fmla="*/ 0 60000 65536"/>
                <a:gd name="T18" fmla="*/ 0 w 85"/>
                <a:gd name="T19" fmla="*/ 0 h 85"/>
                <a:gd name="T20" fmla="*/ 85 w 85"/>
                <a:gd name="T21" fmla="*/ 85 h 85"/>
              </a:gdLst>
              <a:ahLst/>
              <a:cxnLst>
                <a:cxn ang="T12">
                  <a:pos x="T0" y="T1"/>
                </a:cxn>
                <a:cxn ang="T13">
                  <a:pos x="T2" y="T3"/>
                </a:cxn>
                <a:cxn ang="T14">
                  <a:pos x="T4" y="T5"/>
                </a:cxn>
                <a:cxn ang="T15">
                  <a:pos x="T6" y="T7"/>
                </a:cxn>
                <a:cxn ang="T16">
                  <a:pos x="T8" y="T9"/>
                </a:cxn>
                <a:cxn ang="T17">
                  <a:pos x="T10" y="T11"/>
                </a:cxn>
              </a:cxnLst>
              <a:rect l="T18" t="T19" r="T20" b="T21"/>
              <a:pathLst>
                <a:path w="85" h="85">
                  <a:moveTo>
                    <a:pt x="0" y="0"/>
                  </a:moveTo>
                  <a:lnTo>
                    <a:pt x="0" y="0"/>
                  </a:lnTo>
                  <a:lnTo>
                    <a:pt x="85" y="0"/>
                  </a:lnTo>
                  <a:lnTo>
                    <a:pt x="85" y="85"/>
                  </a:lnTo>
                  <a:lnTo>
                    <a:pt x="0" y="85"/>
                  </a:lnTo>
                  <a:lnTo>
                    <a:pt x="0"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59" name="Freeform 49">
              <a:extLst>
                <a:ext uri="{FF2B5EF4-FFF2-40B4-BE49-F238E27FC236}">
                  <a16:creationId xmlns:a16="http://schemas.microsoft.com/office/drawing/2014/main" id="{370B40F0-1147-4281-918A-B107FA1BB355}"/>
                </a:ext>
              </a:extLst>
            </p:cNvPr>
            <p:cNvSpPr>
              <a:spLocks/>
            </p:cNvSpPr>
            <p:nvPr/>
          </p:nvSpPr>
          <p:spPr bwMode="gray">
            <a:xfrm>
              <a:off x="11250865" y="3746777"/>
              <a:ext cx="31191" cy="31112"/>
            </a:xfrm>
            <a:custGeom>
              <a:avLst/>
              <a:gdLst>
                <a:gd name="T0" fmla="*/ 0 w 85"/>
                <a:gd name="T1" fmla="*/ 0 h 85"/>
                <a:gd name="T2" fmla="*/ 0 w 85"/>
                <a:gd name="T3" fmla="*/ 0 h 85"/>
                <a:gd name="T4" fmla="*/ 2147483646 w 85"/>
                <a:gd name="T5" fmla="*/ 0 h 85"/>
                <a:gd name="T6" fmla="*/ 2147483646 w 85"/>
                <a:gd name="T7" fmla="*/ 2147483646 h 85"/>
                <a:gd name="T8" fmla="*/ 0 w 85"/>
                <a:gd name="T9" fmla="*/ 2147483646 h 85"/>
                <a:gd name="T10" fmla="*/ 0 w 85"/>
                <a:gd name="T11" fmla="*/ 0 h 85"/>
                <a:gd name="T12" fmla="*/ 0 60000 65536"/>
                <a:gd name="T13" fmla="*/ 0 60000 65536"/>
                <a:gd name="T14" fmla="*/ 0 60000 65536"/>
                <a:gd name="T15" fmla="*/ 0 60000 65536"/>
                <a:gd name="T16" fmla="*/ 0 60000 65536"/>
                <a:gd name="T17" fmla="*/ 0 60000 65536"/>
                <a:gd name="T18" fmla="*/ 0 w 85"/>
                <a:gd name="T19" fmla="*/ 0 h 85"/>
                <a:gd name="T20" fmla="*/ 85 w 85"/>
                <a:gd name="T21" fmla="*/ 85 h 85"/>
              </a:gdLst>
              <a:ahLst/>
              <a:cxnLst>
                <a:cxn ang="T12">
                  <a:pos x="T0" y="T1"/>
                </a:cxn>
                <a:cxn ang="T13">
                  <a:pos x="T2" y="T3"/>
                </a:cxn>
                <a:cxn ang="T14">
                  <a:pos x="T4" y="T5"/>
                </a:cxn>
                <a:cxn ang="T15">
                  <a:pos x="T6" y="T7"/>
                </a:cxn>
                <a:cxn ang="T16">
                  <a:pos x="T8" y="T9"/>
                </a:cxn>
                <a:cxn ang="T17">
                  <a:pos x="T10" y="T11"/>
                </a:cxn>
              </a:cxnLst>
              <a:rect l="T18" t="T19" r="T20" b="T21"/>
              <a:pathLst>
                <a:path w="85" h="85">
                  <a:moveTo>
                    <a:pt x="0" y="0"/>
                  </a:moveTo>
                  <a:lnTo>
                    <a:pt x="0" y="0"/>
                  </a:lnTo>
                  <a:lnTo>
                    <a:pt x="85" y="0"/>
                  </a:lnTo>
                  <a:lnTo>
                    <a:pt x="85" y="85"/>
                  </a:lnTo>
                  <a:lnTo>
                    <a:pt x="0" y="85"/>
                  </a:lnTo>
                  <a:lnTo>
                    <a:pt x="0"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60" name="Freeform 50">
              <a:extLst>
                <a:ext uri="{FF2B5EF4-FFF2-40B4-BE49-F238E27FC236}">
                  <a16:creationId xmlns:a16="http://schemas.microsoft.com/office/drawing/2014/main" id="{18B01882-3C13-47C3-BF5B-69970929E701}"/>
                </a:ext>
              </a:extLst>
            </p:cNvPr>
            <p:cNvSpPr>
              <a:spLocks/>
            </p:cNvSpPr>
            <p:nvPr/>
          </p:nvSpPr>
          <p:spPr bwMode="gray">
            <a:xfrm>
              <a:off x="11250865" y="3587161"/>
              <a:ext cx="31191" cy="29759"/>
            </a:xfrm>
            <a:custGeom>
              <a:avLst/>
              <a:gdLst>
                <a:gd name="T0" fmla="*/ 0 w 85"/>
                <a:gd name="T1" fmla="*/ 0 h 86"/>
                <a:gd name="T2" fmla="*/ 0 w 85"/>
                <a:gd name="T3" fmla="*/ 0 h 86"/>
                <a:gd name="T4" fmla="*/ 2147483646 w 85"/>
                <a:gd name="T5" fmla="*/ 0 h 86"/>
                <a:gd name="T6" fmla="*/ 2147483646 w 85"/>
                <a:gd name="T7" fmla="*/ 2147483646 h 86"/>
                <a:gd name="T8" fmla="*/ 0 w 85"/>
                <a:gd name="T9" fmla="*/ 2147483646 h 86"/>
                <a:gd name="T10" fmla="*/ 0 w 85"/>
                <a:gd name="T11" fmla="*/ 0 h 86"/>
                <a:gd name="T12" fmla="*/ 0 60000 65536"/>
                <a:gd name="T13" fmla="*/ 0 60000 65536"/>
                <a:gd name="T14" fmla="*/ 0 60000 65536"/>
                <a:gd name="T15" fmla="*/ 0 60000 65536"/>
                <a:gd name="T16" fmla="*/ 0 60000 65536"/>
                <a:gd name="T17" fmla="*/ 0 60000 65536"/>
                <a:gd name="T18" fmla="*/ 0 w 85"/>
                <a:gd name="T19" fmla="*/ 0 h 86"/>
                <a:gd name="T20" fmla="*/ 85 w 85"/>
                <a:gd name="T21" fmla="*/ 86 h 86"/>
              </a:gdLst>
              <a:ahLst/>
              <a:cxnLst>
                <a:cxn ang="T12">
                  <a:pos x="T0" y="T1"/>
                </a:cxn>
                <a:cxn ang="T13">
                  <a:pos x="T2" y="T3"/>
                </a:cxn>
                <a:cxn ang="T14">
                  <a:pos x="T4" y="T5"/>
                </a:cxn>
                <a:cxn ang="T15">
                  <a:pos x="T6" y="T7"/>
                </a:cxn>
                <a:cxn ang="T16">
                  <a:pos x="T8" y="T9"/>
                </a:cxn>
                <a:cxn ang="T17">
                  <a:pos x="T10" y="T11"/>
                </a:cxn>
              </a:cxnLst>
              <a:rect l="T18" t="T19" r="T20" b="T21"/>
              <a:pathLst>
                <a:path w="85" h="86">
                  <a:moveTo>
                    <a:pt x="0" y="0"/>
                  </a:moveTo>
                  <a:lnTo>
                    <a:pt x="0" y="0"/>
                  </a:lnTo>
                  <a:lnTo>
                    <a:pt x="85" y="0"/>
                  </a:lnTo>
                  <a:lnTo>
                    <a:pt x="85" y="86"/>
                  </a:lnTo>
                  <a:lnTo>
                    <a:pt x="0" y="86"/>
                  </a:lnTo>
                  <a:lnTo>
                    <a:pt x="0"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61" name="Freeform 51">
              <a:extLst>
                <a:ext uri="{FF2B5EF4-FFF2-40B4-BE49-F238E27FC236}">
                  <a16:creationId xmlns:a16="http://schemas.microsoft.com/office/drawing/2014/main" id="{03170380-13D0-4B79-ACA2-EC645A50267D}"/>
                </a:ext>
              </a:extLst>
            </p:cNvPr>
            <p:cNvSpPr>
              <a:spLocks/>
            </p:cNvSpPr>
            <p:nvPr/>
          </p:nvSpPr>
          <p:spPr bwMode="gray">
            <a:xfrm>
              <a:off x="11288836" y="3547934"/>
              <a:ext cx="31191" cy="31112"/>
            </a:xfrm>
            <a:custGeom>
              <a:avLst/>
              <a:gdLst>
                <a:gd name="T0" fmla="*/ 0 w 86"/>
                <a:gd name="T1" fmla="*/ 0 h 86"/>
                <a:gd name="T2" fmla="*/ 0 w 86"/>
                <a:gd name="T3" fmla="*/ 0 h 86"/>
                <a:gd name="T4" fmla="*/ 2147483646 w 86"/>
                <a:gd name="T5" fmla="*/ 0 h 86"/>
                <a:gd name="T6" fmla="*/ 2147483646 w 86"/>
                <a:gd name="T7" fmla="*/ 2147483646 h 86"/>
                <a:gd name="T8" fmla="*/ 0 w 86"/>
                <a:gd name="T9" fmla="*/ 2147483646 h 86"/>
                <a:gd name="T10" fmla="*/ 0 w 86"/>
                <a:gd name="T11" fmla="*/ 0 h 86"/>
                <a:gd name="T12" fmla="*/ 0 60000 65536"/>
                <a:gd name="T13" fmla="*/ 0 60000 65536"/>
                <a:gd name="T14" fmla="*/ 0 60000 65536"/>
                <a:gd name="T15" fmla="*/ 0 60000 65536"/>
                <a:gd name="T16" fmla="*/ 0 60000 65536"/>
                <a:gd name="T17" fmla="*/ 0 60000 65536"/>
                <a:gd name="T18" fmla="*/ 0 w 86"/>
                <a:gd name="T19" fmla="*/ 0 h 86"/>
                <a:gd name="T20" fmla="*/ 86 w 86"/>
                <a:gd name="T21" fmla="*/ 86 h 86"/>
              </a:gdLst>
              <a:ahLst/>
              <a:cxnLst>
                <a:cxn ang="T12">
                  <a:pos x="T0" y="T1"/>
                </a:cxn>
                <a:cxn ang="T13">
                  <a:pos x="T2" y="T3"/>
                </a:cxn>
                <a:cxn ang="T14">
                  <a:pos x="T4" y="T5"/>
                </a:cxn>
                <a:cxn ang="T15">
                  <a:pos x="T6" y="T7"/>
                </a:cxn>
                <a:cxn ang="T16">
                  <a:pos x="T8" y="T9"/>
                </a:cxn>
                <a:cxn ang="T17">
                  <a:pos x="T10" y="T11"/>
                </a:cxn>
              </a:cxnLst>
              <a:rect l="T18" t="T19" r="T20" b="T21"/>
              <a:pathLst>
                <a:path w="86" h="86">
                  <a:moveTo>
                    <a:pt x="0" y="0"/>
                  </a:moveTo>
                  <a:lnTo>
                    <a:pt x="0" y="0"/>
                  </a:lnTo>
                  <a:lnTo>
                    <a:pt x="86" y="0"/>
                  </a:lnTo>
                  <a:lnTo>
                    <a:pt x="86" y="86"/>
                  </a:lnTo>
                  <a:lnTo>
                    <a:pt x="0" y="86"/>
                  </a:lnTo>
                  <a:lnTo>
                    <a:pt x="0"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62" name="Freeform 52">
              <a:extLst>
                <a:ext uri="{FF2B5EF4-FFF2-40B4-BE49-F238E27FC236}">
                  <a16:creationId xmlns:a16="http://schemas.microsoft.com/office/drawing/2014/main" id="{DB678B28-5478-4BA7-8DED-F7C78353AA6A}"/>
                </a:ext>
              </a:extLst>
            </p:cNvPr>
            <p:cNvSpPr>
              <a:spLocks/>
            </p:cNvSpPr>
            <p:nvPr/>
          </p:nvSpPr>
          <p:spPr bwMode="gray">
            <a:xfrm>
              <a:off x="11288836" y="3625036"/>
              <a:ext cx="31191" cy="29759"/>
            </a:xfrm>
            <a:custGeom>
              <a:avLst/>
              <a:gdLst>
                <a:gd name="T0" fmla="*/ 0 w 86"/>
                <a:gd name="T1" fmla="*/ 0 h 85"/>
                <a:gd name="T2" fmla="*/ 0 w 86"/>
                <a:gd name="T3" fmla="*/ 0 h 85"/>
                <a:gd name="T4" fmla="*/ 2147483646 w 86"/>
                <a:gd name="T5" fmla="*/ 0 h 85"/>
                <a:gd name="T6" fmla="*/ 2147483646 w 86"/>
                <a:gd name="T7" fmla="*/ 2147483646 h 85"/>
                <a:gd name="T8" fmla="*/ 0 w 86"/>
                <a:gd name="T9" fmla="*/ 2147483646 h 85"/>
                <a:gd name="T10" fmla="*/ 0 w 86"/>
                <a:gd name="T11" fmla="*/ 0 h 85"/>
                <a:gd name="T12" fmla="*/ 0 60000 65536"/>
                <a:gd name="T13" fmla="*/ 0 60000 65536"/>
                <a:gd name="T14" fmla="*/ 0 60000 65536"/>
                <a:gd name="T15" fmla="*/ 0 60000 65536"/>
                <a:gd name="T16" fmla="*/ 0 60000 65536"/>
                <a:gd name="T17" fmla="*/ 0 60000 65536"/>
                <a:gd name="T18" fmla="*/ 0 w 86"/>
                <a:gd name="T19" fmla="*/ 0 h 85"/>
                <a:gd name="T20" fmla="*/ 86 w 86"/>
                <a:gd name="T21" fmla="*/ 85 h 85"/>
              </a:gdLst>
              <a:ahLst/>
              <a:cxnLst>
                <a:cxn ang="T12">
                  <a:pos x="T0" y="T1"/>
                </a:cxn>
                <a:cxn ang="T13">
                  <a:pos x="T2" y="T3"/>
                </a:cxn>
                <a:cxn ang="T14">
                  <a:pos x="T4" y="T5"/>
                </a:cxn>
                <a:cxn ang="T15">
                  <a:pos x="T6" y="T7"/>
                </a:cxn>
                <a:cxn ang="T16">
                  <a:pos x="T8" y="T9"/>
                </a:cxn>
                <a:cxn ang="T17">
                  <a:pos x="T10" y="T11"/>
                </a:cxn>
              </a:cxnLst>
              <a:rect l="T18" t="T19" r="T20" b="T21"/>
              <a:pathLst>
                <a:path w="86" h="85">
                  <a:moveTo>
                    <a:pt x="0" y="0"/>
                  </a:moveTo>
                  <a:lnTo>
                    <a:pt x="0" y="0"/>
                  </a:lnTo>
                  <a:lnTo>
                    <a:pt x="86" y="0"/>
                  </a:lnTo>
                  <a:lnTo>
                    <a:pt x="86" y="85"/>
                  </a:lnTo>
                  <a:lnTo>
                    <a:pt x="0" y="85"/>
                  </a:lnTo>
                  <a:lnTo>
                    <a:pt x="0"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63" name="Freeform 53">
              <a:extLst>
                <a:ext uri="{FF2B5EF4-FFF2-40B4-BE49-F238E27FC236}">
                  <a16:creationId xmlns:a16="http://schemas.microsoft.com/office/drawing/2014/main" id="{5FA09E3C-AAB7-4E96-AA4F-129F07FF1B23}"/>
                </a:ext>
              </a:extLst>
            </p:cNvPr>
            <p:cNvSpPr>
              <a:spLocks/>
            </p:cNvSpPr>
            <p:nvPr/>
          </p:nvSpPr>
          <p:spPr bwMode="gray">
            <a:xfrm>
              <a:off x="11288836" y="3671027"/>
              <a:ext cx="31191" cy="29759"/>
            </a:xfrm>
            <a:custGeom>
              <a:avLst/>
              <a:gdLst>
                <a:gd name="T0" fmla="*/ 0 w 86"/>
                <a:gd name="T1" fmla="*/ 0 h 85"/>
                <a:gd name="T2" fmla="*/ 0 w 86"/>
                <a:gd name="T3" fmla="*/ 0 h 85"/>
                <a:gd name="T4" fmla="*/ 2147483646 w 86"/>
                <a:gd name="T5" fmla="*/ 0 h 85"/>
                <a:gd name="T6" fmla="*/ 2147483646 w 86"/>
                <a:gd name="T7" fmla="*/ 2147483646 h 85"/>
                <a:gd name="T8" fmla="*/ 0 w 86"/>
                <a:gd name="T9" fmla="*/ 2147483646 h 85"/>
                <a:gd name="T10" fmla="*/ 0 w 86"/>
                <a:gd name="T11" fmla="*/ 0 h 85"/>
                <a:gd name="T12" fmla="*/ 0 60000 65536"/>
                <a:gd name="T13" fmla="*/ 0 60000 65536"/>
                <a:gd name="T14" fmla="*/ 0 60000 65536"/>
                <a:gd name="T15" fmla="*/ 0 60000 65536"/>
                <a:gd name="T16" fmla="*/ 0 60000 65536"/>
                <a:gd name="T17" fmla="*/ 0 60000 65536"/>
                <a:gd name="T18" fmla="*/ 0 w 86"/>
                <a:gd name="T19" fmla="*/ 0 h 85"/>
                <a:gd name="T20" fmla="*/ 86 w 86"/>
                <a:gd name="T21" fmla="*/ 85 h 85"/>
              </a:gdLst>
              <a:ahLst/>
              <a:cxnLst>
                <a:cxn ang="T12">
                  <a:pos x="T0" y="T1"/>
                </a:cxn>
                <a:cxn ang="T13">
                  <a:pos x="T2" y="T3"/>
                </a:cxn>
                <a:cxn ang="T14">
                  <a:pos x="T4" y="T5"/>
                </a:cxn>
                <a:cxn ang="T15">
                  <a:pos x="T6" y="T7"/>
                </a:cxn>
                <a:cxn ang="T16">
                  <a:pos x="T8" y="T9"/>
                </a:cxn>
                <a:cxn ang="T17">
                  <a:pos x="T10" y="T11"/>
                </a:cxn>
              </a:cxnLst>
              <a:rect l="T18" t="T19" r="T20" b="T21"/>
              <a:pathLst>
                <a:path w="86" h="85">
                  <a:moveTo>
                    <a:pt x="0" y="0"/>
                  </a:moveTo>
                  <a:lnTo>
                    <a:pt x="0" y="0"/>
                  </a:lnTo>
                  <a:lnTo>
                    <a:pt x="86" y="0"/>
                  </a:lnTo>
                  <a:lnTo>
                    <a:pt x="86" y="85"/>
                  </a:lnTo>
                  <a:lnTo>
                    <a:pt x="0" y="85"/>
                  </a:lnTo>
                  <a:lnTo>
                    <a:pt x="0"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64" name="Freeform 54">
              <a:extLst>
                <a:ext uri="{FF2B5EF4-FFF2-40B4-BE49-F238E27FC236}">
                  <a16:creationId xmlns:a16="http://schemas.microsoft.com/office/drawing/2014/main" id="{CEAA58CA-165A-4044-8F66-A06672831772}"/>
                </a:ext>
              </a:extLst>
            </p:cNvPr>
            <p:cNvSpPr>
              <a:spLocks/>
            </p:cNvSpPr>
            <p:nvPr/>
          </p:nvSpPr>
          <p:spPr bwMode="gray">
            <a:xfrm>
              <a:off x="11288836" y="3746777"/>
              <a:ext cx="31191" cy="31112"/>
            </a:xfrm>
            <a:custGeom>
              <a:avLst/>
              <a:gdLst>
                <a:gd name="T0" fmla="*/ 0 w 86"/>
                <a:gd name="T1" fmla="*/ 0 h 85"/>
                <a:gd name="T2" fmla="*/ 0 w 86"/>
                <a:gd name="T3" fmla="*/ 0 h 85"/>
                <a:gd name="T4" fmla="*/ 2147483646 w 86"/>
                <a:gd name="T5" fmla="*/ 0 h 85"/>
                <a:gd name="T6" fmla="*/ 2147483646 w 86"/>
                <a:gd name="T7" fmla="*/ 2147483646 h 85"/>
                <a:gd name="T8" fmla="*/ 0 w 86"/>
                <a:gd name="T9" fmla="*/ 2147483646 h 85"/>
                <a:gd name="T10" fmla="*/ 0 w 86"/>
                <a:gd name="T11" fmla="*/ 0 h 85"/>
                <a:gd name="T12" fmla="*/ 0 60000 65536"/>
                <a:gd name="T13" fmla="*/ 0 60000 65536"/>
                <a:gd name="T14" fmla="*/ 0 60000 65536"/>
                <a:gd name="T15" fmla="*/ 0 60000 65536"/>
                <a:gd name="T16" fmla="*/ 0 60000 65536"/>
                <a:gd name="T17" fmla="*/ 0 60000 65536"/>
                <a:gd name="T18" fmla="*/ 0 w 86"/>
                <a:gd name="T19" fmla="*/ 0 h 85"/>
                <a:gd name="T20" fmla="*/ 86 w 86"/>
                <a:gd name="T21" fmla="*/ 85 h 85"/>
              </a:gdLst>
              <a:ahLst/>
              <a:cxnLst>
                <a:cxn ang="T12">
                  <a:pos x="T0" y="T1"/>
                </a:cxn>
                <a:cxn ang="T13">
                  <a:pos x="T2" y="T3"/>
                </a:cxn>
                <a:cxn ang="T14">
                  <a:pos x="T4" y="T5"/>
                </a:cxn>
                <a:cxn ang="T15">
                  <a:pos x="T6" y="T7"/>
                </a:cxn>
                <a:cxn ang="T16">
                  <a:pos x="T8" y="T9"/>
                </a:cxn>
                <a:cxn ang="T17">
                  <a:pos x="T10" y="T11"/>
                </a:cxn>
              </a:cxnLst>
              <a:rect l="T18" t="T19" r="T20" b="T21"/>
              <a:pathLst>
                <a:path w="86" h="85">
                  <a:moveTo>
                    <a:pt x="0" y="0"/>
                  </a:moveTo>
                  <a:lnTo>
                    <a:pt x="0" y="0"/>
                  </a:lnTo>
                  <a:lnTo>
                    <a:pt x="86" y="0"/>
                  </a:lnTo>
                  <a:lnTo>
                    <a:pt x="86" y="85"/>
                  </a:lnTo>
                  <a:lnTo>
                    <a:pt x="0" y="85"/>
                  </a:lnTo>
                  <a:lnTo>
                    <a:pt x="0"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65" name="Freeform 55">
              <a:extLst>
                <a:ext uri="{FF2B5EF4-FFF2-40B4-BE49-F238E27FC236}">
                  <a16:creationId xmlns:a16="http://schemas.microsoft.com/office/drawing/2014/main" id="{B6DD75D8-B6E9-411C-8B3E-016A6C6B6628}"/>
                </a:ext>
              </a:extLst>
            </p:cNvPr>
            <p:cNvSpPr>
              <a:spLocks/>
            </p:cNvSpPr>
            <p:nvPr/>
          </p:nvSpPr>
          <p:spPr bwMode="gray">
            <a:xfrm>
              <a:off x="11366135" y="3547934"/>
              <a:ext cx="29835" cy="31112"/>
            </a:xfrm>
            <a:custGeom>
              <a:avLst/>
              <a:gdLst>
                <a:gd name="T0" fmla="*/ 0 w 85"/>
                <a:gd name="T1" fmla="*/ 0 h 86"/>
                <a:gd name="T2" fmla="*/ 0 w 85"/>
                <a:gd name="T3" fmla="*/ 0 h 86"/>
                <a:gd name="T4" fmla="*/ 2147483646 w 85"/>
                <a:gd name="T5" fmla="*/ 0 h 86"/>
                <a:gd name="T6" fmla="*/ 2147483646 w 85"/>
                <a:gd name="T7" fmla="*/ 2147483646 h 86"/>
                <a:gd name="T8" fmla="*/ 0 w 85"/>
                <a:gd name="T9" fmla="*/ 2147483646 h 86"/>
                <a:gd name="T10" fmla="*/ 0 w 85"/>
                <a:gd name="T11" fmla="*/ 0 h 86"/>
                <a:gd name="T12" fmla="*/ 0 60000 65536"/>
                <a:gd name="T13" fmla="*/ 0 60000 65536"/>
                <a:gd name="T14" fmla="*/ 0 60000 65536"/>
                <a:gd name="T15" fmla="*/ 0 60000 65536"/>
                <a:gd name="T16" fmla="*/ 0 60000 65536"/>
                <a:gd name="T17" fmla="*/ 0 60000 65536"/>
                <a:gd name="T18" fmla="*/ 0 w 85"/>
                <a:gd name="T19" fmla="*/ 0 h 86"/>
                <a:gd name="T20" fmla="*/ 85 w 85"/>
                <a:gd name="T21" fmla="*/ 86 h 86"/>
              </a:gdLst>
              <a:ahLst/>
              <a:cxnLst>
                <a:cxn ang="T12">
                  <a:pos x="T0" y="T1"/>
                </a:cxn>
                <a:cxn ang="T13">
                  <a:pos x="T2" y="T3"/>
                </a:cxn>
                <a:cxn ang="T14">
                  <a:pos x="T4" y="T5"/>
                </a:cxn>
                <a:cxn ang="T15">
                  <a:pos x="T6" y="T7"/>
                </a:cxn>
                <a:cxn ang="T16">
                  <a:pos x="T8" y="T9"/>
                </a:cxn>
                <a:cxn ang="T17">
                  <a:pos x="T10" y="T11"/>
                </a:cxn>
              </a:cxnLst>
              <a:rect l="T18" t="T19" r="T20" b="T21"/>
              <a:pathLst>
                <a:path w="85" h="86">
                  <a:moveTo>
                    <a:pt x="0" y="0"/>
                  </a:moveTo>
                  <a:lnTo>
                    <a:pt x="0" y="0"/>
                  </a:lnTo>
                  <a:lnTo>
                    <a:pt x="85" y="0"/>
                  </a:lnTo>
                  <a:lnTo>
                    <a:pt x="85" y="86"/>
                  </a:lnTo>
                  <a:lnTo>
                    <a:pt x="0" y="86"/>
                  </a:lnTo>
                  <a:lnTo>
                    <a:pt x="0"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66" name="Freeform 56">
              <a:extLst>
                <a:ext uri="{FF2B5EF4-FFF2-40B4-BE49-F238E27FC236}">
                  <a16:creationId xmlns:a16="http://schemas.microsoft.com/office/drawing/2014/main" id="{6EBDE99F-F9A7-4C15-8B0D-443C9AE8E7FD}"/>
                </a:ext>
              </a:extLst>
            </p:cNvPr>
            <p:cNvSpPr>
              <a:spLocks/>
            </p:cNvSpPr>
            <p:nvPr/>
          </p:nvSpPr>
          <p:spPr bwMode="gray">
            <a:xfrm>
              <a:off x="11326808" y="3625036"/>
              <a:ext cx="31191" cy="29759"/>
            </a:xfrm>
            <a:custGeom>
              <a:avLst/>
              <a:gdLst>
                <a:gd name="T0" fmla="*/ 0 w 86"/>
                <a:gd name="T1" fmla="*/ 0 h 85"/>
                <a:gd name="T2" fmla="*/ 0 w 86"/>
                <a:gd name="T3" fmla="*/ 0 h 85"/>
                <a:gd name="T4" fmla="*/ 2147483646 w 86"/>
                <a:gd name="T5" fmla="*/ 0 h 85"/>
                <a:gd name="T6" fmla="*/ 2147483646 w 86"/>
                <a:gd name="T7" fmla="*/ 2147483646 h 85"/>
                <a:gd name="T8" fmla="*/ 0 w 86"/>
                <a:gd name="T9" fmla="*/ 2147483646 h 85"/>
                <a:gd name="T10" fmla="*/ 0 w 86"/>
                <a:gd name="T11" fmla="*/ 0 h 85"/>
                <a:gd name="T12" fmla="*/ 0 60000 65536"/>
                <a:gd name="T13" fmla="*/ 0 60000 65536"/>
                <a:gd name="T14" fmla="*/ 0 60000 65536"/>
                <a:gd name="T15" fmla="*/ 0 60000 65536"/>
                <a:gd name="T16" fmla="*/ 0 60000 65536"/>
                <a:gd name="T17" fmla="*/ 0 60000 65536"/>
                <a:gd name="T18" fmla="*/ 0 w 86"/>
                <a:gd name="T19" fmla="*/ 0 h 85"/>
                <a:gd name="T20" fmla="*/ 86 w 86"/>
                <a:gd name="T21" fmla="*/ 85 h 85"/>
              </a:gdLst>
              <a:ahLst/>
              <a:cxnLst>
                <a:cxn ang="T12">
                  <a:pos x="T0" y="T1"/>
                </a:cxn>
                <a:cxn ang="T13">
                  <a:pos x="T2" y="T3"/>
                </a:cxn>
                <a:cxn ang="T14">
                  <a:pos x="T4" y="T5"/>
                </a:cxn>
                <a:cxn ang="T15">
                  <a:pos x="T6" y="T7"/>
                </a:cxn>
                <a:cxn ang="T16">
                  <a:pos x="T8" y="T9"/>
                </a:cxn>
                <a:cxn ang="T17">
                  <a:pos x="T10" y="T11"/>
                </a:cxn>
              </a:cxnLst>
              <a:rect l="T18" t="T19" r="T20" b="T21"/>
              <a:pathLst>
                <a:path w="86" h="85">
                  <a:moveTo>
                    <a:pt x="0" y="0"/>
                  </a:moveTo>
                  <a:lnTo>
                    <a:pt x="0" y="0"/>
                  </a:lnTo>
                  <a:lnTo>
                    <a:pt x="86" y="0"/>
                  </a:lnTo>
                  <a:lnTo>
                    <a:pt x="86" y="85"/>
                  </a:lnTo>
                  <a:lnTo>
                    <a:pt x="0" y="85"/>
                  </a:lnTo>
                  <a:lnTo>
                    <a:pt x="0"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67" name="Freeform 57">
              <a:extLst>
                <a:ext uri="{FF2B5EF4-FFF2-40B4-BE49-F238E27FC236}">
                  <a16:creationId xmlns:a16="http://schemas.microsoft.com/office/drawing/2014/main" id="{83818F52-ADA4-494D-A0B7-97E1D149E7A5}"/>
                </a:ext>
              </a:extLst>
            </p:cNvPr>
            <p:cNvSpPr>
              <a:spLocks/>
            </p:cNvSpPr>
            <p:nvPr/>
          </p:nvSpPr>
          <p:spPr bwMode="gray">
            <a:xfrm>
              <a:off x="11326808" y="3671027"/>
              <a:ext cx="31191" cy="29759"/>
            </a:xfrm>
            <a:custGeom>
              <a:avLst/>
              <a:gdLst>
                <a:gd name="T0" fmla="*/ 0 w 86"/>
                <a:gd name="T1" fmla="*/ 0 h 85"/>
                <a:gd name="T2" fmla="*/ 0 w 86"/>
                <a:gd name="T3" fmla="*/ 0 h 85"/>
                <a:gd name="T4" fmla="*/ 2147483646 w 86"/>
                <a:gd name="T5" fmla="*/ 0 h 85"/>
                <a:gd name="T6" fmla="*/ 2147483646 w 86"/>
                <a:gd name="T7" fmla="*/ 2147483646 h 85"/>
                <a:gd name="T8" fmla="*/ 0 w 86"/>
                <a:gd name="T9" fmla="*/ 2147483646 h 85"/>
                <a:gd name="T10" fmla="*/ 0 w 86"/>
                <a:gd name="T11" fmla="*/ 0 h 85"/>
                <a:gd name="T12" fmla="*/ 0 60000 65536"/>
                <a:gd name="T13" fmla="*/ 0 60000 65536"/>
                <a:gd name="T14" fmla="*/ 0 60000 65536"/>
                <a:gd name="T15" fmla="*/ 0 60000 65536"/>
                <a:gd name="T16" fmla="*/ 0 60000 65536"/>
                <a:gd name="T17" fmla="*/ 0 60000 65536"/>
                <a:gd name="T18" fmla="*/ 0 w 86"/>
                <a:gd name="T19" fmla="*/ 0 h 85"/>
                <a:gd name="T20" fmla="*/ 86 w 86"/>
                <a:gd name="T21" fmla="*/ 85 h 85"/>
              </a:gdLst>
              <a:ahLst/>
              <a:cxnLst>
                <a:cxn ang="T12">
                  <a:pos x="T0" y="T1"/>
                </a:cxn>
                <a:cxn ang="T13">
                  <a:pos x="T2" y="T3"/>
                </a:cxn>
                <a:cxn ang="T14">
                  <a:pos x="T4" y="T5"/>
                </a:cxn>
                <a:cxn ang="T15">
                  <a:pos x="T6" y="T7"/>
                </a:cxn>
                <a:cxn ang="T16">
                  <a:pos x="T8" y="T9"/>
                </a:cxn>
                <a:cxn ang="T17">
                  <a:pos x="T10" y="T11"/>
                </a:cxn>
              </a:cxnLst>
              <a:rect l="T18" t="T19" r="T20" b="T21"/>
              <a:pathLst>
                <a:path w="86" h="85">
                  <a:moveTo>
                    <a:pt x="0" y="0"/>
                  </a:moveTo>
                  <a:lnTo>
                    <a:pt x="0" y="0"/>
                  </a:lnTo>
                  <a:lnTo>
                    <a:pt x="86" y="0"/>
                  </a:lnTo>
                  <a:lnTo>
                    <a:pt x="86" y="85"/>
                  </a:lnTo>
                  <a:lnTo>
                    <a:pt x="0" y="85"/>
                  </a:lnTo>
                  <a:lnTo>
                    <a:pt x="0"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68" name="Freeform 58">
              <a:extLst>
                <a:ext uri="{FF2B5EF4-FFF2-40B4-BE49-F238E27FC236}">
                  <a16:creationId xmlns:a16="http://schemas.microsoft.com/office/drawing/2014/main" id="{F481BAD7-52AF-4C1F-ADA4-1B3A5E4462B1}"/>
                </a:ext>
              </a:extLst>
            </p:cNvPr>
            <p:cNvSpPr>
              <a:spLocks/>
            </p:cNvSpPr>
            <p:nvPr/>
          </p:nvSpPr>
          <p:spPr bwMode="gray">
            <a:xfrm>
              <a:off x="11326808" y="3746777"/>
              <a:ext cx="31191" cy="31112"/>
            </a:xfrm>
            <a:custGeom>
              <a:avLst/>
              <a:gdLst>
                <a:gd name="T0" fmla="*/ 0 w 86"/>
                <a:gd name="T1" fmla="*/ 0 h 85"/>
                <a:gd name="T2" fmla="*/ 0 w 86"/>
                <a:gd name="T3" fmla="*/ 0 h 85"/>
                <a:gd name="T4" fmla="*/ 2147483646 w 86"/>
                <a:gd name="T5" fmla="*/ 0 h 85"/>
                <a:gd name="T6" fmla="*/ 2147483646 w 86"/>
                <a:gd name="T7" fmla="*/ 2147483646 h 85"/>
                <a:gd name="T8" fmla="*/ 0 w 86"/>
                <a:gd name="T9" fmla="*/ 2147483646 h 85"/>
                <a:gd name="T10" fmla="*/ 0 w 86"/>
                <a:gd name="T11" fmla="*/ 0 h 85"/>
                <a:gd name="T12" fmla="*/ 0 60000 65536"/>
                <a:gd name="T13" fmla="*/ 0 60000 65536"/>
                <a:gd name="T14" fmla="*/ 0 60000 65536"/>
                <a:gd name="T15" fmla="*/ 0 60000 65536"/>
                <a:gd name="T16" fmla="*/ 0 60000 65536"/>
                <a:gd name="T17" fmla="*/ 0 60000 65536"/>
                <a:gd name="T18" fmla="*/ 0 w 86"/>
                <a:gd name="T19" fmla="*/ 0 h 85"/>
                <a:gd name="T20" fmla="*/ 86 w 86"/>
                <a:gd name="T21" fmla="*/ 85 h 85"/>
              </a:gdLst>
              <a:ahLst/>
              <a:cxnLst>
                <a:cxn ang="T12">
                  <a:pos x="T0" y="T1"/>
                </a:cxn>
                <a:cxn ang="T13">
                  <a:pos x="T2" y="T3"/>
                </a:cxn>
                <a:cxn ang="T14">
                  <a:pos x="T4" y="T5"/>
                </a:cxn>
                <a:cxn ang="T15">
                  <a:pos x="T6" y="T7"/>
                </a:cxn>
                <a:cxn ang="T16">
                  <a:pos x="T8" y="T9"/>
                </a:cxn>
                <a:cxn ang="T17">
                  <a:pos x="T10" y="T11"/>
                </a:cxn>
              </a:cxnLst>
              <a:rect l="T18" t="T19" r="T20" b="T21"/>
              <a:pathLst>
                <a:path w="86" h="85">
                  <a:moveTo>
                    <a:pt x="0" y="0"/>
                  </a:moveTo>
                  <a:lnTo>
                    <a:pt x="0" y="0"/>
                  </a:lnTo>
                  <a:lnTo>
                    <a:pt x="86" y="0"/>
                  </a:lnTo>
                  <a:lnTo>
                    <a:pt x="86" y="85"/>
                  </a:lnTo>
                  <a:lnTo>
                    <a:pt x="0" y="85"/>
                  </a:lnTo>
                  <a:lnTo>
                    <a:pt x="0"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69" name="Freeform 59">
              <a:extLst>
                <a:ext uri="{FF2B5EF4-FFF2-40B4-BE49-F238E27FC236}">
                  <a16:creationId xmlns:a16="http://schemas.microsoft.com/office/drawing/2014/main" id="{C718B393-ED90-4450-B843-6CD30B0B32B5}"/>
                </a:ext>
              </a:extLst>
            </p:cNvPr>
            <p:cNvSpPr>
              <a:spLocks/>
            </p:cNvSpPr>
            <p:nvPr/>
          </p:nvSpPr>
          <p:spPr bwMode="gray">
            <a:xfrm>
              <a:off x="11366135" y="3625036"/>
              <a:ext cx="29835" cy="29759"/>
            </a:xfrm>
            <a:custGeom>
              <a:avLst/>
              <a:gdLst>
                <a:gd name="T0" fmla="*/ 0 w 85"/>
                <a:gd name="T1" fmla="*/ 0 h 85"/>
                <a:gd name="T2" fmla="*/ 0 w 85"/>
                <a:gd name="T3" fmla="*/ 0 h 85"/>
                <a:gd name="T4" fmla="*/ 2147483646 w 85"/>
                <a:gd name="T5" fmla="*/ 0 h 85"/>
                <a:gd name="T6" fmla="*/ 2147483646 w 85"/>
                <a:gd name="T7" fmla="*/ 2147483646 h 85"/>
                <a:gd name="T8" fmla="*/ 0 w 85"/>
                <a:gd name="T9" fmla="*/ 2147483646 h 85"/>
                <a:gd name="T10" fmla="*/ 0 w 85"/>
                <a:gd name="T11" fmla="*/ 0 h 85"/>
                <a:gd name="T12" fmla="*/ 0 60000 65536"/>
                <a:gd name="T13" fmla="*/ 0 60000 65536"/>
                <a:gd name="T14" fmla="*/ 0 60000 65536"/>
                <a:gd name="T15" fmla="*/ 0 60000 65536"/>
                <a:gd name="T16" fmla="*/ 0 60000 65536"/>
                <a:gd name="T17" fmla="*/ 0 60000 65536"/>
                <a:gd name="T18" fmla="*/ 0 w 85"/>
                <a:gd name="T19" fmla="*/ 0 h 85"/>
                <a:gd name="T20" fmla="*/ 85 w 85"/>
                <a:gd name="T21" fmla="*/ 85 h 85"/>
              </a:gdLst>
              <a:ahLst/>
              <a:cxnLst>
                <a:cxn ang="T12">
                  <a:pos x="T0" y="T1"/>
                </a:cxn>
                <a:cxn ang="T13">
                  <a:pos x="T2" y="T3"/>
                </a:cxn>
                <a:cxn ang="T14">
                  <a:pos x="T4" y="T5"/>
                </a:cxn>
                <a:cxn ang="T15">
                  <a:pos x="T6" y="T7"/>
                </a:cxn>
                <a:cxn ang="T16">
                  <a:pos x="T8" y="T9"/>
                </a:cxn>
                <a:cxn ang="T17">
                  <a:pos x="T10" y="T11"/>
                </a:cxn>
              </a:cxnLst>
              <a:rect l="T18" t="T19" r="T20" b="T21"/>
              <a:pathLst>
                <a:path w="85" h="85">
                  <a:moveTo>
                    <a:pt x="0" y="0"/>
                  </a:moveTo>
                  <a:lnTo>
                    <a:pt x="0" y="0"/>
                  </a:lnTo>
                  <a:lnTo>
                    <a:pt x="85" y="0"/>
                  </a:lnTo>
                  <a:lnTo>
                    <a:pt x="85" y="85"/>
                  </a:lnTo>
                  <a:lnTo>
                    <a:pt x="0" y="85"/>
                  </a:lnTo>
                  <a:lnTo>
                    <a:pt x="0"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70" name="Freeform 60">
              <a:extLst>
                <a:ext uri="{FF2B5EF4-FFF2-40B4-BE49-F238E27FC236}">
                  <a16:creationId xmlns:a16="http://schemas.microsoft.com/office/drawing/2014/main" id="{39AE5B62-2563-4532-8EE6-D2049470C188}"/>
                </a:ext>
              </a:extLst>
            </p:cNvPr>
            <p:cNvSpPr>
              <a:spLocks/>
            </p:cNvSpPr>
            <p:nvPr/>
          </p:nvSpPr>
          <p:spPr bwMode="gray">
            <a:xfrm>
              <a:off x="11404106" y="3587161"/>
              <a:ext cx="29835" cy="29759"/>
            </a:xfrm>
            <a:custGeom>
              <a:avLst/>
              <a:gdLst>
                <a:gd name="T0" fmla="*/ 0 w 85"/>
                <a:gd name="T1" fmla="*/ 0 h 86"/>
                <a:gd name="T2" fmla="*/ 0 w 85"/>
                <a:gd name="T3" fmla="*/ 0 h 86"/>
                <a:gd name="T4" fmla="*/ 2147483646 w 85"/>
                <a:gd name="T5" fmla="*/ 0 h 86"/>
                <a:gd name="T6" fmla="*/ 2147483646 w 85"/>
                <a:gd name="T7" fmla="*/ 2147483646 h 86"/>
                <a:gd name="T8" fmla="*/ 0 w 85"/>
                <a:gd name="T9" fmla="*/ 2147483646 h 86"/>
                <a:gd name="T10" fmla="*/ 0 w 85"/>
                <a:gd name="T11" fmla="*/ 0 h 86"/>
                <a:gd name="T12" fmla="*/ 0 60000 65536"/>
                <a:gd name="T13" fmla="*/ 0 60000 65536"/>
                <a:gd name="T14" fmla="*/ 0 60000 65536"/>
                <a:gd name="T15" fmla="*/ 0 60000 65536"/>
                <a:gd name="T16" fmla="*/ 0 60000 65536"/>
                <a:gd name="T17" fmla="*/ 0 60000 65536"/>
                <a:gd name="T18" fmla="*/ 0 w 85"/>
                <a:gd name="T19" fmla="*/ 0 h 86"/>
                <a:gd name="T20" fmla="*/ 85 w 85"/>
                <a:gd name="T21" fmla="*/ 86 h 86"/>
              </a:gdLst>
              <a:ahLst/>
              <a:cxnLst>
                <a:cxn ang="T12">
                  <a:pos x="T0" y="T1"/>
                </a:cxn>
                <a:cxn ang="T13">
                  <a:pos x="T2" y="T3"/>
                </a:cxn>
                <a:cxn ang="T14">
                  <a:pos x="T4" y="T5"/>
                </a:cxn>
                <a:cxn ang="T15">
                  <a:pos x="T6" y="T7"/>
                </a:cxn>
                <a:cxn ang="T16">
                  <a:pos x="T8" y="T9"/>
                </a:cxn>
                <a:cxn ang="T17">
                  <a:pos x="T10" y="T11"/>
                </a:cxn>
              </a:cxnLst>
              <a:rect l="T18" t="T19" r="T20" b="T21"/>
              <a:pathLst>
                <a:path w="85" h="86">
                  <a:moveTo>
                    <a:pt x="0" y="0"/>
                  </a:moveTo>
                  <a:lnTo>
                    <a:pt x="0" y="0"/>
                  </a:lnTo>
                  <a:lnTo>
                    <a:pt x="85" y="0"/>
                  </a:lnTo>
                  <a:lnTo>
                    <a:pt x="85" y="86"/>
                  </a:lnTo>
                  <a:lnTo>
                    <a:pt x="0" y="86"/>
                  </a:lnTo>
                  <a:lnTo>
                    <a:pt x="0"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71" name="Freeform 61">
              <a:extLst>
                <a:ext uri="{FF2B5EF4-FFF2-40B4-BE49-F238E27FC236}">
                  <a16:creationId xmlns:a16="http://schemas.microsoft.com/office/drawing/2014/main" id="{300E10FD-B1FF-45BB-9067-FD9874828C8C}"/>
                </a:ext>
              </a:extLst>
            </p:cNvPr>
            <p:cNvSpPr>
              <a:spLocks/>
            </p:cNvSpPr>
            <p:nvPr/>
          </p:nvSpPr>
          <p:spPr bwMode="gray">
            <a:xfrm>
              <a:off x="11404106" y="3671027"/>
              <a:ext cx="29835" cy="29759"/>
            </a:xfrm>
            <a:custGeom>
              <a:avLst/>
              <a:gdLst>
                <a:gd name="T0" fmla="*/ 0 w 85"/>
                <a:gd name="T1" fmla="*/ 0 h 85"/>
                <a:gd name="T2" fmla="*/ 0 w 85"/>
                <a:gd name="T3" fmla="*/ 0 h 85"/>
                <a:gd name="T4" fmla="*/ 2147483646 w 85"/>
                <a:gd name="T5" fmla="*/ 0 h 85"/>
                <a:gd name="T6" fmla="*/ 2147483646 w 85"/>
                <a:gd name="T7" fmla="*/ 2147483646 h 85"/>
                <a:gd name="T8" fmla="*/ 0 w 85"/>
                <a:gd name="T9" fmla="*/ 2147483646 h 85"/>
                <a:gd name="T10" fmla="*/ 0 w 85"/>
                <a:gd name="T11" fmla="*/ 0 h 85"/>
                <a:gd name="T12" fmla="*/ 0 60000 65536"/>
                <a:gd name="T13" fmla="*/ 0 60000 65536"/>
                <a:gd name="T14" fmla="*/ 0 60000 65536"/>
                <a:gd name="T15" fmla="*/ 0 60000 65536"/>
                <a:gd name="T16" fmla="*/ 0 60000 65536"/>
                <a:gd name="T17" fmla="*/ 0 60000 65536"/>
                <a:gd name="T18" fmla="*/ 0 w 85"/>
                <a:gd name="T19" fmla="*/ 0 h 85"/>
                <a:gd name="T20" fmla="*/ 85 w 85"/>
                <a:gd name="T21" fmla="*/ 85 h 85"/>
              </a:gdLst>
              <a:ahLst/>
              <a:cxnLst>
                <a:cxn ang="T12">
                  <a:pos x="T0" y="T1"/>
                </a:cxn>
                <a:cxn ang="T13">
                  <a:pos x="T2" y="T3"/>
                </a:cxn>
                <a:cxn ang="T14">
                  <a:pos x="T4" y="T5"/>
                </a:cxn>
                <a:cxn ang="T15">
                  <a:pos x="T6" y="T7"/>
                </a:cxn>
                <a:cxn ang="T16">
                  <a:pos x="T8" y="T9"/>
                </a:cxn>
                <a:cxn ang="T17">
                  <a:pos x="T10" y="T11"/>
                </a:cxn>
              </a:cxnLst>
              <a:rect l="T18" t="T19" r="T20" b="T21"/>
              <a:pathLst>
                <a:path w="85" h="85">
                  <a:moveTo>
                    <a:pt x="0" y="0"/>
                  </a:moveTo>
                  <a:lnTo>
                    <a:pt x="0" y="0"/>
                  </a:lnTo>
                  <a:lnTo>
                    <a:pt x="85" y="0"/>
                  </a:lnTo>
                  <a:lnTo>
                    <a:pt x="85" y="85"/>
                  </a:lnTo>
                  <a:lnTo>
                    <a:pt x="0" y="85"/>
                  </a:lnTo>
                  <a:lnTo>
                    <a:pt x="0"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72" name="Freeform 62">
              <a:extLst>
                <a:ext uri="{FF2B5EF4-FFF2-40B4-BE49-F238E27FC236}">
                  <a16:creationId xmlns:a16="http://schemas.microsoft.com/office/drawing/2014/main" id="{4459DCB5-CA9E-4279-A900-784C3F81FA3F}"/>
                </a:ext>
              </a:extLst>
            </p:cNvPr>
            <p:cNvSpPr>
              <a:spLocks/>
            </p:cNvSpPr>
            <p:nvPr/>
          </p:nvSpPr>
          <p:spPr bwMode="gray">
            <a:xfrm>
              <a:off x="11442078" y="3708902"/>
              <a:ext cx="31191" cy="31112"/>
            </a:xfrm>
            <a:custGeom>
              <a:avLst/>
              <a:gdLst>
                <a:gd name="T0" fmla="*/ 0 w 85"/>
                <a:gd name="T1" fmla="*/ 0 h 85"/>
                <a:gd name="T2" fmla="*/ 0 w 85"/>
                <a:gd name="T3" fmla="*/ 0 h 85"/>
                <a:gd name="T4" fmla="*/ 2147483646 w 85"/>
                <a:gd name="T5" fmla="*/ 0 h 85"/>
                <a:gd name="T6" fmla="*/ 2147483646 w 85"/>
                <a:gd name="T7" fmla="*/ 2147483646 h 85"/>
                <a:gd name="T8" fmla="*/ 0 w 85"/>
                <a:gd name="T9" fmla="*/ 2147483646 h 85"/>
                <a:gd name="T10" fmla="*/ 0 w 85"/>
                <a:gd name="T11" fmla="*/ 0 h 85"/>
                <a:gd name="T12" fmla="*/ 0 60000 65536"/>
                <a:gd name="T13" fmla="*/ 0 60000 65536"/>
                <a:gd name="T14" fmla="*/ 0 60000 65536"/>
                <a:gd name="T15" fmla="*/ 0 60000 65536"/>
                <a:gd name="T16" fmla="*/ 0 60000 65536"/>
                <a:gd name="T17" fmla="*/ 0 60000 65536"/>
                <a:gd name="T18" fmla="*/ 0 w 85"/>
                <a:gd name="T19" fmla="*/ 0 h 85"/>
                <a:gd name="T20" fmla="*/ 85 w 85"/>
                <a:gd name="T21" fmla="*/ 85 h 85"/>
              </a:gdLst>
              <a:ahLst/>
              <a:cxnLst>
                <a:cxn ang="T12">
                  <a:pos x="T0" y="T1"/>
                </a:cxn>
                <a:cxn ang="T13">
                  <a:pos x="T2" y="T3"/>
                </a:cxn>
                <a:cxn ang="T14">
                  <a:pos x="T4" y="T5"/>
                </a:cxn>
                <a:cxn ang="T15">
                  <a:pos x="T6" y="T7"/>
                </a:cxn>
                <a:cxn ang="T16">
                  <a:pos x="T8" y="T9"/>
                </a:cxn>
                <a:cxn ang="T17">
                  <a:pos x="T10" y="T11"/>
                </a:cxn>
              </a:cxnLst>
              <a:rect l="T18" t="T19" r="T20" b="T21"/>
              <a:pathLst>
                <a:path w="85" h="85">
                  <a:moveTo>
                    <a:pt x="0" y="0"/>
                  </a:moveTo>
                  <a:lnTo>
                    <a:pt x="0" y="0"/>
                  </a:lnTo>
                  <a:lnTo>
                    <a:pt x="85" y="0"/>
                  </a:lnTo>
                  <a:lnTo>
                    <a:pt x="85" y="85"/>
                  </a:lnTo>
                  <a:lnTo>
                    <a:pt x="0" y="85"/>
                  </a:lnTo>
                  <a:lnTo>
                    <a:pt x="0"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73" name="Freeform 63">
              <a:extLst>
                <a:ext uri="{FF2B5EF4-FFF2-40B4-BE49-F238E27FC236}">
                  <a16:creationId xmlns:a16="http://schemas.microsoft.com/office/drawing/2014/main" id="{B17B4070-C75A-43DC-8B97-299337EFA8A4}"/>
                </a:ext>
              </a:extLst>
            </p:cNvPr>
            <p:cNvSpPr>
              <a:spLocks/>
            </p:cNvSpPr>
            <p:nvPr/>
          </p:nvSpPr>
          <p:spPr bwMode="gray">
            <a:xfrm>
              <a:off x="11366135" y="3708902"/>
              <a:ext cx="29835" cy="31112"/>
            </a:xfrm>
            <a:custGeom>
              <a:avLst/>
              <a:gdLst>
                <a:gd name="T0" fmla="*/ 0 w 85"/>
                <a:gd name="T1" fmla="*/ 0 h 85"/>
                <a:gd name="T2" fmla="*/ 0 w 85"/>
                <a:gd name="T3" fmla="*/ 0 h 85"/>
                <a:gd name="T4" fmla="*/ 2147483646 w 85"/>
                <a:gd name="T5" fmla="*/ 0 h 85"/>
                <a:gd name="T6" fmla="*/ 2147483646 w 85"/>
                <a:gd name="T7" fmla="*/ 2147483646 h 85"/>
                <a:gd name="T8" fmla="*/ 0 w 85"/>
                <a:gd name="T9" fmla="*/ 2147483646 h 85"/>
                <a:gd name="T10" fmla="*/ 0 w 85"/>
                <a:gd name="T11" fmla="*/ 0 h 85"/>
                <a:gd name="T12" fmla="*/ 0 60000 65536"/>
                <a:gd name="T13" fmla="*/ 0 60000 65536"/>
                <a:gd name="T14" fmla="*/ 0 60000 65536"/>
                <a:gd name="T15" fmla="*/ 0 60000 65536"/>
                <a:gd name="T16" fmla="*/ 0 60000 65536"/>
                <a:gd name="T17" fmla="*/ 0 60000 65536"/>
                <a:gd name="T18" fmla="*/ 0 w 85"/>
                <a:gd name="T19" fmla="*/ 0 h 85"/>
                <a:gd name="T20" fmla="*/ 85 w 85"/>
                <a:gd name="T21" fmla="*/ 85 h 85"/>
              </a:gdLst>
              <a:ahLst/>
              <a:cxnLst>
                <a:cxn ang="T12">
                  <a:pos x="T0" y="T1"/>
                </a:cxn>
                <a:cxn ang="T13">
                  <a:pos x="T2" y="T3"/>
                </a:cxn>
                <a:cxn ang="T14">
                  <a:pos x="T4" y="T5"/>
                </a:cxn>
                <a:cxn ang="T15">
                  <a:pos x="T6" y="T7"/>
                </a:cxn>
                <a:cxn ang="T16">
                  <a:pos x="T8" y="T9"/>
                </a:cxn>
                <a:cxn ang="T17">
                  <a:pos x="T10" y="T11"/>
                </a:cxn>
              </a:cxnLst>
              <a:rect l="T18" t="T19" r="T20" b="T21"/>
              <a:pathLst>
                <a:path w="85" h="85">
                  <a:moveTo>
                    <a:pt x="0" y="0"/>
                  </a:moveTo>
                  <a:lnTo>
                    <a:pt x="0" y="0"/>
                  </a:lnTo>
                  <a:lnTo>
                    <a:pt x="85" y="0"/>
                  </a:lnTo>
                  <a:lnTo>
                    <a:pt x="85" y="85"/>
                  </a:lnTo>
                  <a:lnTo>
                    <a:pt x="0" y="85"/>
                  </a:lnTo>
                  <a:lnTo>
                    <a:pt x="0"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74" name="Freeform 64">
              <a:extLst>
                <a:ext uri="{FF2B5EF4-FFF2-40B4-BE49-F238E27FC236}">
                  <a16:creationId xmlns:a16="http://schemas.microsoft.com/office/drawing/2014/main" id="{83770620-E812-4742-A548-7A6DC4C62D61}"/>
                </a:ext>
              </a:extLst>
            </p:cNvPr>
            <p:cNvSpPr>
              <a:spLocks/>
            </p:cNvSpPr>
            <p:nvPr/>
          </p:nvSpPr>
          <p:spPr bwMode="gray">
            <a:xfrm>
              <a:off x="11288836" y="3708902"/>
              <a:ext cx="31191" cy="31112"/>
            </a:xfrm>
            <a:custGeom>
              <a:avLst/>
              <a:gdLst>
                <a:gd name="T0" fmla="*/ 0 w 86"/>
                <a:gd name="T1" fmla="*/ 0 h 85"/>
                <a:gd name="T2" fmla="*/ 0 w 86"/>
                <a:gd name="T3" fmla="*/ 0 h 85"/>
                <a:gd name="T4" fmla="*/ 2147483646 w 86"/>
                <a:gd name="T5" fmla="*/ 0 h 85"/>
                <a:gd name="T6" fmla="*/ 2147483646 w 86"/>
                <a:gd name="T7" fmla="*/ 2147483646 h 85"/>
                <a:gd name="T8" fmla="*/ 0 w 86"/>
                <a:gd name="T9" fmla="*/ 2147483646 h 85"/>
                <a:gd name="T10" fmla="*/ 0 w 86"/>
                <a:gd name="T11" fmla="*/ 0 h 85"/>
                <a:gd name="T12" fmla="*/ 0 60000 65536"/>
                <a:gd name="T13" fmla="*/ 0 60000 65536"/>
                <a:gd name="T14" fmla="*/ 0 60000 65536"/>
                <a:gd name="T15" fmla="*/ 0 60000 65536"/>
                <a:gd name="T16" fmla="*/ 0 60000 65536"/>
                <a:gd name="T17" fmla="*/ 0 60000 65536"/>
                <a:gd name="T18" fmla="*/ 0 w 86"/>
                <a:gd name="T19" fmla="*/ 0 h 85"/>
                <a:gd name="T20" fmla="*/ 86 w 86"/>
                <a:gd name="T21" fmla="*/ 85 h 85"/>
              </a:gdLst>
              <a:ahLst/>
              <a:cxnLst>
                <a:cxn ang="T12">
                  <a:pos x="T0" y="T1"/>
                </a:cxn>
                <a:cxn ang="T13">
                  <a:pos x="T2" y="T3"/>
                </a:cxn>
                <a:cxn ang="T14">
                  <a:pos x="T4" y="T5"/>
                </a:cxn>
                <a:cxn ang="T15">
                  <a:pos x="T6" y="T7"/>
                </a:cxn>
                <a:cxn ang="T16">
                  <a:pos x="T8" y="T9"/>
                </a:cxn>
                <a:cxn ang="T17">
                  <a:pos x="T10" y="T11"/>
                </a:cxn>
              </a:cxnLst>
              <a:rect l="T18" t="T19" r="T20" b="T21"/>
              <a:pathLst>
                <a:path w="86" h="85">
                  <a:moveTo>
                    <a:pt x="0" y="0"/>
                  </a:moveTo>
                  <a:lnTo>
                    <a:pt x="0" y="0"/>
                  </a:lnTo>
                  <a:lnTo>
                    <a:pt x="86" y="0"/>
                  </a:lnTo>
                  <a:lnTo>
                    <a:pt x="86" y="85"/>
                  </a:lnTo>
                  <a:lnTo>
                    <a:pt x="0" y="85"/>
                  </a:lnTo>
                  <a:lnTo>
                    <a:pt x="0"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75" name="Freeform 65">
              <a:extLst>
                <a:ext uri="{FF2B5EF4-FFF2-40B4-BE49-F238E27FC236}">
                  <a16:creationId xmlns:a16="http://schemas.microsoft.com/office/drawing/2014/main" id="{B5FE5509-EF9B-42B9-853B-BAB38EAE81DF}"/>
                </a:ext>
              </a:extLst>
            </p:cNvPr>
            <p:cNvSpPr>
              <a:spLocks/>
            </p:cNvSpPr>
            <p:nvPr/>
          </p:nvSpPr>
          <p:spPr bwMode="gray">
            <a:xfrm>
              <a:off x="11288836" y="3587161"/>
              <a:ext cx="31191" cy="29759"/>
            </a:xfrm>
            <a:custGeom>
              <a:avLst/>
              <a:gdLst>
                <a:gd name="T0" fmla="*/ 0 w 86"/>
                <a:gd name="T1" fmla="*/ 0 h 86"/>
                <a:gd name="T2" fmla="*/ 0 w 86"/>
                <a:gd name="T3" fmla="*/ 0 h 86"/>
                <a:gd name="T4" fmla="*/ 2147483646 w 86"/>
                <a:gd name="T5" fmla="*/ 0 h 86"/>
                <a:gd name="T6" fmla="*/ 2147483646 w 86"/>
                <a:gd name="T7" fmla="*/ 2147483646 h 86"/>
                <a:gd name="T8" fmla="*/ 0 w 86"/>
                <a:gd name="T9" fmla="*/ 2147483646 h 86"/>
                <a:gd name="T10" fmla="*/ 0 w 86"/>
                <a:gd name="T11" fmla="*/ 0 h 86"/>
                <a:gd name="T12" fmla="*/ 0 60000 65536"/>
                <a:gd name="T13" fmla="*/ 0 60000 65536"/>
                <a:gd name="T14" fmla="*/ 0 60000 65536"/>
                <a:gd name="T15" fmla="*/ 0 60000 65536"/>
                <a:gd name="T16" fmla="*/ 0 60000 65536"/>
                <a:gd name="T17" fmla="*/ 0 60000 65536"/>
                <a:gd name="T18" fmla="*/ 0 w 86"/>
                <a:gd name="T19" fmla="*/ 0 h 86"/>
                <a:gd name="T20" fmla="*/ 86 w 86"/>
                <a:gd name="T21" fmla="*/ 86 h 86"/>
              </a:gdLst>
              <a:ahLst/>
              <a:cxnLst>
                <a:cxn ang="T12">
                  <a:pos x="T0" y="T1"/>
                </a:cxn>
                <a:cxn ang="T13">
                  <a:pos x="T2" y="T3"/>
                </a:cxn>
                <a:cxn ang="T14">
                  <a:pos x="T4" y="T5"/>
                </a:cxn>
                <a:cxn ang="T15">
                  <a:pos x="T6" y="T7"/>
                </a:cxn>
                <a:cxn ang="T16">
                  <a:pos x="T8" y="T9"/>
                </a:cxn>
                <a:cxn ang="T17">
                  <a:pos x="T10" y="T11"/>
                </a:cxn>
              </a:cxnLst>
              <a:rect l="T18" t="T19" r="T20" b="T21"/>
              <a:pathLst>
                <a:path w="86" h="86">
                  <a:moveTo>
                    <a:pt x="0" y="0"/>
                  </a:moveTo>
                  <a:lnTo>
                    <a:pt x="0" y="0"/>
                  </a:lnTo>
                  <a:lnTo>
                    <a:pt x="86" y="0"/>
                  </a:lnTo>
                  <a:lnTo>
                    <a:pt x="86" y="86"/>
                  </a:lnTo>
                  <a:lnTo>
                    <a:pt x="0" y="86"/>
                  </a:lnTo>
                  <a:lnTo>
                    <a:pt x="0"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76" name="Freeform 66">
              <a:extLst>
                <a:ext uri="{FF2B5EF4-FFF2-40B4-BE49-F238E27FC236}">
                  <a16:creationId xmlns:a16="http://schemas.microsoft.com/office/drawing/2014/main" id="{DFDB3880-2FCD-45CB-B07B-308B4D65F15C}"/>
                </a:ext>
              </a:extLst>
            </p:cNvPr>
            <p:cNvSpPr>
              <a:spLocks/>
            </p:cNvSpPr>
            <p:nvPr/>
          </p:nvSpPr>
          <p:spPr bwMode="gray">
            <a:xfrm>
              <a:off x="11326808" y="3587161"/>
              <a:ext cx="31191" cy="29759"/>
            </a:xfrm>
            <a:custGeom>
              <a:avLst/>
              <a:gdLst>
                <a:gd name="T0" fmla="*/ 0 w 86"/>
                <a:gd name="T1" fmla="*/ 0 h 86"/>
                <a:gd name="T2" fmla="*/ 0 w 86"/>
                <a:gd name="T3" fmla="*/ 0 h 86"/>
                <a:gd name="T4" fmla="*/ 2147483646 w 86"/>
                <a:gd name="T5" fmla="*/ 0 h 86"/>
                <a:gd name="T6" fmla="*/ 2147483646 w 86"/>
                <a:gd name="T7" fmla="*/ 2147483646 h 86"/>
                <a:gd name="T8" fmla="*/ 0 w 86"/>
                <a:gd name="T9" fmla="*/ 2147483646 h 86"/>
                <a:gd name="T10" fmla="*/ 0 w 86"/>
                <a:gd name="T11" fmla="*/ 0 h 86"/>
                <a:gd name="T12" fmla="*/ 0 60000 65536"/>
                <a:gd name="T13" fmla="*/ 0 60000 65536"/>
                <a:gd name="T14" fmla="*/ 0 60000 65536"/>
                <a:gd name="T15" fmla="*/ 0 60000 65536"/>
                <a:gd name="T16" fmla="*/ 0 60000 65536"/>
                <a:gd name="T17" fmla="*/ 0 60000 65536"/>
                <a:gd name="T18" fmla="*/ 0 w 86"/>
                <a:gd name="T19" fmla="*/ 0 h 86"/>
                <a:gd name="T20" fmla="*/ 86 w 86"/>
                <a:gd name="T21" fmla="*/ 86 h 86"/>
              </a:gdLst>
              <a:ahLst/>
              <a:cxnLst>
                <a:cxn ang="T12">
                  <a:pos x="T0" y="T1"/>
                </a:cxn>
                <a:cxn ang="T13">
                  <a:pos x="T2" y="T3"/>
                </a:cxn>
                <a:cxn ang="T14">
                  <a:pos x="T4" y="T5"/>
                </a:cxn>
                <a:cxn ang="T15">
                  <a:pos x="T6" y="T7"/>
                </a:cxn>
                <a:cxn ang="T16">
                  <a:pos x="T8" y="T9"/>
                </a:cxn>
                <a:cxn ang="T17">
                  <a:pos x="T10" y="T11"/>
                </a:cxn>
              </a:cxnLst>
              <a:rect l="T18" t="T19" r="T20" b="T21"/>
              <a:pathLst>
                <a:path w="86" h="86">
                  <a:moveTo>
                    <a:pt x="0" y="0"/>
                  </a:moveTo>
                  <a:lnTo>
                    <a:pt x="0" y="0"/>
                  </a:lnTo>
                  <a:lnTo>
                    <a:pt x="86" y="0"/>
                  </a:lnTo>
                  <a:lnTo>
                    <a:pt x="86" y="86"/>
                  </a:lnTo>
                  <a:lnTo>
                    <a:pt x="0" y="86"/>
                  </a:lnTo>
                  <a:lnTo>
                    <a:pt x="0"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77" name="Freeform 67">
              <a:extLst>
                <a:ext uri="{FF2B5EF4-FFF2-40B4-BE49-F238E27FC236}">
                  <a16:creationId xmlns:a16="http://schemas.microsoft.com/office/drawing/2014/main" id="{A923C513-9D50-47EA-9E58-316BE9624811}"/>
                </a:ext>
              </a:extLst>
            </p:cNvPr>
            <p:cNvSpPr>
              <a:spLocks/>
            </p:cNvSpPr>
            <p:nvPr/>
          </p:nvSpPr>
          <p:spPr bwMode="gray">
            <a:xfrm>
              <a:off x="11404106" y="3746777"/>
              <a:ext cx="29835" cy="31112"/>
            </a:xfrm>
            <a:custGeom>
              <a:avLst/>
              <a:gdLst>
                <a:gd name="T0" fmla="*/ 0 w 85"/>
                <a:gd name="T1" fmla="*/ 0 h 85"/>
                <a:gd name="T2" fmla="*/ 0 w 85"/>
                <a:gd name="T3" fmla="*/ 0 h 85"/>
                <a:gd name="T4" fmla="*/ 2147483646 w 85"/>
                <a:gd name="T5" fmla="*/ 0 h 85"/>
                <a:gd name="T6" fmla="*/ 2147483646 w 85"/>
                <a:gd name="T7" fmla="*/ 2147483646 h 85"/>
                <a:gd name="T8" fmla="*/ 0 w 85"/>
                <a:gd name="T9" fmla="*/ 2147483646 h 85"/>
                <a:gd name="T10" fmla="*/ 0 w 85"/>
                <a:gd name="T11" fmla="*/ 0 h 85"/>
                <a:gd name="T12" fmla="*/ 0 60000 65536"/>
                <a:gd name="T13" fmla="*/ 0 60000 65536"/>
                <a:gd name="T14" fmla="*/ 0 60000 65536"/>
                <a:gd name="T15" fmla="*/ 0 60000 65536"/>
                <a:gd name="T16" fmla="*/ 0 60000 65536"/>
                <a:gd name="T17" fmla="*/ 0 60000 65536"/>
                <a:gd name="T18" fmla="*/ 0 w 85"/>
                <a:gd name="T19" fmla="*/ 0 h 85"/>
                <a:gd name="T20" fmla="*/ 85 w 85"/>
                <a:gd name="T21" fmla="*/ 85 h 85"/>
              </a:gdLst>
              <a:ahLst/>
              <a:cxnLst>
                <a:cxn ang="T12">
                  <a:pos x="T0" y="T1"/>
                </a:cxn>
                <a:cxn ang="T13">
                  <a:pos x="T2" y="T3"/>
                </a:cxn>
                <a:cxn ang="T14">
                  <a:pos x="T4" y="T5"/>
                </a:cxn>
                <a:cxn ang="T15">
                  <a:pos x="T6" y="T7"/>
                </a:cxn>
                <a:cxn ang="T16">
                  <a:pos x="T8" y="T9"/>
                </a:cxn>
                <a:cxn ang="T17">
                  <a:pos x="T10" y="T11"/>
                </a:cxn>
              </a:cxnLst>
              <a:rect l="T18" t="T19" r="T20" b="T21"/>
              <a:pathLst>
                <a:path w="85" h="85">
                  <a:moveTo>
                    <a:pt x="0" y="0"/>
                  </a:moveTo>
                  <a:lnTo>
                    <a:pt x="0" y="0"/>
                  </a:lnTo>
                  <a:lnTo>
                    <a:pt x="85" y="0"/>
                  </a:lnTo>
                  <a:lnTo>
                    <a:pt x="85" y="85"/>
                  </a:lnTo>
                  <a:lnTo>
                    <a:pt x="0" y="85"/>
                  </a:lnTo>
                  <a:lnTo>
                    <a:pt x="0"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78" name="Freeform 68">
              <a:extLst>
                <a:ext uri="{FF2B5EF4-FFF2-40B4-BE49-F238E27FC236}">
                  <a16:creationId xmlns:a16="http://schemas.microsoft.com/office/drawing/2014/main" id="{8FF92362-FF70-40ED-9171-EC49DE446F1E}"/>
                </a:ext>
              </a:extLst>
            </p:cNvPr>
            <p:cNvSpPr>
              <a:spLocks noEditPoints="1"/>
            </p:cNvSpPr>
            <p:nvPr/>
          </p:nvSpPr>
          <p:spPr bwMode="gray">
            <a:xfrm>
              <a:off x="10875217" y="3547934"/>
              <a:ext cx="367510" cy="229955"/>
            </a:xfrm>
            <a:custGeom>
              <a:avLst/>
              <a:gdLst>
                <a:gd name="T0" fmla="*/ 2147483646 w 1025"/>
                <a:gd name="T1" fmla="*/ 2147483646 h 641"/>
                <a:gd name="T2" fmla="*/ 2147483646 w 1025"/>
                <a:gd name="T3" fmla="*/ 2147483646 h 641"/>
                <a:gd name="T4" fmla="*/ 2147483646 w 1025"/>
                <a:gd name="T5" fmla="*/ 2147483646 h 641"/>
                <a:gd name="T6" fmla="*/ 2147483646 w 1025"/>
                <a:gd name="T7" fmla="*/ 2147483646 h 641"/>
                <a:gd name="T8" fmla="*/ 2147483646 w 1025"/>
                <a:gd name="T9" fmla="*/ 2147483646 h 641"/>
                <a:gd name="T10" fmla="*/ 2147483646 w 1025"/>
                <a:gd name="T11" fmla="*/ 2147483646 h 641"/>
                <a:gd name="T12" fmla="*/ 2147483646 w 1025"/>
                <a:gd name="T13" fmla="*/ 2147483646 h 641"/>
                <a:gd name="T14" fmla="*/ 2147483646 w 1025"/>
                <a:gd name="T15" fmla="*/ 2147483646 h 641"/>
                <a:gd name="T16" fmla="*/ 2147483646 w 1025"/>
                <a:gd name="T17" fmla="*/ 2147483646 h 641"/>
                <a:gd name="T18" fmla="*/ 2147483646 w 1025"/>
                <a:gd name="T19" fmla="*/ 2147483646 h 641"/>
                <a:gd name="T20" fmla="*/ 2147483646 w 1025"/>
                <a:gd name="T21" fmla="*/ 2147483646 h 641"/>
                <a:gd name="T22" fmla="*/ 2147483646 w 1025"/>
                <a:gd name="T23" fmla="*/ 2147483646 h 641"/>
                <a:gd name="T24" fmla="*/ 2147483646 w 1025"/>
                <a:gd name="T25" fmla="*/ 2147483646 h 641"/>
                <a:gd name="T26" fmla="*/ 2147483646 w 1025"/>
                <a:gd name="T27" fmla="*/ 2147483646 h 641"/>
                <a:gd name="T28" fmla="*/ 2147483646 w 1025"/>
                <a:gd name="T29" fmla="*/ 2147483646 h 641"/>
                <a:gd name="T30" fmla="*/ 2147483646 w 1025"/>
                <a:gd name="T31" fmla="*/ 2147483646 h 641"/>
                <a:gd name="T32" fmla="*/ 2147483646 w 1025"/>
                <a:gd name="T33" fmla="*/ 2147483646 h 641"/>
                <a:gd name="T34" fmla="*/ 2147483646 w 1025"/>
                <a:gd name="T35" fmla="*/ 2147483646 h 641"/>
                <a:gd name="T36" fmla="*/ 2147483646 w 1025"/>
                <a:gd name="T37" fmla="*/ 2147483646 h 641"/>
                <a:gd name="T38" fmla="*/ 2147483646 w 1025"/>
                <a:gd name="T39" fmla="*/ 2147483646 h 641"/>
                <a:gd name="T40" fmla="*/ 2147483646 w 1025"/>
                <a:gd name="T41" fmla="*/ 2147483646 h 641"/>
                <a:gd name="T42" fmla="*/ 2147483646 w 1025"/>
                <a:gd name="T43" fmla="*/ 2147483646 h 641"/>
                <a:gd name="T44" fmla="*/ 2147483646 w 1025"/>
                <a:gd name="T45" fmla="*/ 2147483646 h 641"/>
                <a:gd name="T46" fmla="*/ 2147483646 w 1025"/>
                <a:gd name="T47" fmla="*/ 2147483646 h 641"/>
                <a:gd name="T48" fmla="*/ 2147483646 w 1025"/>
                <a:gd name="T49" fmla="*/ 2147483646 h 641"/>
                <a:gd name="T50" fmla="*/ 2147483646 w 1025"/>
                <a:gd name="T51" fmla="*/ 2147483646 h 641"/>
                <a:gd name="T52" fmla="*/ 2147483646 w 1025"/>
                <a:gd name="T53" fmla="*/ 2147483646 h 641"/>
                <a:gd name="T54" fmla="*/ 2147483646 w 1025"/>
                <a:gd name="T55" fmla="*/ 2147483646 h 641"/>
                <a:gd name="T56" fmla="*/ 2147483646 w 1025"/>
                <a:gd name="T57" fmla="*/ 2147483646 h 641"/>
                <a:gd name="T58" fmla="*/ 2147483646 w 1025"/>
                <a:gd name="T59" fmla="*/ 2147483646 h 641"/>
                <a:gd name="T60" fmla="*/ 2147483646 w 1025"/>
                <a:gd name="T61" fmla="*/ 2147483646 h 641"/>
                <a:gd name="T62" fmla="*/ 2147483646 w 1025"/>
                <a:gd name="T63" fmla="*/ 2147483646 h 641"/>
                <a:gd name="T64" fmla="*/ 2147483646 w 1025"/>
                <a:gd name="T65" fmla="*/ 2147483646 h 641"/>
                <a:gd name="T66" fmla="*/ 2147483646 w 1025"/>
                <a:gd name="T67" fmla="*/ 2147483646 h 641"/>
                <a:gd name="T68" fmla="*/ 2147483646 w 1025"/>
                <a:gd name="T69" fmla="*/ 2147483646 h 641"/>
                <a:gd name="T70" fmla="*/ 2147483646 w 1025"/>
                <a:gd name="T71" fmla="*/ 2147483646 h 641"/>
                <a:gd name="T72" fmla="*/ 2147483646 w 1025"/>
                <a:gd name="T73" fmla="*/ 2147483646 h 641"/>
                <a:gd name="T74" fmla="*/ 2147483646 w 1025"/>
                <a:gd name="T75" fmla="*/ 2147483646 h 641"/>
                <a:gd name="T76" fmla="*/ 2147483646 w 1025"/>
                <a:gd name="T77" fmla="*/ 2147483646 h 641"/>
                <a:gd name="T78" fmla="*/ 2147483646 w 1025"/>
                <a:gd name="T79" fmla="*/ 2147483646 h 641"/>
                <a:gd name="T80" fmla="*/ 2147483646 w 1025"/>
                <a:gd name="T81" fmla="*/ 2147483646 h 641"/>
                <a:gd name="T82" fmla="*/ 2147483646 w 1025"/>
                <a:gd name="T83" fmla="*/ 2147483646 h 641"/>
                <a:gd name="T84" fmla="*/ 2147483646 w 1025"/>
                <a:gd name="T85" fmla="*/ 2147483646 h 641"/>
                <a:gd name="T86" fmla="*/ 2147483646 w 1025"/>
                <a:gd name="T87" fmla="*/ 2147483646 h 641"/>
                <a:gd name="T88" fmla="*/ 2147483646 w 1025"/>
                <a:gd name="T89" fmla="*/ 2147483646 h 641"/>
                <a:gd name="T90" fmla="*/ 2147483646 w 1025"/>
                <a:gd name="T91" fmla="*/ 2147483646 h 641"/>
                <a:gd name="T92" fmla="*/ 2147483646 w 1025"/>
                <a:gd name="T93" fmla="*/ 2147483646 h 641"/>
                <a:gd name="T94" fmla="*/ 2147483646 w 1025"/>
                <a:gd name="T95" fmla="*/ 2147483646 h 641"/>
                <a:gd name="T96" fmla="*/ 2147483646 w 1025"/>
                <a:gd name="T97" fmla="*/ 2147483646 h 641"/>
                <a:gd name="T98" fmla="*/ 2147483646 w 1025"/>
                <a:gd name="T99" fmla="*/ 2147483646 h 641"/>
                <a:gd name="T100" fmla="*/ 2147483646 w 1025"/>
                <a:gd name="T101" fmla="*/ 2147483646 h 641"/>
                <a:gd name="T102" fmla="*/ 2147483646 w 1025"/>
                <a:gd name="T103" fmla="*/ 2147483646 h 641"/>
                <a:gd name="T104" fmla="*/ 2147483646 w 1025"/>
                <a:gd name="T105" fmla="*/ 0 h 641"/>
                <a:gd name="T106" fmla="*/ 2147483646 w 1025"/>
                <a:gd name="T107" fmla="*/ 0 h 641"/>
                <a:gd name="T108" fmla="*/ 0 w 1025"/>
                <a:gd name="T109" fmla="*/ 2147483646 h 641"/>
                <a:gd name="T110" fmla="*/ 0 w 1025"/>
                <a:gd name="T111" fmla="*/ 2147483646 h 641"/>
                <a:gd name="T112" fmla="*/ 2147483646 w 1025"/>
                <a:gd name="T113" fmla="*/ 2147483646 h 641"/>
                <a:gd name="T114" fmla="*/ 2147483646 w 1025"/>
                <a:gd name="T115" fmla="*/ 2147483646 h 641"/>
                <a:gd name="T116" fmla="*/ 2147483646 w 1025"/>
                <a:gd name="T117" fmla="*/ 0 h 641"/>
                <a:gd name="T118" fmla="*/ 2147483646 w 1025"/>
                <a:gd name="T119" fmla="*/ 0 h 64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25"/>
                <a:gd name="T181" fmla="*/ 0 h 641"/>
                <a:gd name="T182" fmla="*/ 1025 w 1025"/>
                <a:gd name="T183" fmla="*/ 641 h 64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25" h="641">
                  <a:moveTo>
                    <a:pt x="786" y="553"/>
                  </a:moveTo>
                  <a:lnTo>
                    <a:pt x="786" y="553"/>
                  </a:lnTo>
                  <a:cubicBezTo>
                    <a:pt x="709" y="549"/>
                    <a:pt x="666" y="533"/>
                    <a:pt x="658" y="503"/>
                  </a:cubicBezTo>
                  <a:cubicBezTo>
                    <a:pt x="658" y="483"/>
                    <a:pt x="666" y="473"/>
                    <a:pt x="683" y="473"/>
                  </a:cubicBezTo>
                  <a:cubicBezTo>
                    <a:pt x="688" y="473"/>
                    <a:pt x="697" y="476"/>
                    <a:pt x="708" y="483"/>
                  </a:cubicBezTo>
                  <a:cubicBezTo>
                    <a:pt x="737" y="499"/>
                    <a:pt x="762" y="508"/>
                    <a:pt x="786" y="508"/>
                  </a:cubicBezTo>
                  <a:cubicBezTo>
                    <a:pt x="844" y="504"/>
                    <a:pt x="876" y="473"/>
                    <a:pt x="881" y="415"/>
                  </a:cubicBezTo>
                  <a:cubicBezTo>
                    <a:pt x="874" y="372"/>
                    <a:pt x="843" y="344"/>
                    <a:pt x="786" y="332"/>
                  </a:cubicBezTo>
                  <a:cubicBezTo>
                    <a:pt x="716" y="322"/>
                    <a:pt x="675" y="282"/>
                    <a:pt x="663" y="210"/>
                  </a:cubicBezTo>
                  <a:cubicBezTo>
                    <a:pt x="673" y="136"/>
                    <a:pt x="718" y="97"/>
                    <a:pt x="798" y="92"/>
                  </a:cubicBezTo>
                  <a:cubicBezTo>
                    <a:pt x="865" y="97"/>
                    <a:pt x="903" y="115"/>
                    <a:pt x="911" y="145"/>
                  </a:cubicBezTo>
                  <a:cubicBezTo>
                    <a:pt x="911" y="160"/>
                    <a:pt x="903" y="168"/>
                    <a:pt x="886" y="170"/>
                  </a:cubicBezTo>
                  <a:cubicBezTo>
                    <a:pt x="879" y="170"/>
                    <a:pt x="871" y="166"/>
                    <a:pt x="861" y="160"/>
                  </a:cubicBezTo>
                  <a:cubicBezTo>
                    <a:pt x="841" y="148"/>
                    <a:pt x="819" y="142"/>
                    <a:pt x="796" y="142"/>
                  </a:cubicBezTo>
                  <a:cubicBezTo>
                    <a:pt x="751" y="146"/>
                    <a:pt x="727" y="167"/>
                    <a:pt x="723" y="207"/>
                  </a:cubicBezTo>
                  <a:cubicBezTo>
                    <a:pt x="730" y="247"/>
                    <a:pt x="760" y="272"/>
                    <a:pt x="813" y="282"/>
                  </a:cubicBezTo>
                  <a:cubicBezTo>
                    <a:pt x="887" y="292"/>
                    <a:pt x="929" y="336"/>
                    <a:pt x="941" y="412"/>
                  </a:cubicBezTo>
                  <a:cubicBezTo>
                    <a:pt x="934" y="503"/>
                    <a:pt x="883" y="549"/>
                    <a:pt x="786" y="553"/>
                  </a:cubicBezTo>
                  <a:close/>
                  <a:moveTo>
                    <a:pt x="575" y="510"/>
                  </a:moveTo>
                  <a:lnTo>
                    <a:pt x="575" y="510"/>
                  </a:lnTo>
                  <a:cubicBezTo>
                    <a:pt x="587" y="510"/>
                    <a:pt x="597" y="520"/>
                    <a:pt x="597" y="531"/>
                  </a:cubicBezTo>
                  <a:cubicBezTo>
                    <a:pt x="597" y="543"/>
                    <a:pt x="587" y="553"/>
                    <a:pt x="575" y="553"/>
                  </a:cubicBezTo>
                  <a:lnTo>
                    <a:pt x="554" y="553"/>
                  </a:lnTo>
                  <a:lnTo>
                    <a:pt x="533" y="553"/>
                  </a:lnTo>
                  <a:lnTo>
                    <a:pt x="511" y="553"/>
                  </a:lnTo>
                  <a:cubicBezTo>
                    <a:pt x="499" y="553"/>
                    <a:pt x="490" y="543"/>
                    <a:pt x="490" y="531"/>
                  </a:cubicBezTo>
                  <a:cubicBezTo>
                    <a:pt x="490" y="520"/>
                    <a:pt x="499" y="510"/>
                    <a:pt x="511" y="510"/>
                  </a:cubicBezTo>
                  <a:lnTo>
                    <a:pt x="511" y="147"/>
                  </a:lnTo>
                  <a:cubicBezTo>
                    <a:pt x="499" y="147"/>
                    <a:pt x="490" y="137"/>
                    <a:pt x="490" y="126"/>
                  </a:cubicBezTo>
                  <a:cubicBezTo>
                    <a:pt x="490" y="114"/>
                    <a:pt x="499" y="104"/>
                    <a:pt x="511" y="104"/>
                  </a:cubicBezTo>
                  <a:lnTo>
                    <a:pt x="533" y="104"/>
                  </a:lnTo>
                  <a:lnTo>
                    <a:pt x="554" y="104"/>
                  </a:lnTo>
                  <a:lnTo>
                    <a:pt x="575" y="104"/>
                  </a:lnTo>
                  <a:cubicBezTo>
                    <a:pt x="587" y="104"/>
                    <a:pt x="597" y="114"/>
                    <a:pt x="597" y="126"/>
                  </a:cubicBezTo>
                  <a:cubicBezTo>
                    <a:pt x="597" y="137"/>
                    <a:pt x="587" y="147"/>
                    <a:pt x="575" y="147"/>
                  </a:cubicBezTo>
                  <a:lnTo>
                    <a:pt x="575" y="510"/>
                  </a:lnTo>
                  <a:close/>
                  <a:moveTo>
                    <a:pt x="282" y="553"/>
                  </a:moveTo>
                  <a:lnTo>
                    <a:pt x="282" y="553"/>
                  </a:lnTo>
                  <a:cubicBezTo>
                    <a:pt x="158" y="548"/>
                    <a:pt x="92" y="472"/>
                    <a:pt x="82" y="325"/>
                  </a:cubicBezTo>
                  <a:cubicBezTo>
                    <a:pt x="92" y="176"/>
                    <a:pt x="159" y="99"/>
                    <a:pt x="284" y="92"/>
                  </a:cubicBezTo>
                  <a:cubicBezTo>
                    <a:pt x="355" y="96"/>
                    <a:pt x="399" y="118"/>
                    <a:pt x="417" y="160"/>
                  </a:cubicBezTo>
                  <a:cubicBezTo>
                    <a:pt x="415" y="176"/>
                    <a:pt x="408" y="186"/>
                    <a:pt x="395" y="187"/>
                  </a:cubicBezTo>
                  <a:cubicBezTo>
                    <a:pt x="388" y="187"/>
                    <a:pt x="378" y="182"/>
                    <a:pt x="365" y="172"/>
                  </a:cubicBezTo>
                  <a:cubicBezTo>
                    <a:pt x="340" y="152"/>
                    <a:pt x="313" y="142"/>
                    <a:pt x="284" y="142"/>
                  </a:cubicBezTo>
                  <a:cubicBezTo>
                    <a:pt x="196" y="147"/>
                    <a:pt x="148" y="208"/>
                    <a:pt x="142" y="325"/>
                  </a:cubicBezTo>
                  <a:cubicBezTo>
                    <a:pt x="148" y="442"/>
                    <a:pt x="195" y="503"/>
                    <a:pt x="282" y="508"/>
                  </a:cubicBezTo>
                  <a:cubicBezTo>
                    <a:pt x="310" y="508"/>
                    <a:pt x="340" y="498"/>
                    <a:pt x="372" y="480"/>
                  </a:cubicBezTo>
                  <a:cubicBezTo>
                    <a:pt x="387" y="472"/>
                    <a:pt x="398" y="468"/>
                    <a:pt x="405" y="468"/>
                  </a:cubicBezTo>
                  <a:cubicBezTo>
                    <a:pt x="418" y="469"/>
                    <a:pt x="426" y="478"/>
                    <a:pt x="427" y="493"/>
                  </a:cubicBezTo>
                  <a:cubicBezTo>
                    <a:pt x="415" y="529"/>
                    <a:pt x="367" y="549"/>
                    <a:pt x="282" y="553"/>
                  </a:cubicBezTo>
                  <a:close/>
                  <a:moveTo>
                    <a:pt x="85" y="0"/>
                  </a:moveTo>
                  <a:lnTo>
                    <a:pt x="85" y="0"/>
                  </a:lnTo>
                  <a:cubicBezTo>
                    <a:pt x="38" y="0"/>
                    <a:pt x="0" y="39"/>
                    <a:pt x="0" y="86"/>
                  </a:cubicBezTo>
                  <a:lnTo>
                    <a:pt x="0" y="556"/>
                  </a:lnTo>
                  <a:cubicBezTo>
                    <a:pt x="0" y="603"/>
                    <a:pt x="38" y="641"/>
                    <a:pt x="85" y="641"/>
                  </a:cubicBezTo>
                  <a:lnTo>
                    <a:pt x="1025" y="641"/>
                  </a:lnTo>
                  <a:lnTo>
                    <a:pt x="1025" y="0"/>
                  </a:lnTo>
                  <a:lnTo>
                    <a:pt x="85"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79" name="Freeform 69">
              <a:extLst>
                <a:ext uri="{FF2B5EF4-FFF2-40B4-BE49-F238E27FC236}">
                  <a16:creationId xmlns:a16="http://schemas.microsoft.com/office/drawing/2014/main" id="{003821A7-813C-4C66-A091-B5C4A4869C84}"/>
                </a:ext>
              </a:extLst>
            </p:cNvPr>
            <p:cNvSpPr>
              <a:spLocks/>
            </p:cNvSpPr>
            <p:nvPr/>
          </p:nvSpPr>
          <p:spPr bwMode="gray">
            <a:xfrm>
              <a:off x="11442078" y="3547934"/>
              <a:ext cx="31191" cy="31112"/>
            </a:xfrm>
            <a:custGeom>
              <a:avLst/>
              <a:gdLst>
                <a:gd name="T0" fmla="*/ 0 w 85"/>
                <a:gd name="T1" fmla="*/ 0 h 86"/>
                <a:gd name="T2" fmla="*/ 0 w 85"/>
                <a:gd name="T3" fmla="*/ 0 h 86"/>
                <a:gd name="T4" fmla="*/ 2147483646 w 85"/>
                <a:gd name="T5" fmla="*/ 0 h 86"/>
                <a:gd name="T6" fmla="*/ 2147483646 w 85"/>
                <a:gd name="T7" fmla="*/ 2147483646 h 86"/>
                <a:gd name="T8" fmla="*/ 0 w 85"/>
                <a:gd name="T9" fmla="*/ 2147483646 h 86"/>
                <a:gd name="T10" fmla="*/ 0 w 85"/>
                <a:gd name="T11" fmla="*/ 0 h 86"/>
                <a:gd name="T12" fmla="*/ 0 60000 65536"/>
                <a:gd name="T13" fmla="*/ 0 60000 65536"/>
                <a:gd name="T14" fmla="*/ 0 60000 65536"/>
                <a:gd name="T15" fmla="*/ 0 60000 65536"/>
                <a:gd name="T16" fmla="*/ 0 60000 65536"/>
                <a:gd name="T17" fmla="*/ 0 60000 65536"/>
                <a:gd name="T18" fmla="*/ 0 w 85"/>
                <a:gd name="T19" fmla="*/ 0 h 86"/>
                <a:gd name="T20" fmla="*/ 85 w 85"/>
                <a:gd name="T21" fmla="*/ 86 h 86"/>
              </a:gdLst>
              <a:ahLst/>
              <a:cxnLst>
                <a:cxn ang="T12">
                  <a:pos x="T0" y="T1"/>
                </a:cxn>
                <a:cxn ang="T13">
                  <a:pos x="T2" y="T3"/>
                </a:cxn>
                <a:cxn ang="T14">
                  <a:pos x="T4" y="T5"/>
                </a:cxn>
                <a:cxn ang="T15">
                  <a:pos x="T6" y="T7"/>
                </a:cxn>
                <a:cxn ang="T16">
                  <a:pos x="T8" y="T9"/>
                </a:cxn>
                <a:cxn ang="T17">
                  <a:pos x="T10" y="T11"/>
                </a:cxn>
              </a:cxnLst>
              <a:rect l="T18" t="T19" r="T20" b="T21"/>
              <a:pathLst>
                <a:path w="85" h="86">
                  <a:moveTo>
                    <a:pt x="0" y="0"/>
                  </a:moveTo>
                  <a:lnTo>
                    <a:pt x="0" y="0"/>
                  </a:lnTo>
                  <a:lnTo>
                    <a:pt x="85" y="0"/>
                  </a:lnTo>
                  <a:lnTo>
                    <a:pt x="85" y="86"/>
                  </a:lnTo>
                  <a:lnTo>
                    <a:pt x="0" y="86"/>
                  </a:lnTo>
                  <a:lnTo>
                    <a:pt x="0" y="0"/>
                  </a:lnTo>
                  <a:close/>
                </a:path>
              </a:pathLst>
            </a:custGeom>
            <a:solidFill>
              <a:srgbClr val="B9B9B9"/>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80" name="Freeform 70">
              <a:extLst>
                <a:ext uri="{FF2B5EF4-FFF2-40B4-BE49-F238E27FC236}">
                  <a16:creationId xmlns:a16="http://schemas.microsoft.com/office/drawing/2014/main" id="{C8A8EA46-52B9-46DF-AB91-28A763A6A70B}"/>
                </a:ext>
              </a:extLst>
            </p:cNvPr>
            <p:cNvSpPr>
              <a:spLocks/>
            </p:cNvSpPr>
            <p:nvPr/>
          </p:nvSpPr>
          <p:spPr bwMode="gray">
            <a:xfrm>
              <a:off x="11442078" y="3746777"/>
              <a:ext cx="31191" cy="31112"/>
            </a:xfrm>
            <a:custGeom>
              <a:avLst/>
              <a:gdLst>
                <a:gd name="T0" fmla="*/ 0 w 85"/>
                <a:gd name="T1" fmla="*/ 0 h 85"/>
                <a:gd name="T2" fmla="*/ 0 w 85"/>
                <a:gd name="T3" fmla="*/ 0 h 85"/>
                <a:gd name="T4" fmla="*/ 2147483646 w 85"/>
                <a:gd name="T5" fmla="*/ 0 h 85"/>
                <a:gd name="T6" fmla="*/ 2147483646 w 85"/>
                <a:gd name="T7" fmla="*/ 2147483646 h 85"/>
                <a:gd name="T8" fmla="*/ 0 w 85"/>
                <a:gd name="T9" fmla="*/ 2147483646 h 85"/>
                <a:gd name="T10" fmla="*/ 0 w 85"/>
                <a:gd name="T11" fmla="*/ 0 h 85"/>
                <a:gd name="T12" fmla="*/ 0 60000 65536"/>
                <a:gd name="T13" fmla="*/ 0 60000 65536"/>
                <a:gd name="T14" fmla="*/ 0 60000 65536"/>
                <a:gd name="T15" fmla="*/ 0 60000 65536"/>
                <a:gd name="T16" fmla="*/ 0 60000 65536"/>
                <a:gd name="T17" fmla="*/ 0 60000 65536"/>
                <a:gd name="T18" fmla="*/ 0 w 85"/>
                <a:gd name="T19" fmla="*/ 0 h 85"/>
                <a:gd name="T20" fmla="*/ 85 w 85"/>
                <a:gd name="T21" fmla="*/ 85 h 85"/>
              </a:gdLst>
              <a:ahLst/>
              <a:cxnLst>
                <a:cxn ang="T12">
                  <a:pos x="T0" y="T1"/>
                </a:cxn>
                <a:cxn ang="T13">
                  <a:pos x="T2" y="T3"/>
                </a:cxn>
                <a:cxn ang="T14">
                  <a:pos x="T4" y="T5"/>
                </a:cxn>
                <a:cxn ang="T15">
                  <a:pos x="T6" y="T7"/>
                </a:cxn>
                <a:cxn ang="T16">
                  <a:pos x="T8" y="T9"/>
                </a:cxn>
                <a:cxn ang="T17">
                  <a:pos x="T10" y="T11"/>
                </a:cxn>
              </a:cxnLst>
              <a:rect l="T18" t="T19" r="T20" b="T21"/>
              <a:pathLst>
                <a:path w="85" h="85">
                  <a:moveTo>
                    <a:pt x="0" y="0"/>
                  </a:moveTo>
                  <a:lnTo>
                    <a:pt x="0" y="0"/>
                  </a:lnTo>
                  <a:lnTo>
                    <a:pt x="85" y="0"/>
                  </a:lnTo>
                  <a:lnTo>
                    <a:pt x="85" y="85"/>
                  </a:lnTo>
                  <a:lnTo>
                    <a:pt x="0" y="85"/>
                  </a:lnTo>
                  <a:lnTo>
                    <a:pt x="0" y="0"/>
                  </a:lnTo>
                  <a:close/>
                </a:path>
              </a:pathLst>
            </a:custGeom>
            <a:solidFill>
              <a:srgbClr val="B9B9B9"/>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81" name="Freeform 71">
              <a:extLst>
                <a:ext uri="{FF2B5EF4-FFF2-40B4-BE49-F238E27FC236}">
                  <a16:creationId xmlns:a16="http://schemas.microsoft.com/office/drawing/2014/main" id="{AC15AD39-D79C-4EF9-BB19-1F46082388F1}"/>
                </a:ext>
              </a:extLst>
            </p:cNvPr>
            <p:cNvSpPr>
              <a:spLocks/>
            </p:cNvSpPr>
            <p:nvPr/>
          </p:nvSpPr>
          <p:spPr bwMode="gray">
            <a:xfrm>
              <a:off x="11366135" y="3671027"/>
              <a:ext cx="29835" cy="29759"/>
            </a:xfrm>
            <a:custGeom>
              <a:avLst/>
              <a:gdLst>
                <a:gd name="T0" fmla="*/ 0 w 85"/>
                <a:gd name="T1" fmla="*/ 0 h 85"/>
                <a:gd name="T2" fmla="*/ 0 w 85"/>
                <a:gd name="T3" fmla="*/ 0 h 85"/>
                <a:gd name="T4" fmla="*/ 2147483646 w 85"/>
                <a:gd name="T5" fmla="*/ 0 h 85"/>
                <a:gd name="T6" fmla="*/ 2147483646 w 85"/>
                <a:gd name="T7" fmla="*/ 2147483646 h 85"/>
                <a:gd name="T8" fmla="*/ 0 w 85"/>
                <a:gd name="T9" fmla="*/ 2147483646 h 85"/>
                <a:gd name="T10" fmla="*/ 0 w 85"/>
                <a:gd name="T11" fmla="*/ 0 h 85"/>
                <a:gd name="T12" fmla="*/ 0 60000 65536"/>
                <a:gd name="T13" fmla="*/ 0 60000 65536"/>
                <a:gd name="T14" fmla="*/ 0 60000 65536"/>
                <a:gd name="T15" fmla="*/ 0 60000 65536"/>
                <a:gd name="T16" fmla="*/ 0 60000 65536"/>
                <a:gd name="T17" fmla="*/ 0 60000 65536"/>
                <a:gd name="T18" fmla="*/ 0 w 85"/>
                <a:gd name="T19" fmla="*/ 0 h 85"/>
                <a:gd name="T20" fmla="*/ 85 w 85"/>
                <a:gd name="T21" fmla="*/ 85 h 85"/>
              </a:gdLst>
              <a:ahLst/>
              <a:cxnLst>
                <a:cxn ang="T12">
                  <a:pos x="T0" y="T1"/>
                </a:cxn>
                <a:cxn ang="T13">
                  <a:pos x="T2" y="T3"/>
                </a:cxn>
                <a:cxn ang="T14">
                  <a:pos x="T4" y="T5"/>
                </a:cxn>
                <a:cxn ang="T15">
                  <a:pos x="T6" y="T7"/>
                </a:cxn>
                <a:cxn ang="T16">
                  <a:pos x="T8" y="T9"/>
                </a:cxn>
                <a:cxn ang="T17">
                  <a:pos x="T10" y="T11"/>
                </a:cxn>
              </a:cxnLst>
              <a:rect l="T18" t="T19" r="T20" b="T21"/>
              <a:pathLst>
                <a:path w="85" h="85">
                  <a:moveTo>
                    <a:pt x="0" y="0"/>
                  </a:moveTo>
                  <a:lnTo>
                    <a:pt x="0" y="0"/>
                  </a:lnTo>
                  <a:lnTo>
                    <a:pt x="85" y="0"/>
                  </a:lnTo>
                  <a:lnTo>
                    <a:pt x="85" y="85"/>
                  </a:lnTo>
                  <a:lnTo>
                    <a:pt x="0" y="85"/>
                  </a:lnTo>
                  <a:lnTo>
                    <a:pt x="0" y="0"/>
                  </a:lnTo>
                  <a:close/>
                </a:path>
              </a:pathLst>
            </a:custGeom>
            <a:solidFill>
              <a:srgbClr val="B9B9B9"/>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82" name="Freeform 72">
              <a:extLst>
                <a:ext uri="{FF2B5EF4-FFF2-40B4-BE49-F238E27FC236}">
                  <a16:creationId xmlns:a16="http://schemas.microsoft.com/office/drawing/2014/main" id="{E22EDCEF-3AF9-4704-8CA7-80C3331287EF}"/>
                </a:ext>
              </a:extLst>
            </p:cNvPr>
            <p:cNvSpPr>
              <a:spLocks/>
            </p:cNvSpPr>
            <p:nvPr/>
          </p:nvSpPr>
          <p:spPr bwMode="gray">
            <a:xfrm>
              <a:off x="11366135" y="3746777"/>
              <a:ext cx="29835" cy="31112"/>
            </a:xfrm>
            <a:custGeom>
              <a:avLst/>
              <a:gdLst>
                <a:gd name="T0" fmla="*/ 0 w 85"/>
                <a:gd name="T1" fmla="*/ 0 h 85"/>
                <a:gd name="T2" fmla="*/ 0 w 85"/>
                <a:gd name="T3" fmla="*/ 0 h 85"/>
                <a:gd name="T4" fmla="*/ 2147483646 w 85"/>
                <a:gd name="T5" fmla="*/ 0 h 85"/>
                <a:gd name="T6" fmla="*/ 2147483646 w 85"/>
                <a:gd name="T7" fmla="*/ 2147483646 h 85"/>
                <a:gd name="T8" fmla="*/ 0 w 85"/>
                <a:gd name="T9" fmla="*/ 2147483646 h 85"/>
                <a:gd name="T10" fmla="*/ 0 w 85"/>
                <a:gd name="T11" fmla="*/ 0 h 85"/>
                <a:gd name="T12" fmla="*/ 0 60000 65536"/>
                <a:gd name="T13" fmla="*/ 0 60000 65536"/>
                <a:gd name="T14" fmla="*/ 0 60000 65536"/>
                <a:gd name="T15" fmla="*/ 0 60000 65536"/>
                <a:gd name="T16" fmla="*/ 0 60000 65536"/>
                <a:gd name="T17" fmla="*/ 0 60000 65536"/>
                <a:gd name="T18" fmla="*/ 0 w 85"/>
                <a:gd name="T19" fmla="*/ 0 h 85"/>
                <a:gd name="T20" fmla="*/ 85 w 85"/>
                <a:gd name="T21" fmla="*/ 85 h 85"/>
              </a:gdLst>
              <a:ahLst/>
              <a:cxnLst>
                <a:cxn ang="T12">
                  <a:pos x="T0" y="T1"/>
                </a:cxn>
                <a:cxn ang="T13">
                  <a:pos x="T2" y="T3"/>
                </a:cxn>
                <a:cxn ang="T14">
                  <a:pos x="T4" y="T5"/>
                </a:cxn>
                <a:cxn ang="T15">
                  <a:pos x="T6" y="T7"/>
                </a:cxn>
                <a:cxn ang="T16">
                  <a:pos x="T8" y="T9"/>
                </a:cxn>
                <a:cxn ang="T17">
                  <a:pos x="T10" y="T11"/>
                </a:cxn>
              </a:cxnLst>
              <a:rect l="T18" t="T19" r="T20" b="T21"/>
              <a:pathLst>
                <a:path w="85" h="85">
                  <a:moveTo>
                    <a:pt x="0" y="0"/>
                  </a:moveTo>
                  <a:lnTo>
                    <a:pt x="0" y="0"/>
                  </a:lnTo>
                  <a:lnTo>
                    <a:pt x="85" y="0"/>
                  </a:lnTo>
                  <a:lnTo>
                    <a:pt x="85" y="85"/>
                  </a:lnTo>
                  <a:lnTo>
                    <a:pt x="0" y="85"/>
                  </a:lnTo>
                  <a:lnTo>
                    <a:pt x="0" y="0"/>
                  </a:lnTo>
                  <a:close/>
                </a:path>
              </a:pathLst>
            </a:custGeom>
            <a:solidFill>
              <a:srgbClr val="B9B9B9"/>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83" name="Freeform 73">
              <a:extLst>
                <a:ext uri="{FF2B5EF4-FFF2-40B4-BE49-F238E27FC236}">
                  <a16:creationId xmlns:a16="http://schemas.microsoft.com/office/drawing/2014/main" id="{C83951F8-C6A7-4B1E-9435-1E878063B6DC}"/>
                </a:ext>
              </a:extLst>
            </p:cNvPr>
            <p:cNvSpPr>
              <a:spLocks/>
            </p:cNvSpPr>
            <p:nvPr/>
          </p:nvSpPr>
          <p:spPr bwMode="gray">
            <a:xfrm>
              <a:off x="11442078" y="3625036"/>
              <a:ext cx="31191" cy="29759"/>
            </a:xfrm>
            <a:custGeom>
              <a:avLst/>
              <a:gdLst>
                <a:gd name="T0" fmla="*/ 0 w 85"/>
                <a:gd name="T1" fmla="*/ 0 h 85"/>
                <a:gd name="T2" fmla="*/ 0 w 85"/>
                <a:gd name="T3" fmla="*/ 0 h 85"/>
                <a:gd name="T4" fmla="*/ 2147483646 w 85"/>
                <a:gd name="T5" fmla="*/ 0 h 85"/>
                <a:gd name="T6" fmla="*/ 2147483646 w 85"/>
                <a:gd name="T7" fmla="*/ 2147483646 h 85"/>
                <a:gd name="T8" fmla="*/ 0 w 85"/>
                <a:gd name="T9" fmla="*/ 2147483646 h 85"/>
                <a:gd name="T10" fmla="*/ 0 w 85"/>
                <a:gd name="T11" fmla="*/ 0 h 85"/>
                <a:gd name="T12" fmla="*/ 0 60000 65536"/>
                <a:gd name="T13" fmla="*/ 0 60000 65536"/>
                <a:gd name="T14" fmla="*/ 0 60000 65536"/>
                <a:gd name="T15" fmla="*/ 0 60000 65536"/>
                <a:gd name="T16" fmla="*/ 0 60000 65536"/>
                <a:gd name="T17" fmla="*/ 0 60000 65536"/>
                <a:gd name="T18" fmla="*/ 0 w 85"/>
                <a:gd name="T19" fmla="*/ 0 h 85"/>
                <a:gd name="T20" fmla="*/ 85 w 85"/>
                <a:gd name="T21" fmla="*/ 85 h 85"/>
              </a:gdLst>
              <a:ahLst/>
              <a:cxnLst>
                <a:cxn ang="T12">
                  <a:pos x="T0" y="T1"/>
                </a:cxn>
                <a:cxn ang="T13">
                  <a:pos x="T2" y="T3"/>
                </a:cxn>
                <a:cxn ang="T14">
                  <a:pos x="T4" y="T5"/>
                </a:cxn>
                <a:cxn ang="T15">
                  <a:pos x="T6" y="T7"/>
                </a:cxn>
                <a:cxn ang="T16">
                  <a:pos x="T8" y="T9"/>
                </a:cxn>
                <a:cxn ang="T17">
                  <a:pos x="T10" y="T11"/>
                </a:cxn>
              </a:cxnLst>
              <a:rect l="T18" t="T19" r="T20" b="T21"/>
              <a:pathLst>
                <a:path w="85" h="85">
                  <a:moveTo>
                    <a:pt x="0" y="0"/>
                  </a:moveTo>
                  <a:lnTo>
                    <a:pt x="0" y="0"/>
                  </a:lnTo>
                  <a:lnTo>
                    <a:pt x="85" y="0"/>
                  </a:lnTo>
                  <a:lnTo>
                    <a:pt x="85" y="85"/>
                  </a:lnTo>
                  <a:lnTo>
                    <a:pt x="0" y="85"/>
                  </a:lnTo>
                  <a:lnTo>
                    <a:pt x="0" y="0"/>
                  </a:lnTo>
                  <a:close/>
                </a:path>
              </a:pathLst>
            </a:custGeom>
            <a:solidFill>
              <a:srgbClr val="B9B9B9"/>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84" name="Freeform 74">
              <a:extLst>
                <a:ext uri="{FF2B5EF4-FFF2-40B4-BE49-F238E27FC236}">
                  <a16:creationId xmlns:a16="http://schemas.microsoft.com/office/drawing/2014/main" id="{7A9AD5C1-A19A-4BF4-BE94-EF254DFBBC3F}"/>
                </a:ext>
              </a:extLst>
            </p:cNvPr>
            <p:cNvSpPr>
              <a:spLocks/>
            </p:cNvSpPr>
            <p:nvPr/>
          </p:nvSpPr>
          <p:spPr bwMode="gray">
            <a:xfrm>
              <a:off x="11442078" y="3671027"/>
              <a:ext cx="31191" cy="29759"/>
            </a:xfrm>
            <a:custGeom>
              <a:avLst/>
              <a:gdLst>
                <a:gd name="T0" fmla="*/ 0 w 85"/>
                <a:gd name="T1" fmla="*/ 0 h 85"/>
                <a:gd name="T2" fmla="*/ 0 w 85"/>
                <a:gd name="T3" fmla="*/ 0 h 85"/>
                <a:gd name="T4" fmla="*/ 2147483646 w 85"/>
                <a:gd name="T5" fmla="*/ 0 h 85"/>
                <a:gd name="T6" fmla="*/ 2147483646 w 85"/>
                <a:gd name="T7" fmla="*/ 2147483646 h 85"/>
                <a:gd name="T8" fmla="*/ 0 w 85"/>
                <a:gd name="T9" fmla="*/ 2147483646 h 85"/>
                <a:gd name="T10" fmla="*/ 0 w 85"/>
                <a:gd name="T11" fmla="*/ 0 h 85"/>
                <a:gd name="T12" fmla="*/ 0 60000 65536"/>
                <a:gd name="T13" fmla="*/ 0 60000 65536"/>
                <a:gd name="T14" fmla="*/ 0 60000 65536"/>
                <a:gd name="T15" fmla="*/ 0 60000 65536"/>
                <a:gd name="T16" fmla="*/ 0 60000 65536"/>
                <a:gd name="T17" fmla="*/ 0 60000 65536"/>
                <a:gd name="T18" fmla="*/ 0 w 85"/>
                <a:gd name="T19" fmla="*/ 0 h 85"/>
                <a:gd name="T20" fmla="*/ 85 w 85"/>
                <a:gd name="T21" fmla="*/ 85 h 85"/>
              </a:gdLst>
              <a:ahLst/>
              <a:cxnLst>
                <a:cxn ang="T12">
                  <a:pos x="T0" y="T1"/>
                </a:cxn>
                <a:cxn ang="T13">
                  <a:pos x="T2" y="T3"/>
                </a:cxn>
                <a:cxn ang="T14">
                  <a:pos x="T4" y="T5"/>
                </a:cxn>
                <a:cxn ang="T15">
                  <a:pos x="T6" y="T7"/>
                </a:cxn>
                <a:cxn ang="T16">
                  <a:pos x="T8" y="T9"/>
                </a:cxn>
                <a:cxn ang="T17">
                  <a:pos x="T10" y="T11"/>
                </a:cxn>
              </a:cxnLst>
              <a:rect l="T18" t="T19" r="T20" b="T21"/>
              <a:pathLst>
                <a:path w="85" h="85">
                  <a:moveTo>
                    <a:pt x="0" y="0"/>
                  </a:moveTo>
                  <a:lnTo>
                    <a:pt x="0" y="0"/>
                  </a:lnTo>
                  <a:lnTo>
                    <a:pt x="85" y="0"/>
                  </a:lnTo>
                  <a:lnTo>
                    <a:pt x="85" y="85"/>
                  </a:lnTo>
                  <a:lnTo>
                    <a:pt x="0" y="85"/>
                  </a:lnTo>
                  <a:lnTo>
                    <a:pt x="0" y="0"/>
                  </a:lnTo>
                  <a:close/>
                </a:path>
              </a:pathLst>
            </a:custGeom>
            <a:solidFill>
              <a:srgbClr val="B9B9B9"/>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85" name="Freeform 75">
              <a:extLst>
                <a:ext uri="{FF2B5EF4-FFF2-40B4-BE49-F238E27FC236}">
                  <a16:creationId xmlns:a16="http://schemas.microsoft.com/office/drawing/2014/main" id="{CB40DFD5-2720-46B0-B12B-94FBDD3F9BDB}"/>
                </a:ext>
              </a:extLst>
            </p:cNvPr>
            <p:cNvSpPr>
              <a:spLocks/>
            </p:cNvSpPr>
            <p:nvPr/>
          </p:nvSpPr>
          <p:spPr bwMode="gray">
            <a:xfrm>
              <a:off x="11404106" y="3547934"/>
              <a:ext cx="29835" cy="31112"/>
            </a:xfrm>
            <a:custGeom>
              <a:avLst/>
              <a:gdLst>
                <a:gd name="T0" fmla="*/ 0 w 85"/>
                <a:gd name="T1" fmla="*/ 0 h 86"/>
                <a:gd name="T2" fmla="*/ 0 w 85"/>
                <a:gd name="T3" fmla="*/ 0 h 86"/>
                <a:gd name="T4" fmla="*/ 2147483646 w 85"/>
                <a:gd name="T5" fmla="*/ 0 h 86"/>
                <a:gd name="T6" fmla="*/ 2147483646 w 85"/>
                <a:gd name="T7" fmla="*/ 2147483646 h 86"/>
                <a:gd name="T8" fmla="*/ 0 w 85"/>
                <a:gd name="T9" fmla="*/ 2147483646 h 86"/>
                <a:gd name="T10" fmla="*/ 0 w 85"/>
                <a:gd name="T11" fmla="*/ 0 h 86"/>
                <a:gd name="T12" fmla="*/ 0 60000 65536"/>
                <a:gd name="T13" fmla="*/ 0 60000 65536"/>
                <a:gd name="T14" fmla="*/ 0 60000 65536"/>
                <a:gd name="T15" fmla="*/ 0 60000 65536"/>
                <a:gd name="T16" fmla="*/ 0 60000 65536"/>
                <a:gd name="T17" fmla="*/ 0 60000 65536"/>
                <a:gd name="T18" fmla="*/ 0 w 85"/>
                <a:gd name="T19" fmla="*/ 0 h 86"/>
                <a:gd name="T20" fmla="*/ 85 w 85"/>
                <a:gd name="T21" fmla="*/ 86 h 86"/>
              </a:gdLst>
              <a:ahLst/>
              <a:cxnLst>
                <a:cxn ang="T12">
                  <a:pos x="T0" y="T1"/>
                </a:cxn>
                <a:cxn ang="T13">
                  <a:pos x="T2" y="T3"/>
                </a:cxn>
                <a:cxn ang="T14">
                  <a:pos x="T4" y="T5"/>
                </a:cxn>
                <a:cxn ang="T15">
                  <a:pos x="T6" y="T7"/>
                </a:cxn>
                <a:cxn ang="T16">
                  <a:pos x="T8" y="T9"/>
                </a:cxn>
                <a:cxn ang="T17">
                  <a:pos x="T10" y="T11"/>
                </a:cxn>
              </a:cxnLst>
              <a:rect l="T18" t="T19" r="T20" b="T21"/>
              <a:pathLst>
                <a:path w="85" h="86">
                  <a:moveTo>
                    <a:pt x="0" y="0"/>
                  </a:moveTo>
                  <a:lnTo>
                    <a:pt x="0" y="0"/>
                  </a:lnTo>
                  <a:lnTo>
                    <a:pt x="85" y="0"/>
                  </a:lnTo>
                  <a:lnTo>
                    <a:pt x="85" y="86"/>
                  </a:lnTo>
                  <a:lnTo>
                    <a:pt x="0" y="86"/>
                  </a:lnTo>
                  <a:lnTo>
                    <a:pt x="0" y="0"/>
                  </a:lnTo>
                  <a:close/>
                </a:path>
              </a:pathLst>
            </a:custGeom>
            <a:solidFill>
              <a:srgbClr val="B9B9B9"/>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86" name="Freeform 76">
              <a:extLst>
                <a:ext uri="{FF2B5EF4-FFF2-40B4-BE49-F238E27FC236}">
                  <a16:creationId xmlns:a16="http://schemas.microsoft.com/office/drawing/2014/main" id="{728F73ED-0D9A-4555-8797-B3E43F256925}"/>
                </a:ext>
              </a:extLst>
            </p:cNvPr>
            <p:cNvSpPr>
              <a:spLocks/>
            </p:cNvSpPr>
            <p:nvPr/>
          </p:nvSpPr>
          <p:spPr bwMode="gray">
            <a:xfrm>
              <a:off x="11404106" y="3708902"/>
              <a:ext cx="29835" cy="31112"/>
            </a:xfrm>
            <a:custGeom>
              <a:avLst/>
              <a:gdLst>
                <a:gd name="T0" fmla="*/ 0 w 85"/>
                <a:gd name="T1" fmla="*/ 0 h 85"/>
                <a:gd name="T2" fmla="*/ 0 w 85"/>
                <a:gd name="T3" fmla="*/ 0 h 85"/>
                <a:gd name="T4" fmla="*/ 2147483646 w 85"/>
                <a:gd name="T5" fmla="*/ 0 h 85"/>
                <a:gd name="T6" fmla="*/ 2147483646 w 85"/>
                <a:gd name="T7" fmla="*/ 2147483646 h 85"/>
                <a:gd name="T8" fmla="*/ 0 w 85"/>
                <a:gd name="T9" fmla="*/ 2147483646 h 85"/>
                <a:gd name="T10" fmla="*/ 0 w 85"/>
                <a:gd name="T11" fmla="*/ 0 h 85"/>
                <a:gd name="T12" fmla="*/ 0 60000 65536"/>
                <a:gd name="T13" fmla="*/ 0 60000 65536"/>
                <a:gd name="T14" fmla="*/ 0 60000 65536"/>
                <a:gd name="T15" fmla="*/ 0 60000 65536"/>
                <a:gd name="T16" fmla="*/ 0 60000 65536"/>
                <a:gd name="T17" fmla="*/ 0 60000 65536"/>
                <a:gd name="T18" fmla="*/ 0 w 85"/>
                <a:gd name="T19" fmla="*/ 0 h 85"/>
                <a:gd name="T20" fmla="*/ 85 w 85"/>
                <a:gd name="T21" fmla="*/ 85 h 85"/>
              </a:gdLst>
              <a:ahLst/>
              <a:cxnLst>
                <a:cxn ang="T12">
                  <a:pos x="T0" y="T1"/>
                </a:cxn>
                <a:cxn ang="T13">
                  <a:pos x="T2" y="T3"/>
                </a:cxn>
                <a:cxn ang="T14">
                  <a:pos x="T4" y="T5"/>
                </a:cxn>
                <a:cxn ang="T15">
                  <a:pos x="T6" y="T7"/>
                </a:cxn>
                <a:cxn ang="T16">
                  <a:pos x="T8" y="T9"/>
                </a:cxn>
                <a:cxn ang="T17">
                  <a:pos x="T10" y="T11"/>
                </a:cxn>
              </a:cxnLst>
              <a:rect l="T18" t="T19" r="T20" b="T21"/>
              <a:pathLst>
                <a:path w="85" h="85">
                  <a:moveTo>
                    <a:pt x="0" y="0"/>
                  </a:moveTo>
                  <a:lnTo>
                    <a:pt x="0" y="0"/>
                  </a:lnTo>
                  <a:lnTo>
                    <a:pt x="85" y="0"/>
                  </a:lnTo>
                  <a:lnTo>
                    <a:pt x="85" y="85"/>
                  </a:lnTo>
                  <a:lnTo>
                    <a:pt x="0" y="85"/>
                  </a:lnTo>
                  <a:lnTo>
                    <a:pt x="0" y="0"/>
                  </a:lnTo>
                  <a:close/>
                </a:path>
              </a:pathLst>
            </a:custGeom>
            <a:solidFill>
              <a:srgbClr val="B9B9B9"/>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87" name="Freeform 77">
              <a:extLst>
                <a:ext uri="{FF2B5EF4-FFF2-40B4-BE49-F238E27FC236}">
                  <a16:creationId xmlns:a16="http://schemas.microsoft.com/office/drawing/2014/main" id="{511E3B14-EF81-4EF9-9ABF-E6AE53D1A4D1}"/>
                </a:ext>
              </a:extLst>
            </p:cNvPr>
            <p:cNvSpPr>
              <a:spLocks/>
            </p:cNvSpPr>
            <p:nvPr/>
          </p:nvSpPr>
          <p:spPr bwMode="gray">
            <a:xfrm>
              <a:off x="11326808" y="3708902"/>
              <a:ext cx="31191" cy="31112"/>
            </a:xfrm>
            <a:custGeom>
              <a:avLst/>
              <a:gdLst>
                <a:gd name="T0" fmla="*/ 0 w 86"/>
                <a:gd name="T1" fmla="*/ 0 h 85"/>
                <a:gd name="T2" fmla="*/ 0 w 86"/>
                <a:gd name="T3" fmla="*/ 0 h 85"/>
                <a:gd name="T4" fmla="*/ 2147483646 w 86"/>
                <a:gd name="T5" fmla="*/ 0 h 85"/>
                <a:gd name="T6" fmla="*/ 2147483646 w 86"/>
                <a:gd name="T7" fmla="*/ 2147483646 h 85"/>
                <a:gd name="T8" fmla="*/ 0 w 86"/>
                <a:gd name="T9" fmla="*/ 2147483646 h 85"/>
                <a:gd name="T10" fmla="*/ 0 w 86"/>
                <a:gd name="T11" fmla="*/ 0 h 85"/>
                <a:gd name="T12" fmla="*/ 0 60000 65536"/>
                <a:gd name="T13" fmla="*/ 0 60000 65536"/>
                <a:gd name="T14" fmla="*/ 0 60000 65536"/>
                <a:gd name="T15" fmla="*/ 0 60000 65536"/>
                <a:gd name="T16" fmla="*/ 0 60000 65536"/>
                <a:gd name="T17" fmla="*/ 0 60000 65536"/>
                <a:gd name="T18" fmla="*/ 0 w 86"/>
                <a:gd name="T19" fmla="*/ 0 h 85"/>
                <a:gd name="T20" fmla="*/ 86 w 86"/>
                <a:gd name="T21" fmla="*/ 85 h 85"/>
              </a:gdLst>
              <a:ahLst/>
              <a:cxnLst>
                <a:cxn ang="T12">
                  <a:pos x="T0" y="T1"/>
                </a:cxn>
                <a:cxn ang="T13">
                  <a:pos x="T2" y="T3"/>
                </a:cxn>
                <a:cxn ang="T14">
                  <a:pos x="T4" y="T5"/>
                </a:cxn>
                <a:cxn ang="T15">
                  <a:pos x="T6" y="T7"/>
                </a:cxn>
                <a:cxn ang="T16">
                  <a:pos x="T8" y="T9"/>
                </a:cxn>
                <a:cxn ang="T17">
                  <a:pos x="T10" y="T11"/>
                </a:cxn>
              </a:cxnLst>
              <a:rect l="T18" t="T19" r="T20" b="T21"/>
              <a:pathLst>
                <a:path w="86" h="85">
                  <a:moveTo>
                    <a:pt x="0" y="0"/>
                  </a:moveTo>
                  <a:lnTo>
                    <a:pt x="0" y="0"/>
                  </a:lnTo>
                  <a:lnTo>
                    <a:pt x="86" y="0"/>
                  </a:lnTo>
                  <a:lnTo>
                    <a:pt x="86" y="85"/>
                  </a:lnTo>
                  <a:lnTo>
                    <a:pt x="0" y="85"/>
                  </a:lnTo>
                  <a:lnTo>
                    <a:pt x="0" y="0"/>
                  </a:lnTo>
                  <a:close/>
                </a:path>
              </a:pathLst>
            </a:custGeom>
            <a:solidFill>
              <a:srgbClr val="B9B9B9"/>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88" name="Freeform 78">
              <a:extLst>
                <a:ext uri="{FF2B5EF4-FFF2-40B4-BE49-F238E27FC236}">
                  <a16:creationId xmlns:a16="http://schemas.microsoft.com/office/drawing/2014/main" id="{761EDC31-2CFB-4AE1-99DD-B9478B27744E}"/>
                </a:ext>
              </a:extLst>
            </p:cNvPr>
            <p:cNvSpPr>
              <a:spLocks/>
            </p:cNvSpPr>
            <p:nvPr/>
          </p:nvSpPr>
          <p:spPr bwMode="gray">
            <a:xfrm>
              <a:off x="11366135" y="3587161"/>
              <a:ext cx="29835" cy="29759"/>
            </a:xfrm>
            <a:custGeom>
              <a:avLst/>
              <a:gdLst>
                <a:gd name="T0" fmla="*/ 0 w 85"/>
                <a:gd name="T1" fmla="*/ 0 h 86"/>
                <a:gd name="T2" fmla="*/ 0 w 85"/>
                <a:gd name="T3" fmla="*/ 0 h 86"/>
                <a:gd name="T4" fmla="*/ 2147483646 w 85"/>
                <a:gd name="T5" fmla="*/ 0 h 86"/>
                <a:gd name="T6" fmla="*/ 2147483646 w 85"/>
                <a:gd name="T7" fmla="*/ 2147483646 h 86"/>
                <a:gd name="T8" fmla="*/ 0 w 85"/>
                <a:gd name="T9" fmla="*/ 2147483646 h 86"/>
                <a:gd name="T10" fmla="*/ 0 w 85"/>
                <a:gd name="T11" fmla="*/ 0 h 86"/>
                <a:gd name="T12" fmla="*/ 0 60000 65536"/>
                <a:gd name="T13" fmla="*/ 0 60000 65536"/>
                <a:gd name="T14" fmla="*/ 0 60000 65536"/>
                <a:gd name="T15" fmla="*/ 0 60000 65536"/>
                <a:gd name="T16" fmla="*/ 0 60000 65536"/>
                <a:gd name="T17" fmla="*/ 0 60000 65536"/>
                <a:gd name="T18" fmla="*/ 0 w 85"/>
                <a:gd name="T19" fmla="*/ 0 h 86"/>
                <a:gd name="T20" fmla="*/ 85 w 85"/>
                <a:gd name="T21" fmla="*/ 86 h 86"/>
              </a:gdLst>
              <a:ahLst/>
              <a:cxnLst>
                <a:cxn ang="T12">
                  <a:pos x="T0" y="T1"/>
                </a:cxn>
                <a:cxn ang="T13">
                  <a:pos x="T2" y="T3"/>
                </a:cxn>
                <a:cxn ang="T14">
                  <a:pos x="T4" y="T5"/>
                </a:cxn>
                <a:cxn ang="T15">
                  <a:pos x="T6" y="T7"/>
                </a:cxn>
                <a:cxn ang="T16">
                  <a:pos x="T8" y="T9"/>
                </a:cxn>
                <a:cxn ang="T17">
                  <a:pos x="T10" y="T11"/>
                </a:cxn>
              </a:cxnLst>
              <a:rect l="T18" t="T19" r="T20" b="T21"/>
              <a:pathLst>
                <a:path w="85" h="86">
                  <a:moveTo>
                    <a:pt x="0" y="0"/>
                  </a:moveTo>
                  <a:lnTo>
                    <a:pt x="0" y="0"/>
                  </a:lnTo>
                  <a:lnTo>
                    <a:pt x="85" y="0"/>
                  </a:lnTo>
                  <a:lnTo>
                    <a:pt x="85" y="86"/>
                  </a:lnTo>
                  <a:lnTo>
                    <a:pt x="0" y="86"/>
                  </a:lnTo>
                  <a:lnTo>
                    <a:pt x="0" y="0"/>
                  </a:lnTo>
                  <a:close/>
                </a:path>
              </a:pathLst>
            </a:custGeom>
            <a:solidFill>
              <a:srgbClr val="B9B9B9"/>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89" name="Freeform 79">
              <a:extLst>
                <a:ext uri="{FF2B5EF4-FFF2-40B4-BE49-F238E27FC236}">
                  <a16:creationId xmlns:a16="http://schemas.microsoft.com/office/drawing/2014/main" id="{BBDC533D-0206-4F3B-B967-A335319E307E}"/>
                </a:ext>
              </a:extLst>
            </p:cNvPr>
            <p:cNvSpPr>
              <a:spLocks/>
            </p:cNvSpPr>
            <p:nvPr/>
          </p:nvSpPr>
          <p:spPr bwMode="gray">
            <a:xfrm>
              <a:off x="11442078" y="3587161"/>
              <a:ext cx="31191" cy="29759"/>
            </a:xfrm>
            <a:custGeom>
              <a:avLst/>
              <a:gdLst>
                <a:gd name="T0" fmla="*/ 0 w 85"/>
                <a:gd name="T1" fmla="*/ 0 h 86"/>
                <a:gd name="T2" fmla="*/ 0 w 85"/>
                <a:gd name="T3" fmla="*/ 0 h 86"/>
                <a:gd name="T4" fmla="*/ 2147483646 w 85"/>
                <a:gd name="T5" fmla="*/ 0 h 86"/>
                <a:gd name="T6" fmla="*/ 2147483646 w 85"/>
                <a:gd name="T7" fmla="*/ 2147483646 h 86"/>
                <a:gd name="T8" fmla="*/ 0 w 85"/>
                <a:gd name="T9" fmla="*/ 2147483646 h 86"/>
                <a:gd name="T10" fmla="*/ 0 w 85"/>
                <a:gd name="T11" fmla="*/ 0 h 86"/>
                <a:gd name="T12" fmla="*/ 0 60000 65536"/>
                <a:gd name="T13" fmla="*/ 0 60000 65536"/>
                <a:gd name="T14" fmla="*/ 0 60000 65536"/>
                <a:gd name="T15" fmla="*/ 0 60000 65536"/>
                <a:gd name="T16" fmla="*/ 0 60000 65536"/>
                <a:gd name="T17" fmla="*/ 0 60000 65536"/>
                <a:gd name="T18" fmla="*/ 0 w 85"/>
                <a:gd name="T19" fmla="*/ 0 h 86"/>
                <a:gd name="T20" fmla="*/ 85 w 85"/>
                <a:gd name="T21" fmla="*/ 86 h 86"/>
              </a:gdLst>
              <a:ahLst/>
              <a:cxnLst>
                <a:cxn ang="T12">
                  <a:pos x="T0" y="T1"/>
                </a:cxn>
                <a:cxn ang="T13">
                  <a:pos x="T2" y="T3"/>
                </a:cxn>
                <a:cxn ang="T14">
                  <a:pos x="T4" y="T5"/>
                </a:cxn>
                <a:cxn ang="T15">
                  <a:pos x="T6" y="T7"/>
                </a:cxn>
                <a:cxn ang="T16">
                  <a:pos x="T8" y="T9"/>
                </a:cxn>
                <a:cxn ang="T17">
                  <a:pos x="T10" y="T11"/>
                </a:cxn>
              </a:cxnLst>
              <a:rect l="T18" t="T19" r="T20" b="T21"/>
              <a:pathLst>
                <a:path w="85" h="86">
                  <a:moveTo>
                    <a:pt x="0" y="0"/>
                  </a:moveTo>
                  <a:lnTo>
                    <a:pt x="0" y="0"/>
                  </a:lnTo>
                  <a:lnTo>
                    <a:pt x="85" y="0"/>
                  </a:lnTo>
                  <a:lnTo>
                    <a:pt x="85" y="86"/>
                  </a:lnTo>
                  <a:lnTo>
                    <a:pt x="0" y="86"/>
                  </a:lnTo>
                  <a:lnTo>
                    <a:pt x="0" y="0"/>
                  </a:lnTo>
                  <a:close/>
                </a:path>
              </a:pathLst>
            </a:custGeom>
            <a:solidFill>
              <a:srgbClr val="B9B9B9"/>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90" name="Freeform 80">
              <a:extLst>
                <a:ext uri="{FF2B5EF4-FFF2-40B4-BE49-F238E27FC236}">
                  <a16:creationId xmlns:a16="http://schemas.microsoft.com/office/drawing/2014/main" id="{849C2280-D4EB-4E16-B759-1A92EF64C372}"/>
                </a:ext>
              </a:extLst>
            </p:cNvPr>
            <p:cNvSpPr>
              <a:spLocks/>
            </p:cNvSpPr>
            <p:nvPr/>
          </p:nvSpPr>
          <p:spPr bwMode="gray">
            <a:xfrm>
              <a:off x="11404106" y="3625036"/>
              <a:ext cx="29835" cy="29759"/>
            </a:xfrm>
            <a:custGeom>
              <a:avLst/>
              <a:gdLst>
                <a:gd name="T0" fmla="*/ 0 w 85"/>
                <a:gd name="T1" fmla="*/ 0 h 85"/>
                <a:gd name="T2" fmla="*/ 0 w 85"/>
                <a:gd name="T3" fmla="*/ 0 h 85"/>
                <a:gd name="T4" fmla="*/ 2147483646 w 85"/>
                <a:gd name="T5" fmla="*/ 0 h 85"/>
                <a:gd name="T6" fmla="*/ 2147483646 w 85"/>
                <a:gd name="T7" fmla="*/ 2147483646 h 85"/>
                <a:gd name="T8" fmla="*/ 0 w 85"/>
                <a:gd name="T9" fmla="*/ 2147483646 h 85"/>
                <a:gd name="T10" fmla="*/ 0 w 85"/>
                <a:gd name="T11" fmla="*/ 0 h 85"/>
                <a:gd name="T12" fmla="*/ 0 60000 65536"/>
                <a:gd name="T13" fmla="*/ 0 60000 65536"/>
                <a:gd name="T14" fmla="*/ 0 60000 65536"/>
                <a:gd name="T15" fmla="*/ 0 60000 65536"/>
                <a:gd name="T16" fmla="*/ 0 60000 65536"/>
                <a:gd name="T17" fmla="*/ 0 60000 65536"/>
                <a:gd name="T18" fmla="*/ 0 w 85"/>
                <a:gd name="T19" fmla="*/ 0 h 85"/>
                <a:gd name="T20" fmla="*/ 85 w 85"/>
                <a:gd name="T21" fmla="*/ 85 h 85"/>
              </a:gdLst>
              <a:ahLst/>
              <a:cxnLst>
                <a:cxn ang="T12">
                  <a:pos x="T0" y="T1"/>
                </a:cxn>
                <a:cxn ang="T13">
                  <a:pos x="T2" y="T3"/>
                </a:cxn>
                <a:cxn ang="T14">
                  <a:pos x="T4" y="T5"/>
                </a:cxn>
                <a:cxn ang="T15">
                  <a:pos x="T6" y="T7"/>
                </a:cxn>
                <a:cxn ang="T16">
                  <a:pos x="T8" y="T9"/>
                </a:cxn>
                <a:cxn ang="T17">
                  <a:pos x="T10" y="T11"/>
                </a:cxn>
              </a:cxnLst>
              <a:rect l="T18" t="T19" r="T20" b="T21"/>
              <a:pathLst>
                <a:path w="85" h="85">
                  <a:moveTo>
                    <a:pt x="0" y="0"/>
                  </a:moveTo>
                  <a:lnTo>
                    <a:pt x="0" y="0"/>
                  </a:lnTo>
                  <a:lnTo>
                    <a:pt x="85" y="0"/>
                  </a:lnTo>
                  <a:lnTo>
                    <a:pt x="85" y="85"/>
                  </a:lnTo>
                  <a:lnTo>
                    <a:pt x="0" y="85"/>
                  </a:lnTo>
                  <a:lnTo>
                    <a:pt x="0" y="0"/>
                  </a:lnTo>
                  <a:close/>
                </a:path>
              </a:pathLst>
            </a:custGeom>
            <a:solidFill>
              <a:srgbClr val="B9B9B9"/>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91" name="Freeform 81">
              <a:extLst>
                <a:ext uri="{FF2B5EF4-FFF2-40B4-BE49-F238E27FC236}">
                  <a16:creationId xmlns:a16="http://schemas.microsoft.com/office/drawing/2014/main" id="{AA4F1B83-3952-4452-B9FE-51C2C9F05646}"/>
                </a:ext>
              </a:extLst>
            </p:cNvPr>
            <p:cNvSpPr>
              <a:spLocks/>
            </p:cNvSpPr>
            <p:nvPr/>
          </p:nvSpPr>
          <p:spPr bwMode="gray">
            <a:xfrm>
              <a:off x="11326808" y="3547934"/>
              <a:ext cx="31191" cy="31112"/>
            </a:xfrm>
            <a:custGeom>
              <a:avLst/>
              <a:gdLst>
                <a:gd name="T0" fmla="*/ 0 w 86"/>
                <a:gd name="T1" fmla="*/ 0 h 86"/>
                <a:gd name="T2" fmla="*/ 0 w 86"/>
                <a:gd name="T3" fmla="*/ 0 h 86"/>
                <a:gd name="T4" fmla="*/ 2147483646 w 86"/>
                <a:gd name="T5" fmla="*/ 0 h 86"/>
                <a:gd name="T6" fmla="*/ 2147483646 w 86"/>
                <a:gd name="T7" fmla="*/ 2147483646 h 86"/>
                <a:gd name="T8" fmla="*/ 0 w 86"/>
                <a:gd name="T9" fmla="*/ 2147483646 h 86"/>
                <a:gd name="T10" fmla="*/ 0 w 86"/>
                <a:gd name="T11" fmla="*/ 0 h 86"/>
                <a:gd name="T12" fmla="*/ 0 60000 65536"/>
                <a:gd name="T13" fmla="*/ 0 60000 65536"/>
                <a:gd name="T14" fmla="*/ 0 60000 65536"/>
                <a:gd name="T15" fmla="*/ 0 60000 65536"/>
                <a:gd name="T16" fmla="*/ 0 60000 65536"/>
                <a:gd name="T17" fmla="*/ 0 60000 65536"/>
                <a:gd name="T18" fmla="*/ 0 w 86"/>
                <a:gd name="T19" fmla="*/ 0 h 86"/>
                <a:gd name="T20" fmla="*/ 86 w 86"/>
                <a:gd name="T21" fmla="*/ 86 h 86"/>
              </a:gdLst>
              <a:ahLst/>
              <a:cxnLst>
                <a:cxn ang="T12">
                  <a:pos x="T0" y="T1"/>
                </a:cxn>
                <a:cxn ang="T13">
                  <a:pos x="T2" y="T3"/>
                </a:cxn>
                <a:cxn ang="T14">
                  <a:pos x="T4" y="T5"/>
                </a:cxn>
                <a:cxn ang="T15">
                  <a:pos x="T6" y="T7"/>
                </a:cxn>
                <a:cxn ang="T16">
                  <a:pos x="T8" y="T9"/>
                </a:cxn>
                <a:cxn ang="T17">
                  <a:pos x="T10" y="T11"/>
                </a:cxn>
              </a:cxnLst>
              <a:rect l="T18" t="T19" r="T20" b="T21"/>
              <a:pathLst>
                <a:path w="86" h="86">
                  <a:moveTo>
                    <a:pt x="0" y="0"/>
                  </a:moveTo>
                  <a:lnTo>
                    <a:pt x="0" y="0"/>
                  </a:lnTo>
                  <a:lnTo>
                    <a:pt x="86" y="0"/>
                  </a:lnTo>
                  <a:lnTo>
                    <a:pt x="86" y="86"/>
                  </a:lnTo>
                  <a:lnTo>
                    <a:pt x="0" y="86"/>
                  </a:lnTo>
                  <a:lnTo>
                    <a:pt x="0" y="0"/>
                  </a:lnTo>
                  <a:close/>
                </a:path>
              </a:pathLst>
            </a:custGeom>
            <a:solidFill>
              <a:srgbClr val="B9B9B9"/>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92" name="Freeform 82">
              <a:extLst>
                <a:ext uri="{FF2B5EF4-FFF2-40B4-BE49-F238E27FC236}">
                  <a16:creationId xmlns:a16="http://schemas.microsoft.com/office/drawing/2014/main" id="{211CB57D-E6E9-40AF-A6B7-0CC4B889D8C1}"/>
                </a:ext>
              </a:extLst>
            </p:cNvPr>
            <p:cNvSpPr>
              <a:spLocks/>
            </p:cNvSpPr>
            <p:nvPr/>
          </p:nvSpPr>
          <p:spPr bwMode="gray">
            <a:xfrm>
              <a:off x="10671799" y="3553345"/>
              <a:ext cx="150530" cy="254303"/>
            </a:xfrm>
            <a:custGeom>
              <a:avLst/>
              <a:gdLst>
                <a:gd name="T0" fmla="*/ 2147483646 w 417"/>
                <a:gd name="T1" fmla="*/ 0 h 711"/>
                <a:gd name="T2" fmla="*/ 2147483646 w 417"/>
                <a:gd name="T3" fmla="*/ 0 h 711"/>
                <a:gd name="T4" fmla="*/ 2147483646 w 417"/>
                <a:gd name="T5" fmla="*/ 2147483646 h 711"/>
                <a:gd name="T6" fmla="*/ 0 w 417"/>
                <a:gd name="T7" fmla="*/ 2147483646 h 711"/>
                <a:gd name="T8" fmla="*/ 0 w 417"/>
                <a:gd name="T9" fmla="*/ 2147483646 h 711"/>
                <a:gd name="T10" fmla="*/ 2147483646 w 417"/>
                <a:gd name="T11" fmla="*/ 0 h 711"/>
                <a:gd name="T12" fmla="*/ 0 60000 65536"/>
                <a:gd name="T13" fmla="*/ 0 60000 65536"/>
                <a:gd name="T14" fmla="*/ 0 60000 65536"/>
                <a:gd name="T15" fmla="*/ 0 60000 65536"/>
                <a:gd name="T16" fmla="*/ 0 60000 65536"/>
                <a:gd name="T17" fmla="*/ 0 60000 65536"/>
                <a:gd name="T18" fmla="*/ 0 w 417"/>
                <a:gd name="T19" fmla="*/ 0 h 711"/>
                <a:gd name="T20" fmla="*/ 417 w 417"/>
                <a:gd name="T21" fmla="*/ 711 h 711"/>
              </a:gdLst>
              <a:ahLst/>
              <a:cxnLst>
                <a:cxn ang="T12">
                  <a:pos x="T0" y="T1"/>
                </a:cxn>
                <a:cxn ang="T13">
                  <a:pos x="T2" y="T3"/>
                </a:cxn>
                <a:cxn ang="T14">
                  <a:pos x="T4" y="T5"/>
                </a:cxn>
                <a:cxn ang="T15">
                  <a:pos x="T6" y="T7"/>
                </a:cxn>
                <a:cxn ang="T16">
                  <a:pos x="T8" y="T9"/>
                </a:cxn>
                <a:cxn ang="T17">
                  <a:pos x="T10" y="T11"/>
                </a:cxn>
              </a:cxnLst>
              <a:rect l="T18" t="T19" r="T20" b="T21"/>
              <a:pathLst>
                <a:path w="417" h="711">
                  <a:moveTo>
                    <a:pt x="295" y="0"/>
                  </a:moveTo>
                  <a:lnTo>
                    <a:pt x="295" y="0"/>
                  </a:lnTo>
                  <a:cubicBezTo>
                    <a:pt x="370" y="76"/>
                    <a:pt x="417" y="180"/>
                    <a:pt x="417" y="295"/>
                  </a:cubicBezTo>
                  <a:cubicBezTo>
                    <a:pt x="417" y="525"/>
                    <a:pt x="230" y="711"/>
                    <a:pt x="0" y="711"/>
                  </a:cubicBezTo>
                  <a:lnTo>
                    <a:pt x="0" y="298"/>
                  </a:lnTo>
                  <a:lnTo>
                    <a:pt x="295" y="0"/>
                  </a:lnTo>
                  <a:close/>
                </a:path>
              </a:pathLst>
            </a:custGeom>
            <a:solidFill>
              <a:srgbClr val="B9B9B9"/>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93" name="Freeform 83">
              <a:extLst>
                <a:ext uri="{FF2B5EF4-FFF2-40B4-BE49-F238E27FC236}">
                  <a16:creationId xmlns:a16="http://schemas.microsoft.com/office/drawing/2014/main" id="{41BCD1AC-2678-491C-807C-EF3D380DC933}"/>
                </a:ext>
              </a:extLst>
            </p:cNvPr>
            <p:cNvSpPr>
              <a:spLocks noEditPoints="1"/>
            </p:cNvSpPr>
            <p:nvPr/>
          </p:nvSpPr>
          <p:spPr bwMode="gray">
            <a:xfrm>
              <a:off x="10507708" y="3495179"/>
              <a:ext cx="329539" cy="328701"/>
            </a:xfrm>
            <a:custGeom>
              <a:avLst/>
              <a:gdLst>
                <a:gd name="T0" fmla="*/ 2147483646 w 919"/>
                <a:gd name="T1" fmla="*/ 2147483646 h 918"/>
                <a:gd name="T2" fmla="*/ 2147483646 w 919"/>
                <a:gd name="T3" fmla="*/ 2147483646 h 918"/>
                <a:gd name="T4" fmla="*/ 2147483646 w 919"/>
                <a:gd name="T5" fmla="*/ 2147483646 h 918"/>
                <a:gd name="T6" fmla="*/ 2147483646 w 919"/>
                <a:gd name="T7" fmla="*/ 2147483646 h 918"/>
                <a:gd name="T8" fmla="*/ 2147483646 w 919"/>
                <a:gd name="T9" fmla="*/ 2147483646 h 918"/>
                <a:gd name="T10" fmla="*/ 2147483646 w 919"/>
                <a:gd name="T11" fmla="*/ 2147483646 h 918"/>
                <a:gd name="T12" fmla="*/ 2147483646 w 919"/>
                <a:gd name="T13" fmla="*/ 0 h 918"/>
                <a:gd name="T14" fmla="*/ 2147483646 w 919"/>
                <a:gd name="T15" fmla="*/ 0 h 918"/>
                <a:gd name="T16" fmla="*/ 0 w 919"/>
                <a:gd name="T17" fmla="*/ 2147483646 h 918"/>
                <a:gd name="T18" fmla="*/ 2147483646 w 919"/>
                <a:gd name="T19" fmla="*/ 2147483646 h 918"/>
                <a:gd name="T20" fmla="*/ 2147483646 w 919"/>
                <a:gd name="T21" fmla="*/ 2147483646 h 918"/>
                <a:gd name="T22" fmla="*/ 2147483646 w 919"/>
                <a:gd name="T23" fmla="*/ 0 h 9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19"/>
                <a:gd name="T37" fmla="*/ 0 h 918"/>
                <a:gd name="T38" fmla="*/ 919 w 919"/>
                <a:gd name="T39" fmla="*/ 918 h 91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19" h="918">
                  <a:moveTo>
                    <a:pt x="459" y="875"/>
                  </a:moveTo>
                  <a:lnTo>
                    <a:pt x="459" y="875"/>
                  </a:lnTo>
                  <a:cubicBezTo>
                    <a:pt x="229" y="875"/>
                    <a:pt x="43" y="689"/>
                    <a:pt x="43" y="459"/>
                  </a:cubicBezTo>
                  <a:cubicBezTo>
                    <a:pt x="43" y="229"/>
                    <a:pt x="229" y="43"/>
                    <a:pt x="459" y="43"/>
                  </a:cubicBezTo>
                  <a:cubicBezTo>
                    <a:pt x="689" y="43"/>
                    <a:pt x="876" y="229"/>
                    <a:pt x="876" y="459"/>
                  </a:cubicBezTo>
                  <a:cubicBezTo>
                    <a:pt x="876" y="689"/>
                    <a:pt x="689" y="875"/>
                    <a:pt x="459" y="875"/>
                  </a:cubicBezTo>
                  <a:close/>
                  <a:moveTo>
                    <a:pt x="459" y="0"/>
                  </a:moveTo>
                  <a:lnTo>
                    <a:pt x="459" y="0"/>
                  </a:lnTo>
                  <a:cubicBezTo>
                    <a:pt x="205" y="0"/>
                    <a:pt x="0" y="205"/>
                    <a:pt x="0" y="459"/>
                  </a:cubicBezTo>
                  <a:cubicBezTo>
                    <a:pt x="0" y="713"/>
                    <a:pt x="205" y="918"/>
                    <a:pt x="459" y="918"/>
                  </a:cubicBezTo>
                  <a:cubicBezTo>
                    <a:pt x="713" y="918"/>
                    <a:pt x="919" y="713"/>
                    <a:pt x="919" y="459"/>
                  </a:cubicBezTo>
                  <a:cubicBezTo>
                    <a:pt x="919" y="205"/>
                    <a:pt x="713" y="0"/>
                    <a:pt x="459"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94" name="Freeform 84">
              <a:extLst>
                <a:ext uri="{FF2B5EF4-FFF2-40B4-BE49-F238E27FC236}">
                  <a16:creationId xmlns:a16="http://schemas.microsoft.com/office/drawing/2014/main" id="{CC064375-989C-4E54-A3B0-C44E6C45B355}"/>
                </a:ext>
              </a:extLst>
            </p:cNvPr>
            <p:cNvSpPr>
              <a:spLocks noEditPoints="1"/>
            </p:cNvSpPr>
            <p:nvPr/>
          </p:nvSpPr>
          <p:spPr bwMode="gray">
            <a:xfrm>
              <a:off x="10568733" y="3556050"/>
              <a:ext cx="207488" cy="205607"/>
            </a:xfrm>
            <a:custGeom>
              <a:avLst/>
              <a:gdLst>
                <a:gd name="T0" fmla="*/ 2147483646 w 577"/>
                <a:gd name="T1" fmla="*/ 2147483646 h 576"/>
                <a:gd name="T2" fmla="*/ 2147483646 w 577"/>
                <a:gd name="T3" fmla="*/ 2147483646 h 576"/>
                <a:gd name="T4" fmla="*/ 2147483646 w 577"/>
                <a:gd name="T5" fmla="*/ 2147483646 h 576"/>
                <a:gd name="T6" fmla="*/ 2147483646 w 577"/>
                <a:gd name="T7" fmla="*/ 2147483646 h 576"/>
                <a:gd name="T8" fmla="*/ 2147483646 w 577"/>
                <a:gd name="T9" fmla="*/ 2147483646 h 576"/>
                <a:gd name="T10" fmla="*/ 2147483646 w 577"/>
                <a:gd name="T11" fmla="*/ 2147483646 h 576"/>
                <a:gd name="T12" fmla="*/ 2147483646 w 577"/>
                <a:gd name="T13" fmla="*/ 0 h 576"/>
                <a:gd name="T14" fmla="*/ 2147483646 w 577"/>
                <a:gd name="T15" fmla="*/ 0 h 576"/>
                <a:gd name="T16" fmla="*/ 0 w 577"/>
                <a:gd name="T17" fmla="*/ 2147483646 h 576"/>
                <a:gd name="T18" fmla="*/ 2147483646 w 577"/>
                <a:gd name="T19" fmla="*/ 2147483646 h 576"/>
                <a:gd name="T20" fmla="*/ 2147483646 w 577"/>
                <a:gd name="T21" fmla="*/ 2147483646 h 576"/>
                <a:gd name="T22" fmla="*/ 2147483646 w 577"/>
                <a:gd name="T23" fmla="*/ 0 h 5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77"/>
                <a:gd name="T37" fmla="*/ 0 h 576"/>
                <a:gd name="T38" fmla="*/ 577 w 577"/>
                <a:gd name="T39" fmla="*/ 576 h 5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77" h="576">
                  <a:moveTo>
                    <a:pt x="288" y="555"/>
                  </a:moveTo>
                  <a:lnTo>
                    <a:pt x="288" y="555"/>
                  </a:lnTo>
                  <a:cubicBezTo>
                    <a:pt x="141" y="555"/>
                    <a:pt x="21" y="435"/>
                    <a:pt x="21" y="288"/>
                  </a:cubicBezTo>
                  <a:cubicBezTo>
                    <a:pt x="21" y="141"/>
                    <a:pt x="141" y="21"/>
                    <a:pt x="288" y="21"/>
                  </a:cubicBezTo>
                  <a:cubicBezTo>
                    <a:pt x="436" y="21"/>
                    <a:pt x="555" y="141"/>
                    <a:pt x="555" y="288"/>
                  </a:cubicBezTo>
                  <a:cubicBezTo>
                    <a:pt x="555" y="435"/>
                    <a:pt x="436" y="555"/>
                    <a:pt x="288" y="555"/>
                  </a:cubicBezTo>
                  <a:close/>
                  <a:moveTo>
                    <a:pt x="288" y="0"/>
                  </a:moveTo>
                  <a:lnTo>
                    <a:pt x="288" y="0"/>
                  </a:lnTo>
                  <a:cubicBezTo>
                    <a:pt x="129" y="0"/>
                    <a:pt x="0" y="129"/>
                    <a:pt x="0" y="288"/>
                  </a:cubicBezTo>
                  <a:cubicBezTo>
                    <a:pt x="0" y="447"/>
                    <a:pt x="129" y="576"/>
                    <a:pt x="288" y="576"/>
                  </a:cubicBezTo>
                  <a:cubicBezTo>
                    <a:pt x="448" y="576"/>
                    <a:pt x="577" y="447"/>
                    <a:pt x="577" y="288"/>
                  </a:cubicBezTo>
                  <a:cubicBezTo>
                    <a:pt x="577" y="129"/>
                    <a:pt x="448" y="0"/>
                    <a:pt x="288"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95" name="Freeform 85">
              <a:extLst>
                <a:ext uri="{FF2B5EF4-FFF2-40B4-BE49-F238E27FC236}">
                  <a16:creationId xmlns:a16="http://schemas.microsoft.com/office/drawing/2014/main" id="{478F8139-39E5-4E35-83B1-69135CE1A973}"/>
                </a:ext>
              </a:extLst>
            </p:cNvPr>
            <p:cNvSpPr>
              <a:spLocks noEditPoints="1"/>
            </p:cNvSpPr>
            <p:nvPr/>
          </p:nvSpPr>
          <p:spPr bwMode="gray">
            <a:xfrm>
              <a:off x="10614841" y="3602041"/>
              <a:ext cx="115271" cy="114978"/>
            </a:xfrm>
            <a:custGeom>
              <a:avLst/>
              <a:gdLst>
                <a:gd name="T0" fmla="*/ 2147483646 w 320"/>
                <a:gd name="T1" fmla="*/ 2147483646 h 320"/>
                <a:gd name="T2" fmla="*/ 2147483646 w 320"/>
                <a:gd name="T3" fmla="*/ 2147483646 h 320"/>
                <a:gd name="T4" fmla="*/ 2147483646 w 320"/>
                <a:gd name="T5" fmla="*/ 2147483646 h 320"/>
                <a:gd name="T6" fmla="*/ 2147483646 w 320"/>
                <a:gd name="T7" fmla="*/ 2147483646 h 320"/>
                <a:gd name="T8" fmla="*/ 2147483646 w 320"/>
                <a:gd name="T9" fmla="*/ 2147483646 h 320"/>
                <a:gd name="T10" fmla="*/ 2147483646 w 320"/>
                <a:gd name="T11" fmla="*/ 2147483646 h 320"/>
                <a:gd name="T12" fmla="*/ 2147483646 w 320"/>
                <a:gd name="T13" fmla="*/ 0 h 320"/>
                <a:gd name="T14" fmla="*/ 2147483646 w 320"/>
                <a:gd name="T15" fmla="*/ 0 h 320"/>
                <a:gd name="T16" fmla="*/ 0 w 320"/>
                <a:gd name="T17" fmla="*/ 2147483646 h 320"/>
                <a:gd name="T18" fmla="*/ 2147483646 w 320"/>
                <a:gd name="T19" fmla="*/ 2147483646 h 320"/>
                <a:gd name="T20" fmla="*/ 2147483646 w 320"/>
                <a:gd name="T21" fmla="*/ 2147483646 h 320"/>
                <a:gd name="T22" fmla="*/ 2147483646 w 320"/>
                <a:gd name="T23" fmla="*/ 0 h 3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20"/>
                <a:gd name="T37" fmla="*/ 0 h 320"/>
                <a:gd name="T38" fmla="*/ 320 w 320"/>
                <a:gd name="T39" fmla="*/ 320 h 3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20" h="320">
                  <a:moveTo>
                    <a:pt x="160" y="299"/>
                  </a:moveTo>
                  <a:lnTo>
                    <a:pt x="160" y="299"/>
                  </a:lnTo>
                  <a:cubicBezTo>
                    <a:pt x="84" y="299"/>
                    <a:pt x="21" y="237"/>
                    <a:pt x="21" y="160"/>
                  </a:cubicBezTo>
                  <a:cubicBezTo>
                    <a:pt x="21" y="83"/>
                    <a:pt x="84" y="21"/>
                    <a:pt x="160" y="21"/>
                  </a:cubicBezTo>
                  <a:cubicBezTo>
                    <a:pt x="237" y="21"/>
                    <a:pt x="299" y="83"/>
                    <a:pt x="299" y="160"/>
                  </a:cubicBezTo>
                  <a:cubicBezTo>
                    <a:pt x="299" y="237"/>
                    <a:pt x="237" y="299"/>
                    <a:pt x="160" y="299"/>
                  </a:cubicBezTo>
                  <a:close/>
                  <a:moveTo>
                    <a:pt x="160" y="0"/>
                  </a:moveTo>
                  <a:lnTo>
                    <a:pt x="160" y="0"/>
                  </a:lnTo>
                  <a:cubicBezTo>
                    <a:pt x="72" y="0"/>
                    <a:pt x="0" y="72"/>
                    <a:pt x="0" y="160"/>
                  </a:cubicBezTo>
                  <a:cubicBezTo>
                    <a:pt x="0" y="248"/>
                    <a:pt x="72" y="320"/>
                    <a:pt x="160" y="320"/>
                  </a:cubicBezTo>
                  <a:cubicBezTo>
                    <a:pt x="249" y="320"/>
                    <a:pt x="320" y="248"/>
                    <a:pt x="320" y="160"/>
                  </a:cubicBezTo>
                  <a:cubicBezTo>
                    <a:pt x="320" y="72"/>
                    <a:pt x="249" y="0"/>
                    <a:pt x="160"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96" name="Freeform 86">
              <a:extLst>
                <a:ext uri="{FF2B5EF4-FFF2-40B4-BE49-F238E27FC236}">
                  <a16:creationId xmlns:a16="http://schemas.microsoft.com/office/drawing/2014/main" id="{84975C24-1118-4BF6-90F0-5B4DFF8DCFFF}"/>
                </a:ext>
              </a:extLst>
            </p:cNvPr>
            <p:cNvSpPr>
              <a:spLocks/>
            </p:cNvSpPr>
            <p:nvPr/>
          </p:nvSpPr>
          <p:spPr bwMode="gray">
            <a:xfrm>
              <a:off x="10522625" y="3510059"/>
              <a:ext cx="299704" cy="297589"/>
            </a:xfrm>
            <a:custGeom>
              <a:avLst/>
              <a:gdLst>
                <a:gd name="T0" fmla="*/ 2147483646 w 833"/>
                <a:gd name="T1" fmla="*/ 2147483646 h 833"/>
                <a:gd name="T2" fmla="*/ 2147483646 w 833"/>
                <a:gd name="T3" fmla="*/ 2147483646 h 833"/>
                <a:gd name="T4" fmla="*/ 2147483646 w 833"/>
                <a:gd name="T5" fmla="*/ 2147483646 h 833"/>
                <a:gd name="T6" fmla="*/ 2147483646 w 833"/>
                <a:gd name="T7" fmla="*/ 0 h 833"/>
                <a:gd name="T8" fmla="*/ 2147483646 w 833"/>
                <a:gd name="T9" fmla="*/ 0 h 833"/>
                <a:gd name="T10" fmla="*/ 2147483646 w 833"/>
                <a:gd name="T11" fmla="*/ 2147483646 h 833"/>
                <a:gd name="T12" fmla="*/ 0 w 833"/>
                <a:gd name="T13" fmla="*/ 2147483646 h 833"/>
                <a:gd name="T14" fmla="*/ 0 w 833"/>
                <a:gd name="T15" fmla="*/ 2147483646 h 833"/>
                <a:gd name="T16" fmla="*/ 2147483646 w 833"/>
                <a:gd name="T17" fmla="*/ 2147483646 h 833"/>
                <a:gd name="T18" fmla="*/ 2147483646 w 833"/>
                <a:gd name="T19" fmla="*/ 2147483646 h 833"/>
                <a:gd name="T20" fmla="*/ 2147483646 w 833"/>
                <a:gd name="T21" fmla="*/ 2147483646 h 833"/>
                <a:gd name="T22" fmla="*/ 2147483646 w 833"/>
                <a:gd name="T23" fmla="*/ 2147483646 h 833"/>
                <a:gd name="T24" fmla="*/ 2147483646 w 833"/>
                <a:gd name="T25" fmla="*/ 2147483646 h 833"/>
                <a:gd name="T26" fmla="*/ 2147483646 w 833"/>
                <a:gd name="T27" fmla="*/ 2147483646 h 83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33"/>
                <a:gd name="T43" fmla="*/ 0 h 833"/>
                <a:gd name="T44" fmla="*/ 833 w 833"/>
                <a:gd name="T45" fmla="*/ 833 h 83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33" h="833">
                  <a:moveTo>
                    <a:pt x="833" y="406"/>
                  </a:moveTo>
                  <a:lnTo>
                    <a:pt x="833" y="406"/>
                  </a:lnTo>
                  <a:lnTo>
                    <a:pt x="427" y="406"/>
                  </a:lnTo>
                  <a:lnTo>
                    <a:pt x="427" y="0"/>
                  </a:lnTo>
                  <a:lnTo>
                    <a:pt x="406" y="0"/>
                  </a:lnTo>
                  <a:lnTo>
                    <a:pt x="406" y="406"/>
                  </a:lnTo>
                  <a:lnTo>
                    <a:pt x="0" y="406"/>
                  </a:lnTo>
                  <a:lnTo>
                    <a:pt x="0" y="428"/>
                  </a:lnTo>
                  <a:lnTo>
                    <a:pt x="406" y="428"/>
                  </a:lnTo>
                  <a:lnTo>
                    <a:pt x="406" y="833"/>
                  </a:lnTo>
                  <a:lnTo>
                    <a:pt x="427" y="833"/>
                  </a:lnTo>
                  <a:lnTo>
                    <a:pt x="427" y="428"/>
                  </a:lnTo>
                  <a:lnTo>
                    <a:pt x="833" y="428"/>
                  </a:lnTo>
                  <a:lnTo>
                    <a:pt x="833" y="406"/>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97" name="Freeform 87">
              <a:extLst>
                <a:ext uri="{FF2B5EF4-FFF2-40B4-BE49-F238E27FC236}">
                  <a16:creationId xmlns:a16="http://schemas.microsoft.com/office/drawing/2014/main" id="{B11E837B-4DE6-4F5E-B3C5-35F99F55F030}"/>
                </a:ext>
              </a:extLst>
            </p:cNvPr>
            <p:cNvSpPr>
              <a:spLocks/>
            </p:cNvSpPr>
            <p:nvPr/>
          </p:nvSpPr>
          <p:spPr bwMode="gray">
            <a:xfrm>
              <a:off x="10736893" y="3717018"/>
              <a:ext cx="23055" cy="22996"/>
            </a:xfrm>
            <a:custGeom>
              <a:avLst/>
              <a:gdLst>
                <a:gd name="T0" fmla="*/ 2147483646 w 64"/>
                <a:gd name="T1" fmla="*/ 0 h 64"/>
                <a:gd name="T2" fmla="*/ 2147483646 w 64"/>
                <a:gd name="T3" fmla="*/ 0 h 64"/>
                <a:gd name="T4" fmla="*/ 2147483646 w 64"/>
                <a:gd name="T5" fmla="*/ 2147483646 h 64"/>
                <a:gd name="T6" fmla="*/ 2147483646 w 64"/>
                <a:gd name="T7" fmla="*/ 2147483646 h 64"/>
                <a:gd name="T8" fmla="*/ 0 w 64"/>
                <a:gd name="T9" fmla="*/ 2147483646 h 64"/>
                <a:gd name="T10" fmla="*/ 2147483646 w 64"/>
                <a:gd name="T11" fmla="*/ 0 h 64"/>
                <a:gd name="T12" fmla="*/ 0 60000 65536"/>
                <a:gd name="T13" fmla="*/ 0 60000 65536"/>
                <a:gd name="T14" fmla="*/ 0 60000 65536"/>
                <a:gd name="T15" fmla="*/ 0 60000 65536"/>
                <a:gd name="T16" fmla="*/ 0 60000 65536"/>
                <a:gd name="T17" fmla="*/ 0 60000 65536"/>
                <a:gd name="T18" fmla="*/ 0 w 64"/>
                <a:gd name="T19" fmla="*/ 0 h 64"/>
                <a:gd name="T20" fmla="*/ 64 w 64"/>
                <a:gd name="T21" fmla="*/ 64 h 64"/>
              </a:gdLst>
              <a:ahLst/>
              <a:cxnLst>
                <a:cxn ang="T12">
                  <a:pos x="T0" y="T1"/>
                </a:cxn>
                <a:cxn ang="T13">
                  <a:pos x="T2" y="T3"/>
                </a:cxn>
                <a:cxn ang="T14">
                  <a:pos x="T4" y="T5"/>
                </a:cxn>
                <a:cxn ang="T15">
                  <a:pos x="T6" y="T7"/>
                </a:cxn>
                <a:cxn ang="T16">
                  <a:pos x="T8" y="T9"/>
                </a:cxn>
                <a:cxn ang="T17">
                  <a:pos x="T10" y="T11"/>
                </a:cxn>
              </a:cxnLst>
              <a:rect l="T18" t="T19" r="T20" b="T21"/>
              <a:pathLst>
                <a:path w="64" h="64">
                  <a:moveTo>
                    <a:pt x="32" y="0"/>
                  </a:moveTo>
                  <a:lnTo>
                    <a:pt x="32" y="0"/>
                  </a:lnTo>
                  <a:cubicBezTo>
                    <a:pt x="50" y="0"/>
                    <a:pt x="64" y="14"/>
                    <a:pt x="64" y="32"/>
                  </a:cubicBezTo>
                  <a:cubicBezTo>
                    <a:pt x="64" y="50"/>
                    <a:pt x="50" y="64"/>
                    <a:pt x="32" y="64"/>
                  </a:cubicBezTo>
                  <a:cubicBezTo>
                    <a:pt x="14" y="64"/>
                    <a:pt x="0" y="50"/>
                    <a:pt x="0" y="32"/>
                  </a:cubicBezTo>
                  <a:cubicBezTo>
                    <a:pt x="0" y="14"/>
                    <a:pt x="14" y="0"/>
                    <a:pt x="32"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98" name="Freeform 88">
              <a:extLst>
                <a:ext uri="{FF2B5EF4-FFF2-40B4-BE49-F238E27FC236}">
                  <a16:creationId xmlns:a16="http://schemas.microsoft.com/office/drawing/2014/main" id="{B5C428BC-89F4-489E-B990-4F5679DBF505}"/>
                </a:ext>
              </a:extLst>
            </p:cNvPr>
            <p:cNvSpPr>
              <a:spLocks/>
            </p:cNvSpPr>
            <p:nvPr/>
          </p:nvSpPr>
          <p:spPr bwMode="gray">
            <a:xfrm>
              <a:off x="10583651" y="3717018"/>
              <a:ext cx="31191" cy="29759"/>
            </a:xfrm>
            <a:custGeom>
              <a:avLst/>
              <a:gdLst>
                <a:gd name="T0" fmla="*/ 2147483646 w 86"/>
                <a:gd name="T1" fmla="*/ 0 h 86"/>
                <a:gd name="T2" fmla="*/ 2147483646 w 86"/>
                <a:gd name="T3" fmla="*/ 0 h 86"/>
                <a:gd name="T4" fmla="*/ 2147483646 w 86"/>
                <a:gd name="T5" fmla="*/ 2147483646 h 86"/>
                <a:gd name="T6" fmla="*/ 2147483646 w 86"/>
                <a:gd name="T7" fmla="*/ 2147483646 h 86"/>
                <a:gd name="T8" fmla="*/ 0 w 86"/>
                <a:gd name="T9" fmla="*/ 2147483646 h 86"/>
                <a:gd name="T10" fmla="*/ 2147483646 w 86"/>
                <a:gd name="T11" fmla="*/ 0 h 86"/>
                <a:gd name="T12" fmla="*/ 0 60000 65536"/>
                <a:gd name="T13" fmla="*/ 0 60000 65536"/>
                <a:gd name="T14" fmla="*/ 0 60000 65536"/>
                <a:gd name="T15" fmla="*/ 0 60000 65536"/>
                <a:gd name="T16" fmla="*/ 0 60000 65536"/>
                <a:gd name="T17" fmla="*/ 0 60000 65536"/>
                <a:gd name="T18" fmla="*/ 0 w 86"/>
                <a:gd name="T19" fmla="*/ 0 h 86"/>
                <a:gd name="T20" fmla="*/ 86 w 86"/>
                <a:gd name="T21" fmla="*/ 86 h 86"/>
              </a:gdLst>
              <a:ahLst/>
              <a:cxnLst>
                <a:cxn ang="T12">
                  <a:pos x="T0" y="T1"/>
                </a:cxn>
                <a:cxn ang="T13">
                  <a:pos x="T2" y="T3"/>
                </a:cxn>
                <a:cxn ang="T14">
                  <a:pos x="T4" y="T5"/>
                </a:cxn>
                <a:cxn ang="T15">
                  <a:pos x="T6" y="T7"/>
                </a:cxn>
                <a:cxn ang="T16">
                  <a:pos x="T8" y="T9"/>
                </a:cxn>
                <a:cxn ang="T17">
                  <a:pos x="T10" y="T11"/>
                </a:cxn>
              </a:cxnLst>
              <a:rect l="T18" t="T19" r="T20" b="T21"/>
              <a:pathLst>
                <a:path w="86" h="86">
                  <a:moveTo>
                    <a:pt x="43" y="0"/>
                  </a:moveTo>
                  <a:lnTo>
                    <a:pt x="43" y="0"/>
                  </a:lnTo>
                  <a:cubicBezTo>
                    <a:pt x="67" y="0"/>
                    <a:pt x="86" y="19"/>
                    <a:pt x="86" y="43"/>
                  </a:cubicBezTo>
                  <a:cubicBezTo>
                    <a:pt x="86" y="66"/>
                    <a:pt x="67" y="86"/>
                    <a:pt x="43" y="86"/>
                  </a:cubicBezTo>
                  <a:cubicBezTo>
                    <a:pt x="20" y="86"/>
                    <a:pt x="0" y="66"/>
                    <a:pt x="0" y="43"/>
                  </a:cubicBezTo>
                  <a:cubicBezTo>
                    <a:pt x="0" y="19"/>
                    <a:pt x="20" y="0"/>
                    <a:pt x="43"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sp>
          <p:nvSpPr>
            <p:cNvPr id="199" name="Freeform 89">
              <a:extLst>
                <a:ext uri="{FF2B5EF4-FFF2-40B4-BE49-F238E27FC236}">
                  <a16:creationId xmlns:a16="http://schemas.microsoft.com/office/drawing/2014/main" id="{EFDCEAE2-2EC9-4EA3-A6B0-1AE8793F6305}"/>
                </a:ext>
              </a:extLst>
            </p:cNvPr>
            <p:cNvSpPr>
              <a:spLocks/>
            </p:cNvSpPr>
            <p:nvPr/>
          </p:nvSpPr>
          <p:spPr bwMode="gray">
            <a:xfrm>
              <a:off x="10568733" y="3579045"/>
              <a:ext cx="39328" cy="37875"/>
            </a:xfrm>
            <a:custGeom>
              <a:avLst/>
              <a:gdLst>
                <a:gd name="T0" fmla="*/ 2147483646 w 107"/>
                <a:gd name="T1" fmla="*/ 0 h 107"/>
                <a:gd name="T2" fmla="*/ 2147483646 w 107"/>
                <a:gd name="T3" fmla="*/ 0 h 107"/>
                <a:gd name="T4" fmla="*/ 2147483646 w 107"/>
                <a:gd name="T5" fmla="*/ 2147483646 h 107"/>
                <a:gd name="T6" fmla="*/ 2147483646 w 107"/>
                <a:gd name="T7" fmla="*/ 2147483646 h 107"/>
                <a:gd name="T8" fmla="*/ 0 w 107"/>
                <a:gd name="T9" fmla="*/ 2147483646 h 107"/>
                <a:gd name="T10" fmla="*/ 2147483646 w 107"/>
                <a:gd name="T11" fmla="*/ 0 h 107"/>
                <a:gd name="T12" fmla="*/ 0 60000 65536"/>
                <a:gd name="T13" fmla="*/ 0 60000 65536"/>
                <a:gd name="T14" fmla="*/ 0 60000 65536"/>
                <a:gd name="T15" fmla="*/ 0 60000 65536"/>
                <a:gd name="T16" fmla="*/ 0 60000 65536"/>
                <a:gd name="T17" fmla="*/ 0 60000 65536"/>
                <a:gd name="T18" fmla="*/ 0 w 107"/>
                <a:gd name="T19" fmla="*/ 0 h 107"/>
                <a:gd name="T20" fmla="*/ 107 w 107"/>
                <a:gd name="T21" fmla="*/ 107 h 107"/>
              </a:gdLst>
              <a:ahLst/>
              <a:cxnLst>
                <a:cxn ang="T12">
                  <a:pos x="T0" y="T1"/>
                </a:cxn>
                <a:cxn ang="T13">
                  <a:pos x="T2" y="T3"/>
                </a:cxn>
                <a:cxn ang="T14">
                  <a:pos x="T4" y="T5"/>
                </a:cxn>
                <a:cxn ang="T15">
                  <a:pos x="T6" y="T7"/>
                </a:cxn>
                <a:cxn ang="T16">
                  <a:pos x="T8" y="T9"/>
                </a:cxn>
                <a:cxn ang="T17">
                  <a:pos x="T10" y="T11"/>
                </a:cxn>
              </a:cxnLst>
              <a:rect l="T18" t="T19" r="T20" b="T21"/>
              <a:pathLst>
                <a:path w="107" h="107">
                  <a:moveTo>
                    <a:pt x="53" y="0"/>
                  </a:moveTo>
                  <a:lnTo>
                    <a:pt x="53" y="0"/>
                  </a:lnTo>
                  <a:cubicBezTo>
                    <a:pt x="83" y="0"/>
                    <a:pt x="107" y="24"/>
                    <a:pt x="107" y="53"/>
                  </a:cubicBezTo>
                  <a:cubicBezTo>
                    <a:pt x="107" y="83"/>
                    <a:pt x="83" y="107"/>
                    <a:pt x="53" y="107"/>
                  </a:cubicBezTo>
                  <a:cubicBezTo>
                    <a:pt x="24" y="107"/>
                    <a:pt x="0" y="83"/>
                    <a:pt x="0" y="53"/>
                  </a:cubicBezTo>
                  <a:cubicBezTo>
                    <a:pt x="0" y="24"/>
                    <a:pt x="24" y="0"/>
                    <a:pt x="53"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ndParaRPr>
            </a:p>
          </p:txBody>
        </p:sp>
      </p:grpSp>
      <p:cxnSp>
        <p:nvCxnSpPr>
          <p:cNvPr id="201" name="直接连接符 200">
            <a:extLst>
              <a:ext uri="{FF2B5EF4-FFF2-40B4-BE49-F238E27FC236}">
                <a16:creationId xmlns:a16="http://schemas.microsoft.com/office/drawing/2014/main" id="{C8C2D7A4-A5DF-4B5A-8331-F9D4DC5D8FC9}"/>
              </a:ext>
            </a:extLst>
          </p:cNvPr>
          <p:cNvCxnSpPr>
            <a:cxnSpLocks/>
          </p:cNvCxnSpPr>
          <p:nvPr/>
        </p:nvCxnSpPr>
        <p:spPr bwMode="gray">
          <a:xfrm>
            <a:off x="2799314" y="3892370"/>
            <a:ext cx="640764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02" name="文本框 201">
            <a:extLst>
              <a:ext uri="{FF2B5EF4-FFF2-40B4-BE49-F238E27FC236}">
                <a16:creationId xmlns:a16="http://schemas.microsoft.com/office/drawing/2014/main" id="{3F942CFD-23CB-4413-A427-48100D5D099D}"/>
              </a:ext>
            </a:extLst>
          </p:cNvPr>
          <p:cNvSpPr txBox="1"/>
          <p:nvPr/>
        </p:nvSpPr>
        <p:spPr bwMode="gray">
          <a:xfrm>
            <a:off x="4322402" y="5083981"/>
            <a:ext cx="655518" cy="184666"/>
          </a:xfrm>
          <a:prstGeom prst="rect">
            <a:avLst/>
          </a:prstGeom>
          <a:noFill/>
        </p:spPr>
        <p:txBody>
          <a:bodyPr wrap="square" lIns="0" tIns="0" rIns="0" bIns="0" rtlCol="0">
            <a:spAutoFit/>
          </a:bodyPr>
          <a:lstStyle/>
          <a:p>
            <a:pPr algn="ctr" fontAlgn="ctr"/>
            <a:r>
              <a:rPr lang="en-US" sz="1200" dirty="0">
                <a:latin typeface="Huawei Sans" panose="020C0503030203020204" pitchFamily="34" charset="0"/>
              </a:rPr>
              <a:t>CDE</a:t>
            </a:r>
            <a:endParaRPr lang="en-US" altLang="zh-CN" sz="1200" dirty="0">
              <a:latin typeface="Huawei Sans" panose="020C0503030203020204" pitchFamily="34" charset="0"/>
            </a:endParaRPr>
          </a:p>
        </p:txBody>
      </p:sp>
      <p:cxnSp>
        <p:nvCxnSpPr>
          <p:cNvPr id="206" name="直接连接符 205">
            <a:extLst>
              <a:ext uri="{FF2B5EF4-FFF2-40B4-BE49-F238E27FC236}">
                <a16:creationId xmlns:a16="http://schemas.microsoft.com/office/drawing/2014/main" id="{8D1EA4D3-736A-4401-A19E-90151377693F}"/>
              </a:ext>
            </a:extLst>
          </p:cNvPr>
          <p:cNvCxnSpPr>
            <a:cxnSpLocks/>
            <a:endCxn id="136" idx="0"/>
          </p:cNvCxnSpPr>
          <p:nvPr/>
        </p:nvCxnSpPr>
        <p:spPr bwMode="gray">
          <a:xfrm>
            <a:off x="5956896" y="3919782"/>
            <a:ext cx="0" cy="483756"/>
          </a:xfrm>
          <a:prstGeom prst="line">
            <a:avLst/>
          </a:prstGeom>
          <a:ln w="1905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9" name="文本框 208">
            <a:extLst>
              <a:ext uri="{FF2B5EF4-FFF2-40B4-BE49-F238E27FC236}">
                <a16:creationId xmlns:a16="http://schemas.microsoft.com/office/drawing/2014/main" id="{24F95F6E-2910-463B-906D-D43576710F4E}"/>
              </a:ext>
            </a:extLst>
          </p:cNvPr>
          <p:cNvSpPr txBox="1"/>
          <p:nvPr/>
        </p:nvSpPr>
        <p:spPr bwMode="gray">
          <a:xfrm>
            <a:off x="4741367" y="3479097"/>
            <a:ext cx="2107949" cy="215444"/>
          </a:xfrm>
          <a:prstGeom prst="rect">
            <a:avLst/>
          </a:prstGeom>
          <a:noFill/>
        </p:spPr>
        <p:txBody>
          <a:bodyPr wrap="none" lIns="0" tIns="0" rIns="0" bIns="0" rtlCol="0">
            <a:spAutoFit/>
          </a:bodyPr>
          <a:lstStyle/>
          <a:p>
            <a:pPr algn="l" fontAlgn="ctr"/>
            <a:r>
              <a:rPr lang="en-US" sz="1400" dirty="0">
                <a:latin typeface="Huawei Sans" panose="020C0503030203020204" pitchFamily="34" charset="0"/>
              </a:rPr>
              <a:t>Detection and association</a:t>
            </a:r>
          </a:p>
        </p:txBody>
      </p:sp>
      <p:cxnSp>
        <p:nvCxnSpPr>
          <p:cNvPr id="210" name="直接连接符 209">
            <a:extLst>
              <a:ext uri="{FF2B5EF4-FFF2-40B4-BE49-F238E27FC236}">
                <a16:creationId xmlns:a16="http://schemas.microsoft.com/office/drawing/2014/main" id="{8F691A7A-9ABB-4674-AD2E-8092D566308A}"/>
              </a:ext>
            </a:extLst>
          </p:cNvPr>
          <p:cNvCxnSpPr>
            <a:cxnSpLocks/>
            <a:stCxn id="136" idx="1"/>
          </p:cNvCxnSpPr>
          <p:nvPr/>
        </p:nvCxnSpPr>
        <p:spPr bwMode="gray">
          <a:xfrm flipH="1">
            <a:off x="2277406" y="4624625"/>
            <a:ext cx="3409490" cy="0"/>
          </a:xfrm>
          <a:prstGeom prst="line">
            <a:avLst/>
          </a:prstGeom>
          <a:ln w="19050">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211" name="直接连接符 210">
            <a:extLst>
              <a:ext uri="{FF2B5EF4-FFF2-40B4-BE49-F238E27FC236}">
                <a16:creationId xmlns:a16="http://schemas.microsoft.com/office/drawing/2014/main" id="{1523226A-AA7E-44EF-B1C5-F64B1A4DF270}"/>
              </a:ext>
            </a:extLst>
          </p:cNvPr>
          <p:cNvCxnSpPr/>
          <p:nvPr/>
        </p:nvCxnSpPr>
        <p:spPr bwMode="gray">
          <a:xfrm flipV="1">
            <a:off x="2277406" y="4012282"/>
            <a:ext cx="0" cy="616976"/>
          </a:xfrm>
          <a:prstGeom prst="line">
            <a:avLst/>
          </a:prstGeom>
          <a:ln w="19050">
            <a:solidFill>
              <a:schemeClr val="accent1"/>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14" name="组合 213">
            <a:extLst>
              <a:ext uri="{FF2B5EF4-FFF2-40B4-BE49-F238E27FC236}">
                <a16:creationId xmlns:a16="http://schemas.microsoft.com/office/drawing/2014/main" id="{F6873E85-6C39-4D23-93E7-BC6BE185C2C2}"/>
              </a:ext>
            </a:extLst>
          </p:cNvPr>
          <p:cNvGrpSpPr/>
          <p:nvPr/>
        </p:nvGrpSpPr>
        <p:grpSpPr bwMode="gray">
          <a:xfrm>
            <a:off x="7043374" y="4665157"/>
            <a:ext cx="318671" cy="319313"/>
            <a:chOff x="6434188" y="4369478"/>
            <a:chExt cx="318671" cy="319313"/>
          </a:xfrm>
        </p:grpSpPr>
        <p:sp>
          <p:nvSpPr>
            <p:cNvPr id="215" name="Freeform 64">
              <a:extLst>
                <a:ext uri="{FF2B5EF4-FFF2-40B4-BE49-F238E27FC236}">
                  <a16:creationId xmlns:a16="http://schemas.microsoft.com/office/drawing/2014/main" id="{39600B80-D521-471D-A6B5-02DCC31CA922}"/>
                </a:ext>
              </a:extLst>
            </p:cNvPr>
            <p:cNvSpPr>
              <a:spLocks noEditPoints="1"/>
            </p:cNvSpPr>
            <p:nvPr/>
          </p:nvSpPr>
          <p:spPr bwMode="gray">
            <a:xfrm>
              <a:off x="6494478" y="4427250"/>
              <a:ext cx="199230" cy="212189"/>
            </a:xfrm>
            <a:custGeom>
              <a:avLst/>
              <a:gdLst/>
              <a:ahLst/>
              <a:cxnLst>
                <a:cxn ang="0">
                  <a:pos x="146" y="186"/>
                </a:cxn>
                <a:cxn ang="0">
                  <a:pos x="162" y="180"/>
                </a:cxn>
                <a:cxn ang="0">
                  <a:pos x="170" y="172"/>
                </a:cxn>
                <a:cxn ang="0">
                  <a:pos x="172" y="162"/>
                </a:cxn>
                <a:cxn ang="0">
                  <a:pos x="166" y="144"/>
                </a:cxn>
                <a:cxn ang="0">
                  <a:pos x="138" y="112"/>
                </a:cxn>
                <a:cxn ang="0">
                  <a:pos x="148" y="80"/>
                </a:cxn>
                <a:cxn ang="0">
                  <a:pos x="148" y="66"/>
                </a:cxn>
                <a:cxn ang="0">
                  <a:pos x="140" y="38"/>
                </a:cxn>
                <a:cxn ang="0">
                  <a:pos x="130" y="26"/>
                </a:cxn>
                <a:cxn ang="0">
                  <a:pos x="108" y="8"/>
                </a:cxn>
                <a:cxn ang="0">
                  <a:pos x="80" y="0"/>
                </a:cxn>
                <a:cxn ang="0">
                  <a:pos x="74" y="0"/>
                </a:cxn>
                <a:cxn ang="0">
                  <a:pos x="60" y="2"/>
                </a:cxn>
                <a:cxn ang="0">
                  <a:pos x="34" y="12"/>
                </a:cxn>
                <a:cxn ang="0">
                  <a:pos x="14" y="30"/>
                </a:cxn>
                <a:cxn ang="0">
                  <a:pos x="2" y="54"/>
                </a:cxn>
                <a:cxn ang="0">
                  <a:pos x="0" y="68"/>
                </a:cxn>
                <a:cxn ang="0">
                  <a:pos x="2" y="96"/>
                </a:cxn>
                <a:cxn ang="0">
                  <a:pos x="16" y="122"/>
                </a:cxn>
                <a:cxn ang="0">
                  <a:pos x="28" y="132"/>
                </a:cxn>
                <a:cxn ang="0">
                  <a:pos x="54" y="146"/>
                </a:cxn>
                <a:cxn ang="0">
                  <a:pos x="68" y="148"/>
                </a:cxn>
                <a:cxn ang="0">
                  <a:pos x="74" y="148"/>
                </a:cxn>
                <a:cxn ang="0">
                  <a:pos x="98" y="144"/>
                </a:cxn>
                <a:cxn ang="0">
                  <a:pos x="128" y="176"/>
                </a:cxn>
                <a:cxn ang="0">
                  <a:pos x="144" y="186"/>
                </a:cxn>
                <a:cxn ang="0">
                  <a:pos x="146" y="186"/>
                </a:cxn>
                <a:cxn ang="0">
                  <a:pos x="74" y="24"/>
                </a:cxn>
                <a:cxn ang="0">
                  <a:pos x="78" y="24"/>
                </a:cxn>
                <a:cxn ang="0">
                  <a:pos x="88" y="26"/>
                </a:cxn>
                <a:cxn ang="0">
                  <a:pos x="106" y="36"/>
                </a:cxn>
                <a:cxn ang="0">
                  <a:pos x="118" y="50"/>
                </a:cxn>
                <a:cxn ang="0">
                  <a:pos x="124" y="68"/>
                </a:cxn>
                <a:cxn ang="0">
                  <a:pos x="124" y="78"/>
                </a:cxn>
                <a:cxn ang="0">
                  <a:pos x="120" y="96"/>
                </a:cxn>
                <a:cxn ang="0">
                  <a:pos x="108" y="112"/>
                </a:cxn>
                <a:cxn ang="0">
                  <a:pos x="92" y="120"/>
                </a:cxn>
                <a:cxn ang="0">
                  <a:pos x="74" y="124"/>
                </a:cxn>
                <a:cxn ang="0">
                  <a:pos x="70" y="124"/>
                </a:cxn>
                <a:cxn ang="0">
                  <a:pos x="60" y="122"/>
                </a:cxn>
                <a:cxn ang="0">
                  <a:pos x="42" y="114"/>
                </a:cxn>
                <a:cxn ang="0">
                  <a:pos x="30" y="98"/>
                </a:cxn>
                <a:cxn ang="0">
                  <a:pos x="24" y="80"/>
                </a:cxn>
                <a:cxn ang="0">
                  <a:pos x="24" y="70"/>
                </a:cxn>
                <a:cxn ang="0">
                  <a:pos x="30" y="52"/>
                </a:cxn>
                <a:cxn ang="0">
                  <a:pos x="40" y="38"/>
                </a:cxn>
                <a:cxn ang="0">
                  <a:pos x="56" y="28"/>
                </a:cxn>
                <a:cxn ang="0">
                  <a:pos x="74" y="24"/>
                </a:cxn>
              </a:cxnLst>
              <a:rect l="0" t="0" r="r" b="b"/>
              <a:pathLst>
                <a:path w="172" h="186">
                  <a:moveTo>
                    <a:pt x="146" y="186"/>
                  </a:moveTo>
                  <a:lnTo>
                    <a:pt x="146" y="186"/>
                  </a:lnTo>
                  <a:lnTo>
                    <a:pt x="156" y="184"/>
                  </a:lnTo>
                  <a:lnTo>
                    <a:pt x="162" y="180"/>
                  </a:lnTo>
                  <a:lnTo>
                    <a:pt x="162" y="180"/>
                  </a:lnTo>
                  <a:lnTo>
                    <a:pt x="170" y="172"/>
                  </a:lnTo>
                  <a:lnTo>
                    <a:pt x="172" y="162"/>
                  </a:lnTo>
                  <a:lnTo>
                    <a:pt x="172" y="162"/>
                  </a:lnTo>
                  <a:lnTo>
                    <a:pt x="170" y="154"/>
                  </a:lnTo>
                  <a:lnTo>
                    <a:pt x="166" y="144"/>
                  </a:lnTo>
                  <a:lnTo>
                    <a:pt x="138" y="112"/>
                  </a:lnTo>
                  <a:lnTo>
                    <a:pt x="138" y="112"/>
                  </a:lnTo>
                  <a:lnTo>
                    <a:pt x="144" y="98"/>
                  </a:lnTo>
                  <a:lnTo>
                    <a:pt x="148" y="80"/>
                  </a:lnTo>
                  <a:lnTo>
                    <a:pt x="148" y="80"/>
                  </a:lnTo>
                  <a:lnTo>
                    <a:pt x="148" y="66"/>
                  </a:lnTo>
                  <a:lnTo>
                    <a:pt x="144" y="52"/>
                  </a:lnTo>
                  <a:lnTo>
                    <a:pt x="140" y="38"/>
                  </a:lnTo>
                  <a:lnTo>
                    <a:pt x="130" y="26"/>
                  </a:lnTo>
                  <a:lnTo>
                    <a:pt x="130" y="26"/>
                  </a:lnTo>
                  <a:lnTo>
                    <a:pt x="120" y="16"/>
                  </a:lnTo>
                  <a:lnTo>
                    <a:pt x="108" y="8"/>
                  </a:lnTo>
                  <a:lnTo>
                    <a:pt x="94" y="2"/>
                  </a:lnTo>
                  <a:lnTo>
                    <a:pt x="80" y="0"/>
                  </a:lnTo>
                  <a:lnTo>
                    <a:pt x="80" y="0"/>
                  </a:lnTo>
                  <a:lnTo>
                    <a:pt x="74" y="0"/>
                  </a:lnTo>
                  <a:lnTo>
                    <a:pt x="74" y="0"/>
                  </a:lnTo>
                  <a:lnTo>
                    <a:pt x="60" y="2"/>
                  </a:lnTo>
                  <a:lnTo>
                    <a:pt x="46" y="6"/>
                  </a:lnTo>
                  <a:lnTo>
                    <a:pt x="34" y="12"/>
                  </a:lnTo>
                  <a:lnTo>
                    <a:pt x="24" y="20"/>
                  </a:lnTo>
                  <a:lnTo>
                    <a:pt x="14" y="30"/>
                  </a:lnTo>
                  <a:lnTo>
                    <a:pt x="8" y="42"/>
                  </a:lnTo>
                  <a:lnTo>
                    <a:pt x="2" y="54"/>
                  </a:lnTo>
                  <a:lnTo>
                    <a:pt x="0" y="68"/>
                  </a:lnTo>
                  <a:lnTo>
                    <a:pt x="0" y="68"/>
                  </a:lnTo>
                  <a:lnTo>
                    <a:pt x="0" y="82"/>
                  </a:lnTo>
                  <a:lnTo>
                    <a:pt x="2" y="96"/>
                  </a:lnTo>
                  <a:lnTo>
                    <a:pt x="8" y="110"/>
                  </a:lnTo>
                  <a:lnTo>
                    <a:pt x="16" y="122"/>
                  </a:lnTo>
                  <a:lnTo>
                    <a:pt x="16" y="122"/>
                  </a:lnTo>
                  <a:lnTo>
                    <a:pt x="28" y="132"/>
                  </a:lnTo>
                  <a:lnTo>
                    <a:pt x="40" y="140"/>
                  </a:lnTo>
                  <a:lnTo>
                    <a:pt x="54" y="146"/>
                  </a:lnTo>
                  <a:lnTo>
                    <a:pt x="68" y="148"/>
                  </a:lnTo>
                  <a:lnTo>
                    <a:pt x="68" y="148"/>
                  </a:lnTo>
                  <a:lnTo>
                    <a:pt x="74" y="148"/>
                  </a:lnTo>
                  <a:lnTo>
                    <a:pt x="74" y="148"/>
                  </a:lnTo>
                  <a:lnTo>
                    <a:pt x="86" y="148"/>
                  </a:lnTo>
                  <a:lnTo>
                    <a:pt x="98" y="144"/>
                  </a:lnTo>
                  <a:lnTo>
                    <a:pt x="128" y="176"/>
                  </a:lnTo>
                  <a:lnTo>
                    <a:pt x="128" y="176"/>
                  </a:lnTo>
                  <a:lnTo>
                    <a:pt x="136" y="184"/>
                  </a:lnTo>
                  <a:lnTo>
                    <a:pt x="144" y="186"/>
                  </a:lnTo>
                  <a:lnTo>
                    <a:pt x="144" y="186"/>
                  </a:lnTo>
                  <a:lnTo>
                    <a:pt x="146" y="186"/>
                  </a:lnTo>
                  <a:lnTo>
                    <a:pt x="146" y="186"/>
                  </a:lnTo>
                  <a:close/>
                  <a:moveTo>
                    <a:pt x="74" y="24"/>
                  </a:moveTo>
                  <a:lnTo>
                    <a:pt x="74" y="24"/>
                  </a:lnTo>
                  <a:lnTo>
                    <a:pt x="78" y="24"/>
                  </a:lnTo>
                  <a:lnTo>
                    <a:pt x="78" y="24"/>
                  </a:lnTo>
                  <a:lnTo>
                    <a:pt x="88" y="26"/>
                  </a:lnTo>
                  <a:lnTo>
                    <a:pt x="98" y="30"/>
                  </a:lnTo>
                  <a:lnTo>
                    <a:pt x="106" y="36"/>
                  </a:lnTo>
                  <a:lnTo>
                    <a:pt x="112" y="42"/>
                  </a:lnTo>
                  <a:lnTo>
                    <a:pt x="118" y="50"/>
                  </a:lnTo>
                  <a:lnTo>
                    <a:pt x="122" y="58"/>
                  </a:lnTo>
                  <a:lnTo>
                    <a:pt x="124" y="68"/>
                  </a:lnTo>
                  <a:lnTo>
                    <a:pt x="124" y="78"/>
                  </a:lnTo>
                  <a:lnTo>
                    <a:pt x="124" y="78"/>
                  </a:lnTo>
                  <a:lnTo>
                    <a:pt x="122" y="88"/>
                  </a:lnTo>
                  <a:lnTo>
                    <a:pt x="120" y="96"/>
                  </a:lnTo>
                  <a:lnTo>
                    <a:pt x="114" y="104"/>
                  </a:lnTo>
                  <a:lnTo>
                    <a:pt x="108" y="112"/>
                  </a:lnTo>
                  <a:lnTo>
                    <a:pt x="100" y="116"/>
                  </a:lnTo>
                  <a:lnTo>
                    <a:pt x="92" y="120"/>
                  </a:lnTo>
                  <a:lnTo>
                    <a:pt x="84" y="124"/>
                  </a:lnTo>
                  <a:lnTo>
                    <a:pt x="74" y="124"/>
                  </a:lnTo>
                  <a:lnTo>
                    <a:pt x="74" y="124"/>
                  </a:lnTo>
                  <a:lnTo>
                    <a:pt x="70" y="124"/>
                  </a:lnTo>
                  <a:lnTo>
                    <a:pt x="70" y="124"/>
                  </a:lnTo>
                  <a:lnTo>
                    <a:pt x="60" y="122"/>
                  </a:lnTo>
                  <a:lnTo>
                    <a:pt x="50" y="118"/>
                  </a:lnTo>
                  <a:lnTo>
                    <a:pt x="42" y="114"/>
                  </a:lnTo>
                  <a:lnTo>
                    <a:pt x="36" y="106"/>
                  </a:lnTo>
                  <a:lnTo>
                    <a:pt x="30" y="98"/>
                  </a:lnTo>
                  <a:lnTo>
                    <a:pt x="26" y="90"/>
                  </a:lnTo>
                  <a:lnTo>
                    <a:pt x="24" y="80"/>
                  </a:lnTo>
                  <a:lnTo>
                    <a:pt x="24" y="70"/>
                  </a:lnTo>
                  <a:lnTo>
                    <a:pt x="24" y="70"/>
                  </a:lnTo>
                  <a:lnTo>
                    <a:pt x="26" y="60"/>
                  </a:lnTo>
                  <a:lnTo>
                    <a:pt x="30" y="52"/>
                  </a:lnTo>
                  <a:lnTo>
                    <a:pt x="34" y="44"/>
                  </a:lnTo>
                  <a:lnTo>
                    <a:pt x="40" y="38"/>
                  </a:lnTo>
                  <a:lnTo>
                    <a:pt x="48" y="32"/>
                  </a:lnTo>
                  <a:lnTo>
                    <a:pt x="56" y="28"/>
                  </a:lnTo>
                  <a:lnTo>
                    <a:pt x="64" y="24"/>
                  </a:lnTo>
                  <a:lnTo>
                    <a:pt x="74" y="24"/>
                  </a:lnTo>
                  <a:lnTo>
                    <a:pt x="74" y="24"/>
                  </a:lnTo>
                  <a:close/>
                </a:path>
              </a:pathLst>
            </a:custGeom>
            <a:solidFill>
              <a:srgbClr val="0070C0"/>
            </a:solidFill>
            <a:ln w="9525">
              <a:solidFill>
                <a:srgbClr val="0070C0"/>
              </a:solidFill>
              <a:round/>
              <a:headEnd/>
              <a:tailEnd/>
            </a:ln>
          </p:spPr>
          <p:txBody>
            <a:bodyPr vert="horz" wrap="square" lIns="91383" tIns="45691" rIns="91383" bIns="45691" numCol="1" anchor="t" anchorCtr="0" compatLnSpc="1">
              <a:prstTxWarp prst="textNoShape">
                <a:avLst/>
              </a:prstTxWarp>
            </a:bodyPr>
            <a:lstStyle/>
            <a:p>
              <a:pPr defTabSz="914112" fontAlgn="ctr"/>
              <a:endParaRPr lang="en-US" altLang="zh-CN" sz="1600" dirty="0">
                <a:latin typeface="Huawei Sans" panose="020C0503030203020204" pitchFamily="34" charset="0"/>
              </a:endParaRPr>
            </a:p>
          </p:txBody>
        </p:sp>
        <p:sp>
          <p:nvSpPr>
            <p:cNvPr id="216" name="矩形 215">
              <a:extLst>
                <a:ext uri="{FF2B5EF4-FFF2-40B4-BE49-F238E27FC236}">
                  <a16:creationId xmlns:a16="http://schemas.microsoft.com/office/drawing/2014/main" id="{2A5FF5A2-59C4-404F-9846-1A2C29C53431}"/>
                </a:ext>
              </a:extLst>
            </p:cNvPr>
            <p:cNvSpPr/>
            <p:nvPr/>
          </p:nvSpPr>
          <p:spPr bwMode="gray">
            <a:xfrm>
              <a:off x="6434188" y="4369478"/>
              <a:ext cx="318671" cy="319313"/>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schemeClr val="tx1"/>
                </a:solidFill>
                <a:latin typeface="Huawei Sans" panose="020C0503030203020204" pitchFamily="34" charset="0"/>
              </a:endParaRPr>
            </a:p>
          </p:txBody>
        </p:sp>
      </p:grpSp>
      <p:grpSp>
        <p:nvGrpSpPr>
          <p:cNvPr id="217" name="组合 216">
            <a:extLst>
              <a:ext uri="{FF2B5EF4-FFF2-40B4-BE49-F238E27FC236}">
                <a16:creationId xmlns:a16="http://schemas.microsoft.com/office/drawing/2014/main" id="{6573D02D-18D6-4200-A72D-8E108CFC5046}"/>
              </a:ext>
            </a:extLst>
          </p:cNvPr>
          <p:cNvGrpSpPr/>
          <p:nvPr/>
        </p:nvGrpSpPr>
        <p:grpSpPr bwMode="gray">
          <a:xfrm>
            <a:off x="4490826" y="4680285"/>
            <a:ext cx="318671" cy="319313"/>
            <a:chOff x="9488504" y="4676099"/>
            <a:chExt cx="318671" cy="319313"/>
          </a:xfrm>
        </p:grpSpPr>
        <p:grpSp>
          <p:nvGrpSpPr>
            <p:cNvPr id="218" name="组合 217">
              <a:extLst>
                <a:ext uri="{FF2B5EF4-FFF2-40B4-BE49-F238E27FC236}">
                  <a16:creationId xmlns:a16="http://schemas.microsoft.com/office/drawing/2014/main" id="{6D283D5D-88D8-4B11-933C-14F574D72B3F}"/>
                </a:ext>
              </a:extLst>
            </p:cNvPr>
            <p:cNvGrpSpPr/>
            <p:nvPr/>
          </p:nvGrpSpPr>
          <p:grpSpPr bwMode="gray">
            <a:xfrm>
              <a:off x="9562435" y="4753434"/>
              <a:ext cx="158532" cy="172476"/>
              <a:chOff x="9409350" y="3717691"/>
              <a:chExt cx="158532" cy="172476"/>
            </a:xfrm>
          </p:grpSpPr>
          <p:sp>
            <p:nvSpPr>
              <p:cNvPr id="221" name="Freeform 15">
                <a:extLst>
                  <a:ext uri="{FF2B5EF4-FFF2-40B4-BE49-F238E27FC236}">
                    <a16:creationId xmlns:a16="http://schemas.microsoft.com/office/drawing/2014/main" id="{80B279BE-C128-43F7-BA4E-407BC2E86574}"/>
                  </a:ext>
                </a:extLst>
              </p:cNvPr>
              <p:cNvSpPr>
                <a:spLocks/>
              </p:cNvSpPr>
              <p:nvPr/>
            </p:nvSpPr>
            <p:spPr bwMode="gray">
              <a:xfrm>
                <a:off x="9437850" y="3717691"/>
                <a:ext cx="130032" cy="172476"/>
              </a:xfrm>
              <a:custGeom>
                <a:avLst/>
                <a:gdLst/>
                <a:ahLst/>
                <a:cxnLst>
                  <a:cxn ang="0">
                    <a:pos x="263" y="365"/>
                  </a:cxn>
                  <a:cxn ang="0">
                    <a:pos x="263" y="365"/>
                  </a:cxn>
                  <a:cxn ang="0">
                    <a:pos x="13" y="365"/>
                  </a:cxn>
                  <a:cxn ang="0">
                    <a:pos x="0" y="352"/>
                  </a:cxn>
                  <a:cxn ang="0">
                    <a:pos x="0" y="305"/>
                  </a:cxn>
                  <a:cxn ang="0">
                    <a:pos x="13" y="292"/>
                  </a:cxn>
                  <a:cxn ang="0">
                    <a:pos x="26" y="305"/>
                  </a:cxn>
                  <a:cxn ang="0">
                    <a:pos x="26" y="338"/>
                  </a:cxn>
                  <a:cxn ang="0">
                    <a:pos x="250" y="338"/>
                  </a:cxn>
                  <a:cxn ang="0">
                    <a:pos x="250" y="126"/>
                  </a:cxn>
                  <a:cxn ang="0">
                    <a:pos x="151" y="27"/>
                  </a:cxn>
                  <a:cxn ang="0">
                    <a:pos x="26" y="27"/>
                  </a:cxn>
                  <a:cxn ang="0">
                    <a:pos x="26" y="184"/>
                  </a:cxn>
                  <a:cxn ang="0">
                    <a:pos x="13" y="197"/>
                  </a:cxn>
                  <a:cxn ang="0">
                    <a:pos x="0" y="184"/>
                  </a:cxn>
                  <a:cxn ang="0">
                    <a:pos x="0" y="14"/>
                  </a:cxn>
                  <a:cxn ang="0">
                    <a:pos x="13" y="0"/>
                  </a:cxn>
                  <a:cxn ang="0">
                    <a:pos x="156" y="0"/>
                  </a:cxn>
                  <a:cxn ang="0">
                    <a:pos x="166" y="4"/>
                  </a:cxn>
                  <a:cxn ang="0">
                    <a:pos x="273" y="111"/>
                  </a:cxn>
                  <a:cxn ang="0">
                    <a:pos x="276" y="120"/>
                  </a:cxn>
                  <a:cxn ang="0">
                    <a:pos x="276" y="352"/>
                  </a:cxn>
                  <a:cxn ang="0">
                    <a:pos x="263" y="365"/>
                  </a:cxn>
                </a:cxnLst>
                <a:rect l="0" t="0" r="r" b="b"/>
                <a:pathLst>
                  <a:path w="276" h="365">
                    <a:moveTo>
                      <a:pt x="263" y="365"/>
                    </a:moveTo>
                    <a:lnTo>
                      <a:pt x="263" y="365"/>
                    </a:lnTo>
                    <a:lnTo>
                      <a:pt x="13" y="365"/>
                    </a:lnTo>
                    <a:cubicBezTo>
                      <a:pt x="6" y="365"/>
                      <a:pt x="0" y="359"/>
                      <a:pt x="0" y="352"/>
                    </a:cubicBezTo>
                    <a:lnTo>
                      <a:pt x="0" y="305"/>
                    </a:lnTo>
                    <a:cubicBezTo>
                      <a:pt x="0" y="298"/>
                      <a:pt x="6" y="292"/>
                      <a:pt x="13" y="292"/>
                    </a:cubicBezTo>
                    <a:cubicBezTo>
                      <a:pt x="20" y="292"/>
                      <a:pt x="26" y="298"/>
                      <a:pt x="26" y="305"/>
                    </a:cubicBezTo>
                    <a:lnTo>
                      <a:pt x="26" y="338"/>
                    </a:lnTo>
                    <a:lnTo>
                      <a:pt x="250" y="338"/>
                    </a:lnTo>
                    <a:lnTo>
                      <a:pt x="250" y="126"/>
                    </a:lnTo>
                    <a:lnTo>
                      <a:pt x="151" y="27"/>
                    </a:lnTo>
                    <a:lnTo>
                      <a:pt x="26" y="27"/>
                    </a:lnTo>
                    <a:lnTo>
                      <a:pt x="26" y="184"/>
                    </a:lnTo>
                    <a:cubicBezTo>
                      <a:pt x="26" y="191"/>
                      <a:pt x="20" y="197"/>
                      <a:pt x="13" y="197"/>
                    </a:cubicBezTo>
                    <a:cubicBezTo>
                      <a:pt x="6" y="197"/>
                      <a:pt x="0" y="191"/>
                      <a:pt x="0" y="184"/>
                    </a:cubicBezTo>
                    <a:lnTo>
                      <a:pt x="0" y="14"/>
                    </a:lnTo>
                    <a:cubicBezTo>
                      <a:pt x="0" y="6"/>
                      <a:pt x="6" y="0"/>
                      <a:pt x="13" y="0"/>
                    </a:cubicBezTo>
                    <a:lnTo>
                      <a:pt x="156" y="0"/>
                    </a:lnTo>
                    <a:cubicBezTo>
                      <a:pt x="160" y="0"/>
                      <a:pt x="163" y="2"/>
                      <a:pt x="166" y="4"/>
                    </a:cubicBezTo>
                    <a:lnTo>
                      <a:pt x="273" y="111"/>
                    </a:lnTo>
                    <a:cubicBezTo>
                      <a:pt x="275" y="113"/>
                      <a:pt x="276" y="117"/>
                      <a:pt x="276" y="120"/>
                    </a:cubicBezTo>
                    <a:lnTo>
                      <a:pt x="276" y="352"/>
                    </a:lnTo>
                    <a:cubicBezTo>
                      <a:pt x="276" y="359"/>
                      <a:pt x="270" y="365"/>
                      <a:pt x="263" y="365"/>
                    </a:cubicBezTo>
                    <a:close/>
                  </a:path>
                </a:pathLst>
              </a:custGeom>
              <a:solidFill>
                <a:srgbClr val="3C3C3B"/>
              </a:solidFill>
              <a:ln w="0">
                <a:noFill/>
                <a:prstDash val="solid"/>
                <a:round/>
                <a:headEnd/>
                <a:tailEnd/>
              </a:ln>
            </p:spPr>
            <p:txBody>
              <a:bodyPr/>
              <a:lstStyle/>
              <a:p>
                <a:pPr algn="ctr" defTabSz="456512" eaLnBrk="1" fontAlgn="ctr" hangingPunct="1">
                  <a:defRPr/>
                </a:pPr>
                <a:endParaRPr lang="en-US" altLang="zh-CN" sz="1600" dirty="0">
                  <a:latin typeface="Huawei Sans" panose="020C0503030203020204" pitchFamily="34" charset="0"/>
                </a:endParaRPr>
              </a:p>
            </p:txBody>
          </p:sp>
          <p:sp>
            <p:nvSpPr>
              <p:cNvPr id="222" name="Freeform 16">
                <a:extLst>
                  <a:ext uri="{FF2B5EF4-FFF2-40B4-BE49-F238E27FC236}">
                    <a16:creationId xmlns:a16="http://schemas.microsoft.com/office/drawing/2014/main" id="{0BD78E8C-4361-41BB-AB89-85F400C64F65}"/>
                  </a:ext>
                </a:extLst>
              </p:cNvPr>
              <p:cNvSpPr>
                <a:spLocks/>
              </p:cNvSpPr>
              <p:nvPr/>
            </p:nvSpPr>
            <p:spPr bwMode="gray">
              <a:xfrm>
                <a:off x="9505538" y="3717691"/>
                <a:ext cx="62344" cy="64012"/>
              </a:xfrm>
              <a:custGeom>
                <a:avLst/>
                <a:gdLst/>
                <a:ahLst/>
                <a:cxnLst>
                  <a:cxn ang="0">
                    <a:pos x="120" y="134"/>
                  </a:cxn>
                  <a:cxn ang="0">
                    <a:pos x="120" y="134"/>
                  </a:cxn>
                  <a:cxn ang="0">
                    <a:pos x="13" y="134"/>
                  </a:cxn>
                  <a:cxn ang="0">
                    <a:pos x="0" y="121"/>
                  </a:cxn>
                  <a:cxn ang="0">
                    <a:pos x="0" y="14"/>
                  </a:cxn>
                  <a:cxn ang="0">
                    <a:pos x="13" y="0"/>
                  </a:cxn>
                  <a:cxn ang="0">
                    <a:pos x="27" y="14"/>
                  </a:cxn>
                  <a:cxn ang="0">
                    <a:pos x="27" y="107"/>
                  </a:cxn>
                  <a:cxn ang="0">
                    <a:pos x="120" y="107"/>
                  </a:cxn>
                  <a:cxn ang="0">
                    <a:pos x="133" y="121"/>
                  </a:cxn>
                  <a:cxn ang="0">
                    <a:pos x="120" y="134"/>
                  </a:cxn>
                </a:cxnLst>
                <a:rect l="0" t="0" r="r" b="b"/>
                <a:pathLst>
                  <a:path w="133" h="134">
                    <a:moveTo>
                      <a:pt x="120" y="134"/>
                    </a:moveTo>
                    <a:lnTo>
                      <a:pt x="120" y="134"/>
                    </a:lnTo>
                    <a:lnTo>
                      <a:pt x="13" y="134"/>
                    </a:lnTo>
                    <a:cubicBezTo>
                      <a:pt x="6" y="134"/>
                      <a:pt x="0" y="128"/>
                      <a:pt x="0" y="121"/>
                    </a:cubicBezTo>
                    <a:lnTo>
                      <a:pt x="0" y="14"/>
                    </a:lnTo>
                    <a:cubicBezTo>
                      <a:pt x="0" y="6"/>
                      <a:pt x="6" y="0"/>
                      <a:pt x="13" y="0"/>
                    </a:cubicBezTo>
                    <a:cubicBezTo>
                      <a:pt x="21" y="0"/>
                      <a:pt x="27" y="6"/>
                      <a:pt x="27" y="14"/>
                    </a:cubicBezTo>
                    <a:lnTo>
                      <a:pt x="27" y="107"/>
                    </a:lnTo>
                    <a:lnTo>
                      <a:pt x="120" y="107"/>
                    </a:lnTo>
                    <a:cubicBezTo>
                      <a:pt x="127" y="107"/>
                      <a:pt x="133" y="113"/>
                      <a:pt x="133" y="121"/>
                    </a:cubicBezTo>
                    <a:cubicBezTo>
                      <a:pt x="133" y="128"/>
                      <a:pt x="127" y="134"/>
                      <a:pt x="120" y="134"/>
                    </a:cubicBezTo>
                    <a:close/>
                  </a:path>
                </a:pathLst>
              </a:custGeom>
              <a:solidFill>
                <a:srgbClr val="3C3C3B"/>
              </a:solidFill>
              <a:ln w="0">
                <a:noFill/>
                <a:prstDash val="solid"/>
                <a:round/>
                <a:headEnd/>
                <a:tailEnd/>
              </a:ln>
            </p:spPr>
            <p:txBody>
              <a:bodyPr/>
              <a:lstStyle/>
              <a:p>
                <a:pPr algn="ctr" defTabSz="456512" eaLnBrk="1" fontAlgn="ctr" hangingPunct="1">
                  <a:defRPr/>
                </a:pPr>
                <a:endParaRPr lang="en-US" altLang="zh-CN" sz="1600" dirty="0">
                  <a:latin typeface="Huawei Sans" panose="020C0503030203020204" pitchFamily="34" charset="0"/>
                </a:endParaRPr>
              </a:p>
            </p:txBody>
          </p:sp>
          <p:sp>
            <p:nvSpPr>
              <p:cNvPr id="223" name="Freeform 17">
                <a:extLst>
                  <a:ext uri="{FF2B5EF4-FFF2-40B4-BE49-F238E27FC236}">
                    <a16:creationId xmlns:a16="http://schemas.microsoft.com/office/drawing/2014/main" id="{0A877F19-1D29-4EAC-BF2C-7615F4B63813}"/>
                  </a:ext>
                </a:extLst>
              </p:cNvPr>
              <p:cNvSpPr>
                <a:spLocks noEditPoints="1"/>
              </p:cNvSpPr>
              <p:nvPr/>
            </p:nvSpPr>
            <p:spPr bwMode="gray">
              <a:xfrm>
                <a:off x="9409350" y="3797705"/>
                <a:ext cx="69469" cy="69346"/>
              </a:xfrm>
              <a:custGeom>
                <a:avLst/>
                <a:gdLst/>
                <a:ahLst/>
                <a:cxnLst>
                  <a:cxn ang="0">
                    <a:pos x="108" y="88"/>
                  </a:cxn>
                  <a:cxn ang="0">
                    <a:pos x="108" y="88"/>
                  </a:cxn>
                  <a:cxn ang="0">
                    <a:pos x="88" y="88"/>
                  </a:cxn>
                  <a:cxn ang="0">
                    <a:pos x="88" y="107"/>
                  </a:cxn>
                  <a:cxn ang="0">
                    <a:pos x="75" y="121"/>
                  </a:cxn>
                  <a:cxn ang="0">
                    <a:pos x="62" y="107"/>
                  </a:cxn>
                  <a:cxn ang="0">
                    <a:pos x="62" y="88"/>
                  </a:cxn>
                  <a:cxn ang="0">
                    <a:pos x="42" y="88"/>
                  </a:cxn>
                  <a:cxn ang="0">
                    <a:pos x="29" y="75"/>
                  </a:cxn>
                  <a:cxn ang="0">
                    <a:pos x="42" y="61"/>
                  </a:cxn>
                  <a:cxn ang="0">
                    <a:pos x="62" y="61"/>
                  </a:cxn>
                  <a:cxn ang="0">
                    <a:pos x="62" y="42"/>
                  </a:cxn>
                  <a:cxn ang="0">
                    <a:pos x="75" y="29"/>
                  </a:cxn>
                  <a:cxn ang="0">
                    <a:pos x="88" y="42"/>
                  </a:cxn>
                  <a:cxn ang="0">
                    <a:pos x="88" y="61"/>
                  </a:cxn>
                  <a:cxn ang="0">
                    <a:pos x="108" y="61"/>
                  </a:cxn>
                  <a:cxn ang="0">
                    <a:pos x="121" y="75"/>
                  </a:cxn>
                  <a:cxn ang="0">
                    <a:pos x="108" y="88"/>
                  </a:cxn>
                  <a:cxn ang="0">
                    <a:pos x="75" y="0"/>
                  </a:cxn>
                  <a:cxn ang="0">
                    <a:pos x="75" y="0"/>
                  </a:cxn>
                  <a:cxn ang="0">
                    <a:pos x="0" y="75"/>
                  </a:cxn>
                  <a:cxn ang="0">
                    <a:pos x="75" y="149"/>
                  </a:cxn>
                  <a:cxn ang="0">
                    <a:pos x="150" y="75"/>
                  </a:cxn>
                  <a:cxn ang="0">
                    <a:pos x="75" y="0"/>
                  </a:cxn>
                </a:cxnLst>
                <a:rect l="0" t="0" r="r" b="b"/>
                <a:pathLst>
                  <a:path w="150" h="149">
                    <a:moveTo>
                      <a:pt x="108" y="88"/>
                    </a:moveTo>
                    <a:lnTo>
                      <a:pt x="108" y="88"/>
                    </a:lnTo>
                    <a:lnTo>
                      <a:pt x="88" y="88"/>
                    </a:lnTo>
                    <a:lnTo>
                      <a:pt x="88" y="107"/>
                    </a:lnTo>
                    <a:cubicBezTo>
                      <a:pt x="88" y="115"/>
                      <a:pt x="82" y="121"/>
                      <a:pt x="75" y="121"/>
                    </a:cubicBezTo>
                    <a:cubicBezTo>
                      <a:pt x="68" y="121"/>
                      <a:pt x="62" y="115"/>
                      <a:pt x="62" y="107"/>
                    </a:cubicBezTo>
                    <a:lnTo>
                      <a:pt x="62" y="88"/>
                    </a:lnTo>
                    <a:lnTo>
                      <a:pt x="42" y="88"/>
                    </a:lnTo>
                    <a:cubicBezTo>
                      <a:pt x="35" y="88"/>
                      <a:pt x="29" y="82"/>
                      <a:pt x="29" y="75"/>
                    </a:cubicBezTo>
                    <a:cubicBezTo>
                      <a:pt x="29" y="67"/>
                      <a:pt x="35" y="61"/>
                      <a:pt x="42" y="61"/>
                    </a:cubicBezTo>
                    <a:lnTo>
                      <a:pt x="62" y="61"/>
                    </a:lnTo>
                    <a:lnTo>
                      <a:pt x="62" y="42"/>
                    </a:lnTo>
                    <a:cubicBezTo>
                      <a:pt x="62" y="35"/>
                      <a:pt x="68" y="29"/>
                      <a:pt x="75" y="29"/>
                    </a:cubicBezTo>
                    <a:cubicBezTo>
                      <a:pt x="82" y="29"/>
                      <a:pt x="88" y="35"/>
                      <a:pt x="88" y="42"/>
                    </a:cubicBezTo>
                    <a:lnTo>
                      <a:pt x="88" y="61"/>
                    </a:lnTo>
                    <a:lnTo>
                      <a:pt x="108" y="61"/>
                    </a:lnTo>
                    <a:cubicBezTo>
                      <a:pt x="115" y="61"/>
                      <a:pt x="121" y="67"/>
                      <a:pt x="121" y="75"/>
                    </a:cubicBezTo>
                    <a:cubicBezTo>
                      <a:pt x="121" y="82"/>
                      <a:pt x="115" y="88"/>
                      <a:pt x="108" y="88"/>
                    </a:cubicBezTo>
                    <a:close/>
                    <a:moveTo>
                      <a:pt x="75" y="0"/>
                    </a:moveTo>
                    <a:lnTo>
                      <a:pt x="75" y="0"/>
                    </a:lnTo>
                    <a:cubicBezTo>
                      <a:pt x="34" y="0"/>
                      <a:pt x="0" y="33"/>
                      <a:pt x="0" y="75"/>
                    </a:cubicBezTo>
                    <a:cubicBezTo>
                      <a:pt x="0" y="116"/>
                      <a:pt x="34" y="149"/>
                      <a:pt x="75" y="149"/>
                    </a:cubicBezTo>
                    <a:cubicBezTo>
                      <a:pt x="116" y="149"/>
                      <a:pt x="150" y="116"/>
                      <a:pt x="150" y="75"/>
                    </a:cubicBezTo>
                    <a:cubicBezTo>
                      <a:pt x="150" y="33"/>
                      <a:pt x="116" y="0"/>
                      <a:pt x="75" y="0"/>
                    </a:cubicBezTo>
                    <a:close/>
                  </a:path>
                </a:pathLst>
              </a:custGeom>
              <a:solidFill>
                <a:srgbClr val="3C3C3B"/>
              </a:solidFill>
              <a:ln w="0">
                <a:noFill/>
                <a:prstDash val="solid"/>
                <a:round/>
                <a:headEnd/>
                <a:tailEnd/>
              </a:ln>
            </p:spPr>
            <p:txBody>
              <a:bodyPr/>
              <a:lstStyle/>
              <a:p>
                <a:pPr algn="ctr" defTabSz="456512" eaLnBrk="1" fontAlgn="ctr" hangingPunct="1">
                  <a:defRPr/>
                </a:pPr>
                <a:endParaRPr lang="en-US" altLang="zh-CN" sz="1600" dirty="0">
                  <a:latin typeface="Huawei Sans" panose="020C0503030203020204" pitchFamily="34" charset="0"/>
                </a:endParaRPr>
              </a:p>
            </p:txBody>
          </p:sp>
          <p:sp>
            <p:nvSpPr>
              <p:cNvPr id="224" name="Freeform 18">
                <a:extLst>
                  <a:ext uri="{FF2B5EF4-FFF2-40B4-BE49-F238E27FC236}">
                    <a16:creationId xmlns:a16="http://schemas.microsoft.com/office/drawing/2014/main" id="{EA73FED0-9D4B-4960-A95C-32204D9A56EC}"/>
                  </a:ext>
                </a:extLst>
              </p:cNvPr>
              <p:cNvSpPr>
                <a:spLocks/>
              </p:cNvSpPr>
              <p:nvPr/>
            </p:nvSpPr>
            <p:spPr bwMode="gray">
              <a:xfrm>
                <a:off x="9489507" y="3811930"/>
                <a:ext cx="51657" cy="12447"/>
              </a:xfrm>
              <a:custGeom>
                <a:avLst/>
                <a:gdLst/>
                <a:ahLst/>
                <a:cxnLst>
                  <a:cxn ang="0">
                    <a:pos x="95" y="26"/>
                  </a:cxn>
                  <a:cxn ang="0">
                    <a:pos x="95" y="26"/>
                  </a:cxn>
                  <a:cxn ang="0">
                    <a:pos x="13" y="26"/>
                  </a:cxn>
                  <a:cxn ang="0">
                    <a:pos x="0" y="13"/>
                  </a:cxn>
                  <a:cxn ang="0">
                    <a:pos x="13" y="0"/>
                  </a:cxn>
                  <a:cxn ang="0">
                    <a:pos x="95" y="0"/>
                  </a:cxn>
                  <a:cxn ang="0">
                    <a:pos x="108" y="13"/>
                  </a:cxn>
                  <a:cxn ang="0">
                    <a:pos x="95" y="26"/>
                  </a:cxn>
                </a:cxnLst>
                <a:rect l="0" t="0" r="r" b="b"/>
                <a:pathLst>
                  <a:path w="108" h="26">
                    <a:moveTo>
                      <a:pt x="95" y="26"/>
                    </a:moveTo>
                    <a:lnTo>
                      <a:pt x="95" y="26"/>
                    </a:lnTo>
                    <a:lnTo>
                      <a:pt x="13" y="26"/>
                    </a:lnTo>
                    <a:cubicBezTo>
                      <a:pt x="6" y="26"/>
                      <a:pt x="0" y="20"/>
                      <a:pt x="0" y="13"/>
                    </a:cubicBezTo>
                    <a:cubicBezTo>
                      <a:pt x="0" y="6"/>
                      <a:pt x="6" y="0"/>
                      <a:pt x="13" y="0"/>
                    </a:cubicBezTo>
                    <a:lnTo>
                      <a:pt x="95" y="0"/>
                    </a:lnTo>
                    <a:cubicBezTo>
                      <a:pt x="102" y="0"/>
                      <a:pt x="108" y="6"/>
                      <a:pt x="108" y="13"/>
                    </a:cubicBezTo>
                    <a:cubicBezTo>
                      <a:pt x="108" y="20"/>
                      <a:pt x="102" y="26"/>
                      <a:pt x="95" y="26"/>
                    </a:cubicBezTo>
                    <a:close/>
                  </a:path>
                </a:pathLst>
              </a:custGeom>
              <a:solidFill>
                <a:srgbClr val="3C3C3B"/>
              </a:solidFill>
              <a:ln w="0">
                <a:noFill/>
                <a:prstDash val="solid"/>
                <a:round/>
                <a:headEnd/>
                <a:tailEnd/>
              </a:ln>
            </p:spPr>
            <p:txBody>
              <a:bodyPr/>
              <a:lstStyle/>
              <a:p>
                <a:pPr algn="ctr" defTabSz="456512" eaLnBrk="1" fontAlgn="ctr" hangingPunct="1">
                  <a:defRPr/>
                </a:pPr>
                <a:endParaRPr lang="en-US" altLang="zh-CN" sz="1600" dirty="0">
                  <a:latin typeface="Huawei Sans" panose="020C0503030203020204" pitchFamily="34" charset="0"/>
                </a:endParaRPr>
              </a:p>
            </p:txBody>
          </p:sp>
          <p:sp>
            <p:nvSpPr>
              <p:cNvPr id="225" name="Freeform 19">
                <a:extLst>
                  <a:ext uri="{FF2B5EF4-FFF2-40B4-BE49-F238E27FC236}">
                    <a16:creationId xmlns:a16="http://schemas.microsoft.com/office/drawing/2014/main" id="{25ABB16C-6EAA-4EBB-914E-8DF453D08ADF}"/>
                  </a:ext>
                </a:extLst>
              </p:cNvPr>
              <p:cNvSpPr>
                <a:spLocks/>
              </p:cNvSpPr>
              <p:nvPr/>
            </p:nvSpPr>
            <p:spPr bwMode="gray">
              <a:xfrm>
                <a:off x="9489507" y="3842158"/>
                <a:ext cx="51657" cy="12447"/>
              </a:xfrm>
              <a:custGeom>
                <a:avLst/>
                <a:gdLst/>
                <a:ahLst/>
                <a:cxnLst>
                  <a:cxn ang="0">
                    <a:pos x="95" y="27"/>
                  </a:cxn>
                  <a:cxn ang="0">
                    <a:pos x="95" y="27"/>
                  </a:cxn>
                  <a:cxn ang="0">
                    <a:pos x="13" y="27"/>
                  </a:cxn>
                  <a:cxn ang="0">
                    <a:pos x="0" y="13"/>
                  </a:cxn>
                  <a:cxn ang="0">
                    <a:pos x="13" y="0"/>
                  </a:cxn>
                  <a:cxn ang="0">
                    <a:pos x="95" y="0"/>
                  </a:cxn>
                  <a:cxn ang="0">
                    <a:pos x="108" y="13"/>
                  </a:cxn>
                  <a:cxn ang="0">
                    <a:pos x="95" y="27"/>
                  </a:cxn>
                </a:cxnLst>
                <a:rect l="0" t="0" r="r" b="b"/>
                <a:pathLst>
                  <a:path w="108" h="27">
                    <a:moveTo>
                      <a:pt x="95" y="27"/>
                    </a:moveTo>
                    <a:lnTo>
                      <a:pt x="95" y="27"/>
                    </a:lnTo>
                    <a:lnTo>
                      <a:pt x="13" y="27"/>
                    </a:lnTo>
                    <a:cubicBezTo>
                      <a:pt x="6" y="27"/>
                      <a:pt x="0" y="21"/>
                      <a:pt x="0" y="13"/>
                    </a:cubicBezTo>
                    <a:cubicBezTo>
                      <a:pt x="0" y="6"/>
                      <a:pt x="6" y="0"/>
                      <a:pt x="13" y="0"/>
                    </a:cubicBezTo>
                    <a:lnTo>
                      <a:pt x="95" y="0"/>
                    </a:lnTo>
                    <a:cubicBezTo>
                      <a:pt x="102" y="0"/>
                      <a:pt x="108" y="6"/>
                      <a:pt x="108" y="13"/>
                    </a:cubicBezTo>
                    <a:cubicBezTo>
                      <a:pt x="108" y="21"/>
                      <a:pt x="102" y="27"/>
                      <a:pt x="95" y="27"/>
                    </a:cubicBezTo>
                    <a:close/>
                  </a:path>
                </a:pathLst>
              </a:custGeom>
              <a:solidFill>
                <a:srgbClr val="3C3C3B"/>
              </a:solidFill>
              <a:ln w="0">
                <a:noFill/>
                <a:prstDash val="solid"/>
                <a:round/>
                <a:headEnd/>
                <a:tailEnd/>
              </a:ln>
            </p:spPr>
            <p:txBody>
              <a:bodyPr/>
              <a:lstStyle/>
              <a:p>
                <a:pPr algn="ctr" defTabSz="456512" eaLnBrk="1" fontAlgn="ctr" hangingPunct="1">
                  <a:defRPr/>
                </a:pPr>
                <a:endParaRPr lang="en-US" altLang="zh-CN" sz="1600" dirty="0">
                  <a:latin typeface="Huawei Sans" panose="020C0503030203020204" pitchFamily="34" charset="0"/>
                </a:endParaRPr>
              </a:p>
            </p:txBody>
          </p:sp>
        </p:grpSp>
        <p:sp>
          <p:nvSpPr>
            <p:cNvPr id="219" name="矩形 218">
              <a:extLst>
                <a:ext uri="{FF2B5EF4-FFF2-40B4-BE49-F238E27FC236}">
                  <a16:creationId xmlns:a16="http://schemas.microsoft.com/office/drawing/2014/main" id="{C56AB9C5-11B9-48A9-A636-1CA5D3A818FE}"/>
                </a:ext>
              </a:extLst>
            </p:cNvPr>
            <p:cNvSpPr/>
            <p:nvPr/>
          </p:nvSpPr>
          <p:spPr bwMode="gray">
            <a:xfrm>
              <a:off x="9488504" y="4676099"/>
              <a:ext cx="318671" cy="319313"/>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schemeClr val="tx1"/>
                </a:solidFill>
                <a:latin typeface="Huawei Sans" panose="020C0503030203020204" pitchFamily="34" charset="0"/>
              </a:endParaRPr>
            </a:p>
          </p:txBody>
        </p:sp>
        <p:sp>
          <p:nvSpPr>
            <p:cNvPr id="220" name="矩形 219">
              <a:extLst>
                <a:ext uri="{FF2B5EF4-FFF2-40B4-BE49-F238E27FC236}">
                  <a16:creationId xmlns:a16="http://schemas.microsoft.com/office/drawing/2014/main" id="{B002A379-98F5-4607-ABA2-E447B37CDF0C}"/>
                </a:ext>
              </a:extLst>
            </p:cNvPr>
            <p:cNvSpPr/>
            <p:nvPr/>
          </p:nvSpPr>
          <p:spPr bwMode="gray">
            <a:xfrm>
              <a:off x="9551747" y="4740037"/>
              <a:ext cx="190430" cy="185383"/>
            </a:xfrm>
            <a:prstGeom prst="rect">
              <a:avLst/>
            </a:prstGeom>
            <a:solidFill>
              <a:srgbClr val="FFFF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schemeClr val="tx1"/>
                </a:solidFill>
                <a:latin typeface="Huawei Sans" panose="020C0503030203020204" pitchFamily="34" charset="0"/>
              </a:endParaRPr>
            </a:p>
          </p:txBody>
        </p:sp>
      </p:grpSp>
      <p:sp>
        <p:nvSpPr>
          <p:cNvPr id="226" name="文本框 225">
            <a:extLst>
              <a:ext uri="{FF2B5EF4-FFF2-40B4-BE49-F238E27FC236}">
                <a16:creationId xmlns:a16="http://schemas.microsoft.com/office/drawing/2014/main" id="{291804C1-8292-4514-BDAB-E544F27C1524}"/>
              </a:ext>
            </a:extLst>
          </p:cNvPr>
          <p:cNvSpPr txBox="1"/>
          <p:nvPr/>
        </p:nvSpPr>
        <p:spPr bwMode="gray">
          <a:xfrm>
            <a:off x="6604707" y="5105166"/>
            <a:ext cx="1183159" cy="184666"/>
          </a:xfrm>
          <a:prstGeom prst="rect">
            <a:avLst/>
          </a:prstGeom>
          <a:noFill/>
        </p:spPr>
        <p:txBody>
          <a:bodyPr wrap="square" lIns="0" tIns="0" rIns="0" bIns="0" rtlCol="0">
            <a:spAutoFit/>
          </a:bodyPr>
          <a:lstStyle/>
          <a:p>
            <a:pPr algn="ctr" fontAlgn="ctr"/>
            <a:r>
              <a:rPr lang="en-US" sz="1200" dirty="0">
                <a:latin typeface="Huawei Sans" panose="020C0503030203020204" pitchFamily="34" charset="0"/>
              </a:rPr>
              <a:t>Built-in probe</a:t>
            </a:r>
            <a:endParaRPr lang="en-US" altLang="zh-CN" sz="1200" dirty="0">
              <a:latin typeface="Huawei Sans" panose="020C0503030203020204" pitchFamily="34" charset="0"/>
            </a:endParaRPr>
          </a:p>
        </p:txBody>
      </p:sp>
      <p:grpSp>
        <p:nvGrpSpPr>
          <p:cNvPr id="227" name="组合 226">
            <a:extLst>
              <a:ext uri="{FF2B5EF4-FFF2-40B4-BE49-F238E27FC236}">
                <a16:creationId xmlns:a16="http://schemas.microsoft.com/office/drawing/2014/main" id="{7B668898-CC30-4D19-8E72-8A1A9B557EAA}"/>
              </a:ext>
            </a:extLst>
          </p:cNvPr>
          <p:cNvGrpSpPr/>
          <p:nvPr/>
        </p:nvGrpSpPr>
        <p:grpSpPr bwMode="gray">
          <a:xfrm>
            <a:off x="4490826" y="5434717"/>
            <a:ext cx="318671" cy="319313"/>
            <a:chOff x="9534913" y="5404136"/>
            <a:chExt cx="318671" cy="319313"/>
          </a:xfrm>
        </p:grpSpPr>
        <p:pic>
          <p:nvPicPr>
            <p:cNvPr id="228" name="Picture 4">
              <a:extLst>
                <a:ext uri="{FF2B5EF4-FFF2-40B4-BE49-F238E27FC236}">
                  <a16:creationId xmlns:a16="http://schemas.microsoft.com/office/drawing/2014/main" id="{1981FD87-91DF-4DDB-B286-30C85FE5F969}"/>
                </a:ext>
              </a:extLst>
            </p:cNvPr>
            <p:cNvPicPr>
              <a:picLocks noChangeAspect="1" noChangeArrowheads="1"/>
            </p:cNvPicPr>
            <p:nvPr/>
          </p:nvPicPr>
          <p:blipFill>
            <a:blip r:embed="rId4" cstate="print"/>
            <a:srcRect/>
            <a:stretch>
              <a:fillRect/>
            </a:stretch>
          </p:blipFill>
          <p:spPr bwMode="gray">
            <a:xfrm>
              <a:off x="9538418" y="5415224"/>
              <a:ext cx="303202" cy="297138"/>
            </a:xfrm>
            <a:prstGeom prst="rect">
              <a:avLst/>
            </a:prstGeom>
            <a:noFill/>
            <a:ln w="9525">
              <a:noFill/>
              <a:miter lim="800000"/>
              <a:headEnd/>
              <a:tailEnd/>
            </a:ln>
          </p:spPr>
        </p:pic>
        <p:sp>
          <p:nvSpPr>
            <p:cNvPr id="229" name="矩形 228">
              <a:extLst>
                <a:ext uri="{FF2B5EF4-FFF2-40B4-BE49-F238E27FC236}">
                  <a16:creationId xmlns:a16="http://schemas.microsoft.com/office/drawing/2014/main" id="{F5E842DC-86AB-41E9-8977-4EF762EB8D7C}"/>
                </a:ext>
              </a:extLst>
            </p:cNvPr>
            <p:cNvSpPr/>
            <p:nvPr/>
          </p:nvSpPr>
          <p:spPr bwMode="gray">
            <a:xfrm>
              <a:off x="9534913" y="5404136"/>
              <a:ext cx="318671" cy="319313"/>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schemeClr val="tx1"/>
                </a:solidFill>
                <a:latin typeface="Huawei Sans" panose="020C0503030203020204" pitchFamily="34" charset="0"/>
              </a:endParaRPr>
            </a:p>
          </p:txBody>
        </p:sp>
      </p:grpSp>
      <p:sp>
        <p:nvSpPr>
          <p:cNvPr id="230" name="文本框 229">
            <a:extLst>
              <a:ext uri="{FF2B5EF4-FFF2-40B4-BE49-F238E27FC236}">
                <a16:creationId xmlns:a16="http://schemas.microsoft.com/office/drawing/2014/main" id="{CFFAD3D9-1231-4B08-82E9-8DE9AB536906}"/>
              </a:ext>
            </a:extLst>
          </p:cNvPr>
          <p:cNvSpPr txBox="1"/>
          <p:nvPr/>
        </p:nvSpPr>
        <p:spPr bwMode="gray">
          <a:xfrm>
            <a:off x="3511326" y="5875559"/>
            <a:ext cx="2240081" cy="184666"/>
          </a:xfrm>
          <a:prstGeom prst="rect">
            <a:avLst/>
          </a:prstGeom>
          <a:noFill/>
        </p:spPr>
        <p:txBody>
          <a:bodyPr wrap="square" lIns="0" tIns="0" rIns="0" bIns="0" rtlCol="0">
            <a:spAutoFit/>
          </a:bodyPr>
          <a:lstStyle/>
          <a:p>
            <a:pPr algn="ctr" fontAlgn="ctr"/>
            <a:r>
              <a:rPr lang="en-US" sz="1200" dirty="0">
                <a:latin typeface="Huawei Sans" panose="020C0503030203020204" pitchFamily="34" charset="0"/>
              </a:rPr>
              <a:t>Built-in deception sensor</a:t>
            </a:r>
            <a:endParaRPr lang="en-US" altLang="zh-CN" sz="1200" dirty="0">
              <a:latin typeface="Huawei Sans" panose="020C0503030203020204" pitchFamily="34" charset="0"/>
            </a:endParaRPr>
          </a:p>
        </p:txBody>
      </p:sp>
      <p:grpSp>
        <p:nvGrpSpPr>
          <p:cNvPr id="233" name="组合 232">
            <a:extLst>
              <a:ext uri="{FF2B5EF4-FFF2-40B4-BE49-F238E27FC236}">
                <a16:creationId xmlns:a16="http://schemas.microsoft.com/office/drawing/2014/main" id="{338775A8-CE22-4B5B-ABEE-6BBF5D1D149D}"/>
              </a:ext>
            </a:extLst>
          </p:cNvPr>
          <p:cNvGrpSpPr>
            <a:grpSpLocks noChangeAspect="1"/>
          </p:cNvGrpSpPr>
          <p:nvPr/>
        </p:nvGrpSpPr>
        <p:grpSpPr bwMode="gray">
          <a:xfrm>
            <a:off x="7053303" y="5467628"/>
            <a:ext cx="265588" cy="264913"/>
            <a:chOff x="10660108" y="3647579"/>
            <a:chExt cx="329539" cy="328701"/>
          </a:xfrm>
          <a:solidFill>
            <a:srgbClr val="0070C0"/>
          </a:solidFill>
        </p:grpSpPr>
        <p:sp>
          <p:nvSpPr>
            <p:cNvPr id="234" name="Freeform 82">
              <a:extLst>
                <a:ext uri="{FF2B5EF4-FFF2-40B4-BE49-F238E27FC236}">
                  <a16:creationId xmlns:a16="http://schemas.microsoft.com/office/drawing/2014/main" id="{E3C062E2-35D5-43DB-8062-533AA3C6F69C}"/>
                </a:ext>
              </a:extLst>
            </p:cNvPr>
            <p:cNvSpPr>
              <a:spLocks/>
            </p:cNvSpPr>
            <p:nvPr/>
          </p:nvSpPr>
          <p:spPr bwMode="gray">
            <a:xfrm>
              <a:off x="10824199" y="3705745"/>
              <a:ext cx="150530" cy="254303"/>
            </a:xfrm>
            <a:custGeom>
              <a:avLst/>
              <a:gdLst>
                <a:gd name="T0" fmla="*/ 2147483646 w 417"/>
                <a:gd name="T1" fmla="*/ 0 h 711"/>
                <a:gd name="T2" fmla="*/ 2147483646 w 417"/>
                <a:gd name="T3" fmla="*/ 0 h 711"/>
                <a:gd name="T4" fmla="*/ 2147483646 w 417"/>
                <a:gd name="T5" fmla="*/ 2147483646 h 711"/>
                <a:gd name="T6" fmla="*/ 0 w 417"/>
                <a:gd name="T7" fmla="*/ 2147483646 h 711"/>
                <a:gd name="T8" fmla="*/ 0 w 417"/>
                <a:gd name="T9" fmla="*/ 2147483646 h 711"/>
                <a:gd name="T10" fmla="*/ 2147483646 w 417"/>
                <a:gd name="T11" fmla="*/ 0 h 711"/>
                <a:gd name="T12" fmla="*/ 0 60000 65536"/>
                <a:gd name="T13" fmla="*/ 0 60000 65536"/>
                <a:gd name="T14" fmla="*/ 0 60000 65536"/>
                <a:gd name="T15" fmla="*/ 0 60000 65536"/>
                <a:gd name="T16" fmla="*/ 0 60000 65536"/>
                <a:gd name="T17" fmla="*/ 0 60000 65536"/>
                <a:gd name="T18" fmla="*/ 0 w 417"/>
                <a:gd name="T19" fmla="*/ 0 h 711"/>
                <a:gd name="T20" fmla="*/ 417 w 417"/>
                <a:gd name="T21" fmla="*/ 711 h 711"/>
              </a:gdLst>
              <a:ahLst/>
              <a:cxnLst>
                <a:cxn ang="T12">
                  <a:pos x="T0" y="T1"/>
                </a:cxn>
                <a:cxn ang="T13">
                  <a:pos x="T2" y="T3"/>
                </a:cxn>
                <a:cxn ang="T14">
                  <a:pos x="T4" y="T5"/>
                </a:cxn>
                <a:cxn ang="T15">
                  <a:pos x="T6" y="T7"/>
                </a:cxn>
                <a:cxn ang="T16">
                  <a:pos x="T8" y="T9"/>
                </a:cxn>
                <a:cxn ang="T17">
                  <a:pos x="T10" y="T11"/>
                </a:cxn>
              </a:cxnLst>
              <a:rect l="T18" t="T19" r="T20" b="T21"/>
              <a:pathLst>
                <a:path w="417" h="711">
                  <a:moveTo>
                    <a:pt x="295" y="0"/>
                  </a:moveTo>
                  <a:lnTo>
                    <a:pt x="295" y="0"/>
                  </a:lnTo>
                  <a:cubicBezTo>
                    <a:pt x="370" y="76"/>
                    <a:pt x="417" y="180"/>
                    <a:pt x="417" y="295"/>
                  </a:cubicBezTo>
                  <a:cubicBezTo>
                    <a:pt x="417" y="525"/>
                    <a:pt x="230" y="711"/>
                    <a:pt x="0" y="711"/>
                  </a:cubicBezTo>
                  <a:lnTo>
                    <a:pt x="0" y="298"/>
                  </a:lnTo>
                  <a:lnTo>
                    <a:pt x="295" y="0"/>
                  </a:lnTo>
                  <a:close/>
                </a:path>
              </a:pathLst>
            </a:custGeom>
            <a:grpFill/>
            <a:ln w="0">
              <a:solidFill>
                <a:srgbClr val="000000"/>
              </a:solidFill>
              <a:round/>
              <a:headEnd/>
              <a:tailEnd/>
            </a:ln>
          </p:spPr>
          <p:txBody>
            <a:bodyPr/>
            <a:lstStyle/>
            <a:p>
              <a:pPr fontAlgn="ctr"/>
              <a:endParaRPr lang="en-US" altLang="zh-CN" sz="1600" dirty="0">
                <a:latin typeface="Huawei Sans" panose="020C0503030203020204" pitchFamily="34" charset="0"/>
              </a:endParaRPr>
            </a:p>
          </p:txBody>
        </p:sp>
        <p:sp>
          <p:nvSpPr>
            <p:cNvPr id="235" name="Freeform 83">
              <a:extLst>
                <a:ext uri="{FF2B5EF4-FFF2-40B4-BE49-F238E27FC236}">
                  <a16:creationId xmlns:a16="http://schemas.microsoft.com/office/drawing/2014/main" id="{D95C1EF2-6D68-4193-AA15-3012BA14714B}"/>
                </a:ext>
              </a:extLst>
            </p:cNvPr>
            <p:cNvSpPr>
              <a:spLocks noEditPoints="1"/>
            </p:cNvSpPr>
            <p:nvPr/>
          </p:nvSpPr>
          <p:spPr bwMode="gray">
            <a:xfrm>
              <a:off x="10660108" y="3647579"/>
              <a:ext cx="329539" cy="328701"/>
            </a:xfrm>
            <a:custGeom>
              <a:avLst/>
              <a:gdLst>
                <a:gd name="T0" fmla="*/ 2147483646 w 919"/>
                <a:gd name="T1" fmla="*/ 2147483646 h 918"/>
                <a:gd name="T2" fmla="*/ 2147483646 w 919"/>
                <a:gd name="T3" fmla="*/ 2147483646 h 918"/>
                <a:gd name="T4" fmla="*/ 2147483646 w 919"/>
                <a:gd name="T5" fmla="*/ 2147483646 h 918"/>
                <a:gd name="T6" fmla="*/ 2147483646 w 919"/>
                <a:gd name="T7" fmla="*/ 2147483646 h 918"/>
                <a:gd name="T8" fmla="*/ 2147483646 w 919"/>
                <a:gd name="T9" fmla="*/ 2147483646 h 918"/>
                <a:gd name="T10" fmla="*/ 2147483646 w 919"/>
                <a:gd name="T11" fmla="*/ 2147483646 h 918"/>
                <a:gd name="T12" fmla="*/ 2147483646 w 919"/>
                <a:gd name="T13" fmla="*/ 0 h 918"/>
                <a:gd name="T14" fmla="*/ 2147483646 w 919"/>
                <a:gd name="T15" fmla="*/ 0 h 918"/>
                <a:gd name="T16" fmla="*/ 0 w 919"/>
                <a:gd name="T17" fmla="*/ 2147483646 h 918"/>
                <a:gd name="T18" fmla="*/ 2147483646 w 919"/>
                <a:gd name="T19" fmla="*/ 2147483646 h 918"/>
                <a:gd name="T20" fmla="*/ 2147483646 w 919"/>
                <a:gd name="T21" fmla="*/ 2147483646 h 918"/>
                <a:gd name="T22" fmla="*/ 2147483646 w 919"/>
                <a:gd name="T23" fmla="*/ 0 h 9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19"/>
                <a:gd name="T37" fmla="*/ 0 h 918"/>
                <a:gd name="T38" fmla="*/ 919 w 919"/>
                <a:gd name="T39" fmla="*/ 918 h 91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19" h="918">
                  <a:moveTo>
                    <a:pt x="459" y="875"/>
                  </a:moveTo>
                  <a:lnTo>
                    <a:pt x="459" y="875"/>
                  </a:lnTo>
                  <a:cubicBezTo>
                    <a:pt x="229" y="875"/>
                    <a:pt x="43" y="689"/>
                    <a:pt x="43" y="459"/>
                  </a:cubicBezTo>
                  <a:cubicBezTo>
                    <a:pt x="43" y="229"/>
                    <a:pt x="229" y="43"/>
                    <a:pt x="459" y="43"/>
                  </a:cubicBezTo>
                  <a:cubicBezTo>
                    <a:pt x="689" y="43"/>
                    <a:pt x="876" y="229"/>
                    <a:pt x="876" y="459"/>
                  </a:cubicBezTo>
                  <a:cubicBezTo>
                    <a:pt x="876" y="689"/>
                    <a:pt x="689" y="875"/>
                    <a:pt x="459" y="875"/>
                  </a:cubicBezTo>
                  <a:close/>
                  <a:moveTo>
                    <a:pt x="459" y="0"/>
                  </a:moveTo>
                  <a:lnTo>
                    <a:pt x="459" y="0"/>
                  </a:lnTo>
                  <a:cubicBezTo>
                    <a:pt x="205" y="0"/>
                    <a:pt x="0" y="205"/>
                    <a:pt x="0" y="459"/>
                  </a:cubicBezTo>
                  <a:cubicBezTo>
                    <a:pt x="0" y="713"/>
                    <a:pt x="205" y="918"/>
                    <a:pt x="459" y="918"/>
                  </a:cubicBezTo>
                  <a:cubicBezTo>
                    <a:pt x="713" y="918"/>
                    <a:pt x="919" y="713"/>
                    <a:pt x="919" y="459"/>
                  </a:cubicBezTo>
                  <a:cubicBezTo>
                    <a:pt x="919" y="205"/>
                    <a:pt x="713" y="0"/>
                    <a:pt x="459" y="0"/>
                  </a:cubicBezTo>
                  <a:close/>
                </a:path>
              </a:pathLst>
            </a:custGeom>
            <a:grpFill/>
            <a:ln w="0">
              <a:solidFill>
                <a:srgbClr val="000000"/>
              </a:solidFill>
              <a:round/>
              <a:headEnd/>
              <a:tailEnd/>
            </a:ln>
          </p:spPr>
          <p:txBody>
            <a:bodyPr/>
            <a:lstStyle/>
            <a:p>
              <a:pPr fontAlgn="ctr"/>
              <a:endParaRPr lang="en-US" altLang="zh-CN" sz="1600" dirty="0">
                <a:latin typeface="Huawei Sans" panose="020C0503030203020204" pitchFamily="34" charset="0"/>
              </a:endParaRPr>
            </a:p>
          </p:txBody>
        </p:sp>
        <p:sp>
          <p:nvSpPr>
            <p:cNvPr id="236" name="Freeform 84">
              <a:extLst>
                <a:ext uri="{FF2B5EF4-FFF2-40B4-BE49-F238E27FC236}">
                  <a16:creationId xmlns:a16="http://schemas.microsoft.com/office/drawing/2014/main" id="{EC2A71EF-BA67-4B14-BFB3-66D4A4EEA379}"/>
                </a:ext>
              </a:extLst>
            </p:cNvPr>
            <p:cNvSpPr>
              <a:spLocks noEditPoints="1"/>
            </p:cNvSpPr>
            <p:nvPr/>
          </p:nvSpPr>
          <p:spPr bwMode="gray">
            <a:xfrm>
              <a:off x="10721133" y="3708450"/>
              <a:ext cx="207488" cy="205607"/>
            </a:xfrm>
            <a:custGeom>
              <a:avLst/>
              <a:gdLst>
                <a:gd name="T0" fmla="*/ 2147483646 w 577"/>
                <a:gd name="T1" fmla="*/ 2147483646 h 576"/>
                <a:gd name="T2" fmla="*/ 2147483646 w 577"/>
                <a:gd name="T3" fmla="*/ 2147483646 h 576"/>
                <a:gd name="T4" fmla="*/ 2147483646 w 577"/>
                <a:gd name="T5" fmla="*/ 2147483646 h 576"/>
                <a:gd name="T6" fmla="*/ 2147483646 w 577"/>
                <a:gd name="T7" fmla="*/ 2147483646 h 576"/>
                <a:gd name="T8" fmla="*/ 2147483646 w 577"/>
                <a:gd name="T9" fmla="*/ 2147483646 h 576"/>
                <a:gd name="T10" fmla="*/ 2147483646 w 577"/>
                <a:gd name="T11" fmla="*/ 2147483646 h 576"/>
                <a:gd name="T12" fmla="*/ 2147483646 w 577"/>
                <a:gd name="T13" fmla="*/ 0 h 576"/>
                <a:gd name="T14" fmla="*/ 2147483646 w 577"/>
                <a:gd name="T15" fmla="*/ 0 h 576"/>
                <a:gd name="T16" fmla="*/ 0 w 577"/>
                <a:gd name="T17" fmla="*/ 2147483646 h 576"/>
                <a:gd name="T18" fmla="*/ 2147483646 w 577"/>
                <a:gd name="T19" fmla="*/ 2147483646 h 576"/>
                <a:gd name="T20" fmla="*/ 2147483646 w 577"/>
                <a:gd name="T21" fmla="*/ 2147483646 h 576"/>
                <a:gd name="T22" fmla="*/ 2147483646 w 577"/>
                <a:gd name="T23" fmla="*/ 0 h 5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77"/>
                <a:gd name="T37" fmla="*/ 0 h 576"/>
                <a:gd name="T38" fmla="*/ 577 w 577"/>
                <a:gd name="T39" fmla="*/ 576 h 5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77" h="576">
                  <a:moveTo>
                    <a:pt x="288" y="555"/>
                  </a:moveTo>
                  <a:lnTo>
                    <a:pt x="288" y="555"/>
                  </a:lnTo>
                  <a:cubicBezTo>
                    <a:pt x="141" y="555"/>
                    <a:pt x="21" y="435"/>
                    <a:pt x="21" y="288"/>
                  </a:cubicBezTo>
                  <a:cubicBezTo>
                    <a:pt x="21" y="141"/>
                    <a:pt x="141" y="21"/>
                    <a:pt x="288" y="21"/>
                  </a:cubicBezTo>
                  <a:cubicBezTo>
                    <a:pt x="436" y="21"/>
                    <a:pt x="555" y="141"/>
                    <a:pt x="555" y="288"/>
                  </a:cubicBezTo>
                  <a:cubicBezTo>
                    <a:pt x="555" y="435"/>
                    <a:pt x="436" y="555"/>
                    <a:pt x="288" y="555"/>
                  </a:cubicBezTo>
                  <a:close/>
                  <a:moveTo>
                    <a:pt x="288" y="0"/>
                  </a:moveTo>
                  <a:lnTo>
                    <a:pt x="288" y="0"/>
                  </a:lnTo>
                  <a:cubicBezTo>
                    <a:pt x="129" y="0"/>
                    <a:pt x="0" y="129"/>
                    <a:pt x="0" y="288"/>
                  </a:cubicBezTo>
                  <a:cubicBezTo>
                    <a:pt x="0" y="447"/>
                    <a:pt x="129" y="576"/>
                    <a:pt x="288" y="576"/>
                  </a:cubicBezTo>
                  <a:cubicBezTo>
                    <a:pt x="448" y="576"/>
                    <a:pt x="577" y="447"/>
                    <a:pt x="577" y="288"/>
                  </a:cubicBezTo>
                  <a:cubicBezTo>
                    <a:pt x="577" y="129"/>
                    <a:pt x="448" y="0"/>
                    <a:pt x="288" y="0"/>
                  </a:cubicBezTo>
                  <a:close/>
                </a:path>
              </a:pathLst>
            </a:custGeom>
            <a:grpFill/>
            <a:ln w="0">
              <a:solidFill>
                <a:srgbClr val="000000"/>
              </a:solidFill>
              <a:round/>
              <a:headEnd/>
              <a:tailEnd/>
            </a:ln>
          </p:spPr>
          <p:txBody>
            <a:bodyPr/>
            <a:lstStyle/>
            <a:p>
              <a:pPr fontAlgn="ctr"/>
              <a:endParaRPr lang="en-US" altLang="zh-CN" sz="1600" dirty="0">
                <a:latin typeface="Huawei Sans" panose="020C0503030203020204" pitchFamily="34" charset="0"/>
              </a:endParaRPr>
            </a:p>
          </p:txBody>
        </p:sp>
        <p:sp>
          <p:nvSpPr>
            <p:cNvPr id="237" name="Freeform 85">
              <a:extLst>
                <a:ext uri="{FF2B5EF4-FFF2-40B4-BE49-F238E27FC236}">
                  <a16:creationId xmlns:a16="http://schemas.microsoft.com/office/drawing/2014/main" id="{193FBA3D-1353-495F-92CC-1844FEE7918D}"/>
                </a:ext>
              </a:extLst>
            </p:cNvPr>
            <p:cNvSpPr>
              <a:spLocks noEditPoints="1"/>
            </p:cNvSpPr>
            <p:nvPr/>
          </p:nvSpPr>
          <p:spPr bwMode="gray">
            <a:xfrm>
              <a:off x="10767241" y="3754441"/>
              <a:ext cx="115271" cy="114978"/>
            </a:xfrm>
            <a:custGeom>
              <a:avLst/>
              <a:gdLst>
                <a:gd name="T0" fmla="*/ 2147483646 w 320"/>
                <a:gd name="T1" fmla="*/ 2147483646 h 320"/>
                <a:gd name="T2" fmla="*/ 2147483646 w 320"/>
                <a:gd name="T3" fmla="*/ 2147483646 h 320"/>
                <a:gd name="T4" fmla="*/ 2147483646 w 320"/>
                <a:gd name="T5" fmla="*/ 2147483646 h 320"/>
                <a:gd name="T6" fmla="*/ 2147483646 w 320"/>
                <a:gd name="T7" fmla="*/ 2147483646 h 320"/>
                <a:gd name="T8" fmla="*/ 2147483646 w 320"/>
                <a:gd name="T9" fmla="*/ 2147483646 h 320"/>
                <a:gd name="T10" fmla="*/ 2147483646 w 320"/>
                <a:gd name="T11" fmla="*/ 2147483646 h 320"/>
                <a:gd name="T12" fmla="*/ 2147483646 w 320"/>
                <a:gd name="T13" fmla="*/ 0 h 320"/>
                <a:gd name="T14" fmla="*/ 2147483646 w 320"/>
                <a:gd name="T15" fmla="*/ 0 h 320"/>
                <a:gd name="T16" fmla="*/ 0 w 320"/>
                <a:gd name="T17" fmla="*/ 2147483646 h 320"/>
                <a:gd name="T18" fmla="*/ 2147483646 w 320"/>
                <a:gd name="T19" fmla="*/ 2147483646 h 320"/>
                <a:gd name="T20" fmla="*/ 2147483646 w 320"/>
                <a:gd name="T21" fmla="*/ 2147483646 h 320"/>
                <a:gd name="T22" fmla="*/ 2147483646 w 320"/>
                <a:gd name="T23" fmla="*/ 0 h 3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20"/>
                <a:gd name="T37" fmla="*/ 0 h 320"/>
                <a:gd name="T38" fmla="*/ 320 w 320"/>
                <a:gd name="T39" fmla="*/ 320 h 3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20" h="320">
                  <a:moveTo>
                    <a:pt x="160" y="299"/>
                  </a:moveTo>
                  <a:lnTo>
                    <a:pt x="160" y="299"/>
                  </a:lnTo>
                  <a:cubicBezTo>
                    <a:pt x="84" y="299"/>
                    <a:pt x="21" y="237"/>
                    <a:pt x="21" y="160"/>
                  </a:cubicBezTo>
                  <a:cubicBezTo>
                    <a:pt x="21" y="83"/>
                    <a:pt x="84" y="21"/>
                    <a:pt x="160" y="21"/>
                  </a:cubicBezTo>
                  <a:cubicBezTo>
                    <a:pt x="237" y="21"/>
                    <a:pt x="299" y="83"/>
                    <a:pt x="299" y="160"/>
                  </a:cubicBezTo>
                  <a:cubicBezTo>
                    <a:pt x="299" y="237"/>
                    <a:pt x="237" y="299"/>
                    <a:pt x="160" y="299"/>
                  </a:cubicBezTo>
                  <a:close/>
                  <a:moveTo>
                    <a:pt x="160" y="0"/>
                  </a:moveTo>
                  <a:lnTo>
                    <a:pt x="160" y="0"/>
                  </a:lnTo>
                  <a:cubicBezTo>
                    <a:pt x="72" y="0"/>
                    <a:pt x="0" y="72"/>
                    <a:pt x="0" y="160"/>
                  </a:cubicBezTo>
                  <a:cubicBezTo>
                    <a:pt x="0" y="248"/>
                    <a:pt x="72" y="320"/>
                    <a:pt x="160" y="320"/>
                  </a:cubicBezTo>
                  <a:cubicBezTo>
                    <a:pt x="249" y="320"/>
                    <a:pt x="320" y="248"/>
                    <a:pt x="320" y="160"/>
                  </a:cubicBezTo>
                  <a:cubicBezTo>
                    <a:pt x="320" y="72"/>
                    <a:pt x="249" y="0"/>
                    <a:pt x="160" y="0"/>
                  </a:cubicBezTo>
                  <a:close/>
                </a:path>
              </a:pathLst>
            </a:custGeom>
            <a:grpFill/>
            <a:ln w="0">
              <a:solidFill>
                <a:srgbClr val="000000"/>
              </a:solidFill>
              <a:round/>
              <a:headEnd/>
              <a:tailEnd/>
            </a:ln>
          </p:spPr>
          <p:txBody>
            <a:bodyPr/>
            <a:lstStyle/>
            <a:p>
              <a:pPr fontAlgn="ctr"/>
              <a:endParaRPr lang="en-US" altLang="zh-CN" sz="1600" dirty="0">
                <a:latin typeface="Huawei Sans" panose="020C0503030203020204" pitchFamily="34" charset="0"/>
              </a:endParaRPr>
            </a:p>
          </p:txBody>
        </p:sp>
        <p:sp>
          <p:nvSpPr>
            <p:cNvPr id="238" name="Freeform 86">
              <a:extLst>
                <a:ext uri="{FF2B5EF4-FFF2-40B4-BE49-F238E27FC236}">
                  <a16:creationId xmlns:a16="http://schemas.microsoft.com/office/drawing/2014/main" id="{DFF2AAE8-5CF6-4C27-B60D-8EF4DF12CB70}"/>
                </a:ext>
              </a:extLst>
            </p:cNvPr>
            <p:cNvSpPr>
              <a:spLocks/>
            </p:cNvSpPr>
            <p:nvPr/>
          </p:nvSpPr>
          <p:spPr bwMode="gray">
            <a:xfrm>
              <a:off x="10675025" y="3662459"/>
              <a:ext cx="299704" cy="297589"/>
            </a:xfrm>
            <a:custGeom>
              <a:avLst/>
              <a:gdLst>
                <a:gd name="T0" fmla="*/ 2147483646 w 833"/>
                <a:gd name="T1" fmla="*/ 2147483646 h 833"/>
                <a:gd name="T2" fmla="*/ 2147483646 w 833"/>
                <a:gd name="T3" fmla="*/ 2147483646 h 833"/>
                <a:gd name="T4" fmla="*/ 2147483646 w 833"/>
                <a:gd name="T5" fmla="*/ 2147483646 h 833"/>
                <a:gd name="T6" fmla="*/ 2147483646 w 833"/>
                <a:gd name="T7" fmla="*/ 0 h 833"/>
                <a:gd name="T8" fmla="*/ 2147483646 w 833"/>
                <a:gd name="T9" fmla="*/ 0 h 833"/>
                <a:gd name="T10" fmla="*/ 2147483646 w 833"/>
                <a:gd name="T11" fmla="*/ 2147483646 h 833"/>
                <a:gd name="T12" fmla="*/ 0 w 833"/>
                <a:gd name="T13" fmla="*/ 2147483646 h 833"/>
                <a:gd name="T14" fmla="*/ 0 w 833"/>
                <a:gd name="T15" fmla="*/ 2147483646 h 833"/>
                <a:gd name="T16" fmla="*/ 2147483646 w 833"/>
                <a:gd name="T17" fmla="*/ 2147483646 h 833"/>
                <a:gd name="T18" fmla="*/ 2147483646 w 833"/>
                <a:gd name="T19" fmla="*/ 2147483646 h 833"/>
                <a:gd name="T20" fmla="*/ 2147483646 w 833"/>
                <a:gd name="T21" fmla="*/ 2147483646 h 833"/>
                <a:gd name="T22" fmla="*/ 2147483646 w 833"/>
                <a:gd name="T23" fmla="*/ 2147483646 h 833"/>
                <a:gd name="T24" fmla="*/ 2147483646 w 833"/>
                <a:gd name="T25" fmla="*/ 2147483646 h 833"/>
                <a:gd name="T26" fmla="*/ 2147483646 w 833"/>
                <a:gd name="T27" fmla="*/ 2147483646 h 83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33"/>
                <a:gd name="T43" fmla="*/ 0 h 833"/>
                <a:gd name="T44" fmla="*/ 833 w 833"/>
                <a:gd name="T45" fmla="*/ 833 h 83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33" h="833">
                  <a:moveTo>
                    <a:pt x="833" y="406"/>
                  </a:moveTo>
                  <a:lnTo>
                    <a:pt x="833" y="406"/>
                  </a:lnTo>
                  <a:lnTo>
                    <a:pt x="427" y="406"/>
                  </a:lnTo>
                  <a:lnTo>
                    <a:pt x="427" y="0"/>
                  </a:lnTo>
                  <a:lnTo>
                    <a:pt x="406" y="0"/>
                  </a:lnTo>
                  <a:lnTo>
                    <a:pt x="406" y="406"/>
                  </a:lnTo>
                  <a:lnTo>
                    <a:pt x="0" y="406"/>
                  </a:lnTo>
                  <a:lnTo>
                    <a:pt x="0" y="428"/>
                  </a:lnTo>
                  <a:lnTo>
                    <a:pt x="406" y="428"/>
                  </a:lnTo>
                  <a:lnTo>
                    <a:pt x="406" y="833"/>
                  </a:lnTo>
                  <a:lnTo>
                    <a:pt x="427" y="833"/>
                  </a:lnTo>
                  <a:lnTo>
                    <a:pt x="427" y="428"/>
                  </a:lnTo>
                  <a:lnTo>
                    <a:pt x="833" y="428"/>
                  </a:lnTo>
                  <a:lnTo>
                    <a:pt x="833" y="406"/>
                  </a:lnTo>
                  <a:close/>
                </a:path>
              </a:pathLst>
            </a:custGeom>
            <a:grpFill/>
            <a:ln w="0">
              <a:solidFill>
                <a:srgbClr val="000000"/>
              </a:solidFill>
              <a:round/>
              <a:headEnd/>
              <a:tailEnd/>
            </a:ln>
          </p:spPr>
          <p:txBody>
            <a:bodyPr/>
            <a:lstStyle/>
            <a:p>
              <a:pPr fontAlgn="ctr"/>
              <a:endParaRPr lang="en-US" altLang="zh-CN" sz="1600" dirty="0">
                <a:latin typeface="Huawei Sans" panose="020C0503030203020204" pitchFamily="34" charset="0"/>
              </a:endParaRPr>
            </a:p>
          </p:txBody>
        </p:sp>
        <p:sp>
          <p:nvSpPr>
            <p:cNvPr id="239" name="Freeform 87">
              <a:extLst>
                <a:ext uri="{FF2B5EF4-FFF2-40B4-BE49-F238E27FC236}">
                  <a16:creationId xmlns:a16="http://schemas.microsoft.com/office/drawing/2014/main" id="{AD01752A-DC78-4AF3-B182-1B972272F2D9}"/>
                </a:ext>
              </a:extLst>
            </p:cNvPr>
            <p:cNvSpPr>
              <a:spLocks/>
            </p:cNvSpPr>
            <p:nvPr/>
          </p:nvSpPr>
          <p:spPr bwMode="gray">
            <a:xfrm>
              <a:off x="10889293" y="3869418"/>
              <a:ext cx="23055" cy="22996"/>
            </a:xfrm>
            <a:custGeom>
              <a:avLst/>
              <a:gdLst>
                <a:gd name="T0" fmla="*/ 2147483646 w 64"/>
                <a:gd name="T1" fmla="*/ 0 h 64"/>
                <a:gd name="T2" fmla="*/ 2147483646 w 64"/>
                <a:gd name="T3" fmla="*/ 0 h 64"/>
                <a:gd name="T4" fmla="*/ 2147483646 w 64"/>
                <a:gd name="T5" fmla="*/ 2147483646 h 64"/>
                <a:gd name="T6" fmla="*/ 2147483646 w 64"/>
                <a:gd name="T7" fmla="*/ 2147483646 h 64"/>
                <a:gd name="T8" fmla="*/ 0 w 64"/>
                <a:gd name="T9" fmla="*/ 2147483646 h 64"/>
                <a:gd name="T10" fmla="*/ 2147483646 w 64"/>
                <a:gd name="T11" fmla="*/ 0 h 64"/>
                <a:gd name="T12" fmla="*/ 0 60000 65536"/>
                <a:gd name="T13" fmla="*/ 0 60000 65536"/>
                <a:gd name="T14" fmla="*/ 0 60000 65536"/>
                <a:gd name="T15" fmla="*/ 0 60000 65536"/>
                <a:gd name="T16" fmla="*/ 0 60000 65536"/>
                <a:gd name="T17" fmla="*/ 0 60000 65536"/>
                <a:gd name="T18" fmla="*/ 0 w 64"/>
                <a:gd name="T19" fmla="*/ 0 h 64"/>
                <a:gd name="T20" fmla="*/ 64 w 64"/>
                <a:gd name="T21" fmla="*/ 64 h 64"/>
              </a:gdLst>
              <a:ahLst/>
              <a:cxnLst>
                <a:cxn ang="T12">
                  <a:pos x="T0" y="T1"/>
                </a:cxn>
                <a:cxn ang="T13">
                  <a:pos x="T2" y="T3"/>
                </a:cxn>
                <a:cxn ang="T14">
                  <a:pos x="T4" y="T5"/>
                </a:cxn>
                <a:cxn ang="T15">
                  <a:pos x="T6" y="T7"/>
                </a:cxn>
                <a:cxn ang="T16">
                  <a:pos x="T8" y="T9"/>
                </a:cxn>
                <a:cxn ang="T17">
                  <a:pos x="T10" y="T11"/>
                </a:cxn>
              </a:cxnLst>
              <a:rect l="T18" t="T19" r="T20" b="T21"/>
              <a:pathLst>
                <a:path w="64" h="64">
                  <a:moveTo>
                    <a:pt x="32" y="0"/>
                  </a:moveTo>
                  <a:lnTo>
                    <a:pt x="32" y="0"/>
                  </a:lnTo>
                  <a:cubicBezTo>
                    <a:pt x="50" y="0"/>
                    <a:pt x="64" y="14"/>
                    <a:pt x="64" y="32"/>
                  </a:cubicBezTo>
                  <a:cubicBezTo>
                    <a:pt x="64" y="50"/>
                    <a:pt x="50" y="64"/>
                    <a:pt x="32" y="64"/>
                  </a:cubicBezTo>
                  <a:cubicBezTo>
                    <a:pt x="14" y="64"/>
                    <a:pt x="0" y="50"/>
                    <a:pt x="0" y="32"/>
                  </a:cubicBezTo>
                  <a:cubicBezTo>
                    <a:pt x="0" y="14"/>
                    <a:pt x="14" y="0"/>
                    <a:pt x="32" y="0"/>
                  </a:cubicBezTo>
                  <a:close/>
                </a:path>
              </a:pathLst>
            </a:custGeom>
            <a:grpFill/>
            <a:ln w="0">
              <a:solidFill>
                <a:srgbClr val="000000"/>
              </a:solidFill>
              <a:round/>
              <a:headEnd/>
              <a:tailEnd/>
            </a:ln>
          </p:spPr>
          <p:txBody>
            <a:bodyPr/>
            <a:lstStyle/>
            <a:p>
              <a:pPr fontAlgn="ctr"/>
              <a:endParaRPr lang="en-US" altLang="zh-CN" sz="1600" dirty="0">
                <a:latin typeface="Huawei Sans" panose="020C0503030203020204" pitchFamily="34" charset="0"/>
              </a:endParaRPr>
            </a:p>
          </p:txBody>
        </p:sp>
        <p:sp>
          <p:nvSpPr>
            <p:cNvPr id="240" name="Freeform 88">
              <a:extLst>
                <a:ext uri="{FF2B5EF4-FFF2-40B4-BE49-F238E27FC236}">
                  <a16:creationId xmlns:a16="http://schemas.microsoft.com/office/drawing/2014/main" id="{C518083F-E907-4D89-AB0E-1E8E21E37F96}"/>
                </a:ext>
              </a:extLst>
            </p:cNvPr>
            <p:cNvSpPr>
              <a:spLocks/>
            </p:cNvSpPr>
            <p:nvPr/>
          </p:nvSpPr>
          <p:spPr bwMode="gray">
            <a:xfrm>
              <a:off x="10736051" y="3869418"/>
              <a:ext cx="31191" cy="29759"/>
            </a:xfrm>
            <a:custGeom>
              <a:avLst/>
              <a:gdLst>
                <a:gd name="T0" fmla="*/ 2147483646 w 86"/>
                <a:gd name="T1" fmla="*/ 0 h 86"/>
                <a:gd name="T2" fmla="*/ 2147483646 w 86"/>
                <a:gd name="T3" fmla="*/ 0 h 86"/>
                <a:gd name="T4" fmla="*/ 2147483646 w 86"/>
                <a:gd name="T5" fmla="*/ 2147483646 h 86"/>
                <a:gd name="T6" fmla="*/ 2147483646 w 86"/>
                <a:gd name="T7" fmla="*/ 2147483646 h 86"/>
                <a:gd name="T8" fmla="*/ 0 w 86"/>
                <a:gd name="T9" fmla="*/ 2147483646 h 86"/>
                <a:gd name="T10" fmla="*/ 2147483646 w 86"/>
                <a:gd name="T11" fmla="*/ 0 h 86"/>
                <a:gd name="T12" fmla="*/ 0 60000 65536"/>
                <a:gd name="T13" fmla="*/ 0 60000 65536"/>
                <a:gd name="T14" fmla="*/ 0 60000 65536"/>
                <a:gd name="T15" fmla="*/ 0 60000 65536"/>
                <a:gd name="T16" fmla="*/ 0 60000 65536"/>
                <a:gd name="T17" fmla="*/ 0 60000 65536"/>
                <a:gd name="T18" fmla="*/ 0 w 86"/>
                <a:gd name="T19" fmla="*/ 0 h 86"/>
                <a:gd name="T20" fmla="*/ 86 w 86"/>
                <a:gd name="T21" fmla="*/ 86 h 86"/>
              </a:gdLst>
              <a:ahLst/>
              <a:cxnLst>
                <a:cxn ang="T12">
                  <a:pos x="T0" y="T1"/>
                </a:cxn>
                <a:cxn ang="T13">
                  <a:pos x="T2" y="T3"/>
                </a:cxn>
                <a:cxn ang="T14">
                  <a:pos x="T4" y="T5"/>
                </a:cxn>
                <a:cxn ang="T15">
                  <a:pos x="T6" y="T7"/>
                </a:cxn>
                <a:cxn ang="T16">
                  <a:pos x="T8" y="T9"/>
                </a:cxn>
                <a:cxn ang="T17">
                  <a:pos x="T10" y="T11"/>
                </a:cxn>
              </a:cxnLst>
              <a:rect l="T18" t="T19" r="T20" b="T21"/>
              <a:pathLst>
                <a:path w="86" h="86">
                  <a:moveTo>
                    <a:pt x="43" y="0"/>
                  </a:moveTo>
                  <a:lnTo>
                    <a:pt x="43" y="0"/>
                  </a:lnTo>
                  <a:cubicBezTo>
                    <a:pt x="67" y="0"/>
                    <a:pt x="86" y="19"/>
                    <a:pt x="86" y="43"/>
                  </a:cubicBezTo>
                  <a:cubicBezTo>
                    <a:pt x="86" y="66"/>
                    <a:pt x="67" y="86"/>
                    <a:pt x="43" y="86"/>
                  </a:cubicBezTo>
                  <a:cubicBezTo>
                    <a:pt x="20" y="86"/>
                    <a:pt x="0" y="66"/>
                    <a:pt x="0" y="43"/>
                  </a:cubicBezTo>
                  <a:cubicBezTo>
                    <a:pt x="0" y="19"/>
                    <a:pt x="20" y="0"/>
                    <a:pt x="43" y="0"/>
                  </a:cubicBezTo>
                  <a:close/>
                </a:path>
              </a:pathLst>
            </a:custGeom>
            <a:grpFill/>
            <a:ln w="0">
              <a:solidFill>
                <a:srgbClr val="000000"/>
              </a:solidFill>
              <a:round/>
              <a:headEnd/>
              <a:tailEnd/>
            </a:ln>
          </p:spPr>
          <p:txBody>
            <a:bodyPr/>
            <a:lstStyle/>
            <a:p>
              <a:pPr fontAlgn="ctr"/>
              <a:endParaRPr lang="en-US" altLang="zh-CN" sz="1600" dirty="0">
                <a:latin typeface="Huawei Sans" panose="020C0503030203020204" pitchFamily="34" charset="0"/>
              </a:endParaRPr>
            </a:p>
          </p:txBody>
        </p:sp>
        <p:sp>
          <p:nvSpPr>
            <p:cNvPr id="241" name="Freeform 89">
              <a:extLst>
                <a:ext uri="{FF2B5EF4-FFF2-40B4-BE49-F238E27FC236}">
                  <a16:creationId xmlns:a16="http://schemas.microsoft.com/office/drawing/2014/main" id="{D4D05E8F-647F-431A-ABEB-1886598E5091}"/>
                </a:ext>
              </a:extLst>
            </p:cNvPr>
            <p:cNvSpPr>
              <a:spLocks/>
            </p:cNvSpPr>
            <p:nvPr/>
          </p:nvSpPr>
          <p:spPr bwMode="gray">
            <a:xfrm>
              <a:off x="10721133" y="3731445"/>
              <a:ext cx="39328" cy="37875"/>
            </a:xfrm>
            <a:custGeom>
              <a:avLst/>
              <a:gdLst>
                <a:gd name="T0" fmla="*/ 2147483646 w 107"/>
                <a:gd name="T1" fmla="*/ 0 h 107"/>
                <a:gd name="T2" fmla="*/ 2147483646 w 107"/>
                <a:gd name="T3" fmla="*/ 0 h 107"/>
                <a:gd name="T4" fmla="*/ 2147483646 w 107"/>
                <a:gd name="T5" fmla="*/ 2147483646 h 107"/>
                <a:gd name="T6" fmla="*/ 2147483646 w 107"/>
                <a:gd name="T7" fmla="*/ 2147483646 h 107"/>
                <a:gd name="T8" fmla="*/ 0 w 107"/>
                <a:gd name="T9" fmla="*/ 2147483646 h 107"/>
                <a:gd name="T10" fmla="*/ 2147483646 w 107"/>
                <a:gd name="T11" fmla="*/ 0 h 107"/>
                <a:gd name="T12" fmla="*/ 0 60000 65536"/>
                <a:gd name="T13" fmla="*/ 0 60000 65536"/>
                <a:gd name="T14" fmla="*/ 0 60000 65536"/>
                <a:gd name="T15" fmla="*/ 0 60000 65536"/>
                <a:gd name="T16" fmla="*/ 0 60000 65536"/>
                <a:gd name="T17" fmla="*/ 0 60000 65536"/>
                <a:gd name="T18" fmla="*/ 0 w 107"/>
                <a:gd name="T19" fmla="*/ 0 h 107"/>
                <a:gd name="T20" fmla="*/ 107 w 107"/>
                <a:gd name="T21" fmla="*/ 107 h 107"/>
              </a:gdLst>
              <a:ahLst/>
              <a:cxnLst>
                <a:cxn ang="T12">
                  <a:pos x="T0" y="T1"/>
                </a:cxn>
                <a:cxn ang="T13">
                  <a:pos x="T2" y="T3"/>
                </a:cxn>
                <a:cxn ang="T14">
                  <a:pos x="T4" y="T5"/>
                </a:cxn>
                <a:cxn ang="T15">
                  <a:pos x="T6" y="T7"/>
                </a:cxn>
                <a:cxn ang="T16">
                  <a:pos x="T8" y="T9"/>
                </a:cxn>
                <a:cxn ang="T17">
                  <a:pos x="T10" y="T11"/>
                </a:cxn>
              </a:cxnLst>
              <a:rect l="T18" t="T19" r="T20" b="T21"/>
              <a:pathLst>
                <a:path w="107" h="107">
                  <a:moveTo>
                    <a:pt x="53" y="0"/>
                  </a:moveTo>
                  <a:lnTo>
                    <a:pt x="53" y="0"/>
                  </a:lnTo>
                  <a:cubicBezTo>
                    <a:pt x="83" y="0"/>
                    <a:pt x="107" y="24"/>
                    <a:pt x="107" y="53"/>
                  </a:cubicBezTo>
                  <a:cubicBezTo>
                    <a:pt x="107" y="83"/>
                    <a:pt x="83" y="107"/>
                    <a:pt x="53" y="107"/>
                  </a:cubicBezTo>
                  <a:cubicBezTo>
                    <a:pt x="24" y="107"/>
                    <a:pt x="0" y="83"/>
                    <a:pt x="0" y="53"/>
                  </a:cubicBezTo>
                  <a:cubicBezTo>
                    <a:pt x="0" y="24"/>
                    <a:pt x="24" y="0"/>
                    <a:pt x="53" y="0"/>
                  </a:cubicBezTo>
                  <a:close/>
                </a:path>
              </a:pathLst>
            </a:custGeom>
            <a:grpFill/>
            <a:ln w="0">
              <a:solidFill>
                <a:srgbClr val="000000"/>
              </a:solidFill>
              <a:round/>
              <a:headEnd/>
              <a:tailEnd/>
            </a:ln>
          </p:spPr>
          <p:txBody>
            <a:bodyPr/>
            <a:lstStyle/>
            <a:p>
              <a:pPr fontAlgn="ctr"/>
              <a:endParaRPr lang="en-US" altLang="zh-CN" sz="1600" dirty="0">
                <a:latin typeface="Huawei Sans" panose="020C0503030203020204" pitchFamily="34" charset="0"/>
              </a:endParaRPr>
            </a:p>
          </p:txBody>
        </p:sp>
      </p:grpSp>
      <p:sp>
        <p:nvSpPr>
          <p:cNvPr id="242" name="矩形 241">
            <a:extLst>
              <a:ext uri="{FF2B5EF4-FFF2-40B4-BE49-F238E27FC236}">
                <a16:creationId xmlns:a16="http://schemas.microsoft.com/office/drawing/2014/main" id="{2BFE2BD4-894C-45D8-A5F2-9A6890D7DBF8}"/>
              </a:ext>
            </a:extLst>
          </p:cNvPr>
          <p:cNvSpPr/>
          <p:nvPr/>
        </p:nvSpPr>
        <p:spPr bwMode="gray">
          <a:xfrm>
            <a:off x="7028788" y="5439882"/>
            <a:ext cx="318671" cy="319313"/>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schemeClr val="tx1"/>
              </a:solidFill>
              <a:latin typeface="Huawei Sans" panose="020C0503030203020204" pitchFamily="34" charset="0"/>
            </a:endParaRPr>
          </a:p>
        </p:txBody>
      </p:sp>
      <p:cxnSp>
        <p:nvCxnSpPr>
          <p:cNvPr id="243" name="直接连接符 242">
            <a:extLst>
              <a:ext uri="{FF2B5EF4-FFF2-40B4-BE49-F238E27FC236}">
                <a16:creationId xmlns:a16="http://schemas.microsoft.com/office/drawing/2014/main" id="{1B692967-458E-477E-9B90-2AAECA2BB7D6}"/>
              </a:ext>
            </a:extLst>
          </p:cNvPr>
          <p:cNvCxnSpPr>
            <a:cxnSpLocks/>
          </p:cNvCxnSpPr>
          <p:nvPr/>
        </p:nvCxnSpPr>
        <p:spPr bwMode="gray">
          <a:xfrm flipH="1">
            <a:off x="7364865" y="5603146"/>
            <a:ext cx="2587768" cy="0"/>
          </a:xfrm>
          <a:prstGeom prst="line">
            <a:avLst/>
          </a:prstGeom>
          <a:ln w="190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44" name="矩形 243">
            <a:extLst>
              <a:ext uri="{FF2B5EF4-FFF2-40B4-BE49-F238E27FC236}">
                <a16:creationId xmlns:a16="http://schemas.microsoft.com/office/drawing/2014/main" id="{B94BD00F-0B95-4EB7-B57C-735C5DD4B05B}"/>
              </a:ext>
            </a:extLst>
          </p:cNvPr>
          <p:cNvSpPr/>
          <p:nvPr/>
        </p:nvSpPr>
        <p:spPr bwMode="gray">
          <a:xfrm>
            <a:off x="7028788" y="5431086"/>
            <a:ext cx="336077" cy="328109"/>
          </a:xfrm>
          <a:prstGeom prst="rect">
            <a:avLst/>
          </a:prstGeom>
          <a:solidFill>
            <a:srgbClr val="C7000B">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schemeClr val="tx1"/>
              </a:solidFill>
              <a:latin typeface="Huawei Sans" panose="020C0503030203020204" pitchFamily="34" charset="0"/>
            </a:endParaRPr>
          </a:p>
        </p:txBody>
      </p:sp>
      <p:sp>
        <p:nvSpPr>
          <p:cNvPr id="245" name="文本框 244">
            <a:extLst>
              <a:ext uri="{FF2B5EF4-FFF2-40B4-BE49-F238E27FC236}">
                <a16:creationId xmlns:a16="http://schemas.microsoft.com/office/drawing/2014/main" id="{F2871401-8BCE-4E86-A12D-02140DB6EFB2}"/>
              </a:ext>
            </a:extLst>
          </p:cNvPr>
          <p:cNvSpPr txBox="1"/>
          <p:nvPr/>
        </p:nvSpPr>
        <p:spPr bwMode="gray">
          <a:xfrm>
            <a:off x="6028066" y="5875559"/>
            <a:ext cx="2336441" cy="184666"/>
          </a:xfrm>
          <a:prstGeom prst="rect">
            <a:avLst/>
          </a:prstGeom>
          <a:noFill/>
        </p:spPr>
        <p:txBody>
          <a:bodyPr wrap="square" lIns="0" tIns="0" rIns="0" bIns="0" rtlCol="0">
            <a:spAutoFit/>
          </a:bodyPr>
          <a:lstStyle/>
          <a:p>
            <a:pPr algn="ctr" fontAlgn="ctr"/>
            <a:r>
              <a:rPr lang="en-US" sz="1200" dirty="0">
                <a:latin typeface="Huawei Sans" panose="020C0503030203020204" pitchFamily="34" charset="0"/>
              </a:rPr>
              <a:t>Built-in AIE</a:t>
            </a:r>
          </a:p>
        </p:txBody>
      </p:sp>
      <p:cxnSp>
        <p:nvCxnSpPr>
          <p:cNvPr id="246" name="直接连接符 245">
            <a:extLst>
              <a:ext uri="{FF2B5EF4-FFF2-40B4-BE49-F238E27FC236}">
                <a16:creationId xmlns:a16="http://schemas.microsoft.com/office/drawing/2014/main" id="{8D34592E-0731-451E-9F36-942D28F89AB9}"/>
              </a:ext>
            </a:extLst>
          </p:cNvPr>
          <p:cNvCxnSpPr>
            <a:cxnSpLocks/>
          </p:cNvCxnSpPr>
          <p:nvPr/>
        </p:nvCxnSpPr>
        <p:spPr bwMode="gray">
          <a:xfrm flipV="1">
            <a:off x="9765621" y="3974851"/>
            <a:ext cx="0" cy="850426"/>
          </a:xfrm>
          <a:prstGeom prst="line">
            <a:avLst/>
          </a:prstGeom>
          <a:ln w="19050">
            <a:solidFill>
              <a:schemeClr val="accent1"/>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8" name="直接连接符 247">
            <a:extLst>
              <a:ext uri="{FF2B5EF4-FFF2-40B4-BE49-F238E27FC236}">
                <a16:creationId xmlns:a16="http://schemas.microsoft.com/office/drawing/2014/main" id="{E0DCF1D0-40C3-4274-87DF-F6C83CFBA378}"/>
              </a:ext>
            </a:extLst>
          </p:cNvPr>
          <p:cNvCxnSpPr>
            <a:cxnSpLocks/>
          </p:cNvCxnSpPr>
          <p:nvPr/>
        </p:nvCxnSpPr>
        <p:spPr bwMode="gray">
          <a:xfrm flipH="1">
            <a:off x="7364865" y="4856235"/>
            <a:ext cx="2400756" cy="0"/>
          </a:xfrm>
          <a:prstGeom prst="line">
            <a:avLst/>
          </a:prstGeom>
          <a:ln w="19050">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250" name="直接连接符 249">
            <a:extLst>
              <a:ext uri="{FF2B5EF4-FFF2-40B4-BE49-F238E27FC236}">
                <a16:creationId xmlns:a16="http://schemas.microsoft.com/office/drawing/2014/main" id="{59ABC5E4-987A-420E-9718-C63996773C88}"/>
              </a:ext>
            </a:extLst>
          </p:cNvPr>
          <p:cNvCxnSpPr>
            <a:cxnSpLocks/>
          </p:cNvCxnSpPr>
          <p:nvPr/>
        </p:nvCxnSpPr>
        <p:spPr bwMode="gray">
          <a:xfrm>
            <a:off x="9952632" y="3981033"/>
            <a:ext cx="15985" cy="1640670"/>
          </a:xfrm>
          <a:prstGeom prst="line">
            <a:avLst/>
          </a:prstGeom>
          <a:ln w="19050">
            <a:solidFill>
              <a:schemeClr val="accent1"/>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254" name="文本框 253">
            <a:extLst>
              <a:ext uri="{FF2B5EF4-FFF2-40B4-BE49-F238E27FC236}">
                <a16:creationId xmlns:a16="http://schemas.microsoft.com/office/drawing/2014/main" id="{DDA59049-ED99-4950-80A1-C58C62DF817E}"/>
              </a:ext>
            </a:extLst>
          </p:cNvPr>
          <p:cNvSpPr txBox="1"/>
          <p:nvPr/>
        </p:nvSpPr>
        <p:spPr bwMode="gray">
          <a:xfrm>
            <a:off x="478404" y="4201868"/>
            <a:ext cx="1800668" cy="184666"/>
          </a:xfrm>
          <a:prstGeom prst="rect">
            <a:avLst/>
          </a:prstGeom>
          <a:noFill/>
        </p:spPr>
        <p:txBody>
          <a:bodyPr wrap="square" lIns="0" tIns="0" rIns="0" bIns="0" rtlCol="0">
            <a:spAutoFit/>
          </a:bodyPr>
          <a:lstStyle/>
          <a:p>
            <a:pPr algn="l" fontAlgn="ctr"/>
            <a:r>
              <a:rPr lang="en-US" sz="1200" dirty="0">
                <a:latin typeface="Huawei Sans" panose="020C0503030203020204" pitchFamily="34" charset="0"/>
              </a:rPr>
              <a:t>File restoration/mirroring</a:t>
            </a:r>
            <a:endParaRPr lang="en-US" altLang="zh-CN" sz="1200" dirty="0">
              <a:latin typeface="Huawei Sans" panose="020C0503030203020204" pitchFamily="34" charset="0"/>
            </a:endParaRPr>
          </a:p>
        </p:txBody>
      </p:sp>
      <p:sp>
        <p:nvSpPr>
          <p:cNvPr id="261" name="文本框 260">
            <a:extLst>
              <a:ext uri="{FF2B5EF4-FFF2-40B4-BE49-F238E27FC236}">
                <a16:creationId xmlns:a16="http://schemas.microsoft.com/office/drawing/2014/main" id="{15B20D69-B8FE-45AE-BE01-7C51493A2DAF}"/>
              </a:ext>
            </a:extLst>
          </p:cNvPr>
          <p:cNvSpPr txBox="1"/>
          <p:nvPr/>
        </p:nvSpPr>
        <p:spPr bwMode="gray">
          <a:xfrm>
            <a:off x="8869680" y="4190459"/>
            <a:ext cx="1073089" cy="184666"/>
          </a:xfrm>
          <a:prstGeom prst="rect">
            <a:avLst/>
          </a:prstGeom>
          <a:noFill/>
        </p:spPr>
        <p:txBody>
          <a:bodyPr wrap="square" lIns="0" tIns="0" rIns="0" bIns="0" rtlCol="0">
            <a:spAutoFit/>
          </a:bodyPr>
          <a:lstStyle/>
          <a:p>
            <a:pPr algn="l" fontAlgn="ctr"/>
            <a:r>
              <a:rPr lang="en-US" sz="1200" dirty="0">
                <a:latin typeface="Huawei Sans" panose="020C0503030203020204" pitchFamily="34" charset="0"/>
              </a:rPr>
              <a:t>Collection</a:t>
            </a:r>
            <a:endParaRPr lang="en-US" altLang="zh-CN" sz="1200" dirty="0">
              <a:latin typeface="Huawei Sans" panose="020C0503030203020204" pitchFamily="34" charset="0"/>
            </a:endParaRPr>
          </a:p>
        </p:txBody>
      </p:sp>
      <p:sp>
        <p:nvSpPr>
          <p:cNvPr id="262" name="文本框 261">
            <a:extLst>
              <a:ext uri="{FF2B5EF4-FFF2-40B4-BE49-F238E27FC236}">
                <a16:creationId xmlns:a16="http://schemas.microsoft.com/office/drawing/2014/main" id="{0BA248DD-E420-482C-AF0E-FFBDA4658C33}"/>
              </a:ext>
            </a:extLst>
          </p:cNvPr>
          <p:cNvSpPr txBox="1"/>
          <p:nvPr/>
        </p:nvSpPr>
        <p:spPr bwMode="gray">
          <a:xfrm>
            <a:off x="10115121" y="4190459"/>
            <a:ext cx="1349250" cy="184666"/>
          </a:xfrm>
          <a:prstGeom prst="rect">
            <a:avLst/>
          </a:prstGeom>
          <a:noFill/>
        </p:spPr>
        <p:txBody>
          <a:bodyPr wrap="square" lIns="0" tIns="0" rIns="0" bIns="0" rtlCol="0">
            <a:spAutoFit/>
          </a:bodyPr>
          <a:lstStyle/>
          <a:p>
            <a:pPr algn="l" fontAlgn="ctr"/>
            <a:r>
              <a:rPr lang="en-US" sz="1200" dirty="0">
                <a:latin typeface="Huawei Sans" panose="020C0503030203020204" pitchFamily="34" charset="0"/>
              </a:rPr>
              <a:t>Joint detection</a:t>
            </a:r>
            <a:endParaRPr lang="en-US" altLang="zh-CN" sz="1200" dirty="0">
              <a:latin typeface="Huawei Sans" panose="020C0503030203020204" pitchFamily="34" charset="0"/>
            </a:endParaRPr>
          </a:p>
        </p:txBody>
      </p:sp>
      <p:sp>
        <p:nvSpPr>
          <p:cNvPr id="272" name="文本框 271">
            <a:extLst>
              <a:ext uri="{FF2B5EF4-FFF2-40B4-BE49-F238E27FC236}">
                <a16:creationId xmlns:a16="http://schemas.microsoft.com/office/drawing/2014/main" id="{A9EDD4D0-2EB1-4AA9-9DC1-F15CF5706FB8}"/>
              </a:ext>
            </a:extLst>
          </p:cNvPr>
          <p:cNvSpPr txBox="1"/>
          <p:nvPr/>
        </p:nvSpPr>
        <p:spPr bwMode="gray">
          <a:xfrm>
            <a:off x="6244327" y="4187470"/>
            <a:ext cx="1411320" cy="215444"/>
          </a:xfrm>
          <a:prstGeom prst="rect">
            <a:avLst/>
          </a:prstGeom>
          <a:noFill/>
        </p:spPr>
        <p:txBody>
          <a:bodyPr wrap="square" lIns="0" tIns="0" rIns="0" bIns="0" rtlCol="0">
            <a:spAutoFit/>
          </a:bodyPr>
          <a:lstStyle/>
          <a:p>
            <a:pPr algn="l" fontAlgn="ctr"/>
            <a:r>
              <a:rPr lang="en-US" sz="1400" b="1" dirty="0">
                <a:solidFill>
                  <a:srgbClr val="0070C0"/>
                </a:solidFill>
                <a:latin typeface="Huawei Sans" panose="020C0503030203020204" pitchFamily="34" charset="0"/>
              </a:rPr>
              <a:t>Huawei AIFW</a:t>
            </a:r>
            <a:endParaRPr lang="en-US" altLang="zh-CN" sz="1400" b="1" dirty="0">
              <a:solidFill>
                <a:srgbClr val="0070C0"/>
              </a:solidFill>
              <a:latin typeface="Huawei Sans" panose="020C0503030203020204" pitchFamily="34" charset="0"/>
            </a:endParaRPr>
          </a:p>
        </p:txBody>
      </p:sp>
    </p:spTree>
    <p:extLst>
      <p:ext uri="{BB962C8B-B14F-4D97-AF65-F5344CB8AC3E}">
        <p14:creationId xmlns:p14="http://schemas.microsoft.com/office/powerpoint/2010/main" val="26284606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4D95C7BC-588A-4494-B88B-6F38B627D719}"/>
              </a:ext>
            </a:extLst>
          </p:cNvPr>
          <p:cNvSpPr>
            <a:spLocks noGrp="1"/>
          </p:cNvSpPr>
          <p:nvPr>
            <p:ph sz="quarter" idx="10"/>
          </p:nvPr>
        </p:nvSpPr>
        <p:spPr bwMode="gray"/>
        <p:txBody>
          <a:bodyPr/>
          <a:lstStyle/>
          <a:p>
            <a:pPr marL="357188" indent="-357188" algn="l" fontAlgn="ctr"/>
            <a:r>
              <a:rPr lang="en-US" dirty="0">
                <a:latin typeface="Huawei Sans" panose="020C0503030203020204" pitchFamily="34" charset="0"/>
              </a:rPr>
              <a:t>This section describes the basic concepts, application scenarios, and development history of firewalls.</a:t>
            </a:r>
            <a:endParaRPr lang="en-US" altLang="zh-CN" dirty="0">
              <a:latin typeface="Huawei Sans" panose="020C0503030203020204" pitchFamily="34" charset="0"/>
            </a:endParaRPr>
          </a:p>
          <a:p>
            <a:pPr marL="630238" lvl="1" indent="-273050" algn="l" fontAlgn="ctr"/>
            <a:r>
              <a:rPr lang="en-US" dirty="0">
                <a:latin typeface="Huawei Sans" panose="020C0503030203020204" pitchFamily="34" charset="0"/>
              </a:rPr>
              <a:t>Firewalls are security devices and fall into fixed, modular, desktop, and software firewalls.</a:t>
            </a:r>
            <a:endParaRPr lang="en-US" altLang="zh-CN" dirty="0">
              <a:latin typeface="Huawei Sans" panose="020C0503030203020204" pitchFamily="34" charset="0"/>
            </a:endParaRPr>
          </a:p>
          <a:p>
            <a:pPr marL="630238" lvl="1" indent="-273050" algn="l" fontAlgn="ctr"/>
            <a:r>
              <a:rPr lang="en-US" dirty="0">
                <a:latin typeface="Huawei Sans" panose="020C0503030203020204" pitchFamily="34" charset="0"/>
              </a:rPr>
              <a:t>Firewalls can be used for but not limited to enterprise border protection, intranet control and security isolation, DC border protection, and DC security association.</a:t>
            </a:r>
          </a:p>
          <a:p>
            <a:pPr marL="630238" lvl="1" indent="-273050" algn="l" fontAlgn="ctr"/>
            <a:r>
              <a:rPr lang="en-US" dirty="0">
                <a:latin typeface="Huawei Sans" panose="020C0503030203020204" pitchFamily="34" charset="0"/>
              </a:rPr>
              <a:t>The firewall technology is developing from the early packet filtering firewall to the current AIFW.</a:t>
            </a:r>
          </a:p>
        </p:txBody>
      </p:sp>
    </p:spTree>
    <p:extLst>
      <p:ext uri="{BB962C8B-B14F-4D97-AF65-F5344CB8AC3E}">
        <p14:creationId xmlns:p14="http://schemas.microsoft.com/office/powerpoint/2010/main" val="15567116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algn="l" fontAlgn="ctr"/>
            <a:r>
              <a:rPr lang="en-US" dirty="0">
                <a:solidFill>
                  <a:schemeClr val="bg1">
                    <a:lumMod val="50000"/>
                  </a:schemeClr>
                </a:solidFill>
                <a:latin typeface="Huawei Sans" panose="020C0503030203020204" pitchFamily="34" charset="0"/>
              </a:rPr>
              <a:t>Introduction to Firewalls</a:t>
            </a:r>
            <a:endParaRPr lang="en-US" altLang="zh-CN" dirty="0">
              <a:solidFill>
                <a:schemeClr val="bg1">
                  <a:lumMod val="50000"/>
                </a:schemeClr>
              </a:solidFill>
              <a:latin typeface="Huawei Sans" panose="020C0503030203020204" pitchFamily="34" charset="0"/>
            </a:endParaRPr>
          </a:p>
          <a:p>
            <a:pPr algn="l" fontAlgn="ctr"/>
            <a:r>
              <a:rPr lang="en-US" b="1" dirty="0">
                <a:latin typeface="Huawei Sans" panose="020C0503030203020204" pitchFamily="34" charset="0"/>
              </a:rPr>
              <a:t>Basic Firewall Concepts</a:t>
            </a:r>
            <a:endParaRPr lang="en-US" altLang="zh-CN" b="1" dirty="0">
              <a:latin typeface="Huawei Sans" panose="020C0503030203020204" pitchFamily="34" charset="0"/>
            </a:endParaRPr>
          </a:p>
          <a:p>
            <a:pPr algn="l" fontAlgn="ctr"/>
            <a:r>
              <a:rPr lang="en-US" dirty="0">
                <a:solidFill>
                  <a:schemeClr val="bg1">
                    <a:lumMod val="50000"/>
                  </a:schemeClr>
                </a:solidFill>
                <a:latin typeface="Huawei Sans" panose="020C0503030203020204" pitchFamily="34" charset="0"/>
              </a:rPr>
              <a:t>Basic Firewall Configurations</a:t>
            </a: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15825359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1D7BE7-D8D7-478A-97E9-70DDA9A0F96C}"/>
              </a:ext>
            </a:extLst>
          </p:cNvPr>
          <p:cNvSpPr>
            <a:spLocks noGrp="1"/>
          </p:cNvSpPr>
          <p:nvPr>
            <p:ph type="title"/>
          </p:nvPr>
        </p:nvSpPr>
        <p:spPr bwMode="gray"/>
        <p:txBody>
          <a:bodyPr/>
          <a:lstStyle/>
          <a:p>
            <a:pPr fontAlgn="ctr"/>
            <a:r>
              <a:rPr lang="en-US" dirty="0">
                <a:latin typeface="Huawei Sans" panose="020C0503030203020204" pitchFamily="34" charset="0"/>
              </a:rPr>
              <a:t>Basic Firewall Concepts: Security Zone</a:t>
            </a:r>
          </a:p>
        </p:txBody>
      </p:sp>
      <p:sp>
        <p:nvSpPr>
          <p:cNvPr id="3" name="圆角矩形 23">
            <a:extLst>
              <a:ext uri="{FF2B5EF4-FFF2-40B4-BE49-F238E27FC236}">
                <a16:creationId xmlns:a16="http://schemas.microsoft.com/office/drawing/2014/main" id="{9218CC0D-136A-4B1D-AD96-6336805C9125}"/>
              </a:ext>
            </a:extLst>
          </p:cNvPr>
          <p:cNvSpPr/>
          <p:nvPr/>
        </p:nvSpPr>
        <p:spPr bwMode="gray">
          <a:xfrm>
            <a:off x="7933955" y="3432058"/>
            <a:ext cx="1868872" cy="1774376"/>
          </a:xfrm>
          <a:prstGeom prst="roundRect">
            <a:avLst>
              <a:gd name="adj" fmla="val 6924"/>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4" name="圆角矩形 21">
            <a:extLst>
              <a:ext uri="{FF2B5EF4-FFF2-40B4-BE49-F238E27FC236}">
                <a16:creationId xmlns:a16="http://schemas.microsoft.com/office/drawing/2014/main" id="{4F12CC8E-1B00-4CDC-9A8A-A8409E65883D}"/>
              </a:ext>
            </a:extLst>
          </p:cNvPr>
          <p:cNvSpPr/>
          <p:nvPr/>
        </p:nvSpPr>
        <p:spPr bwMode="gray">
          <a:xfrm>
            <a:off x="2116752" y="3432058"/>
            <a:ext cx="2285862" cy="1774376"/>
          </a:xfrm>
          <a:prstGeom prst="roundRect">
            <a:avLst>
              <a:gd name="adj" fmla="val 6924"/>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5" name="圆角矩形 17">
            <a:extLst>
              <a:ext uri="{FF2B5EF4-FFF2-40B4-BE49-F238E27FC236}">
                <a16:creationId xmlns:a16="http://schemas.microsoft.com/office/drawing/2014/main" id="{F0568B75-8AC3-49B6-BF74-1CA8FC04001C}"/>
              </a:ext>
            </a:extLst>
          </p:cNvPr>
          <p:cNvSpPr/>
          <p:nvPr/>
        </p:nvSpPr>
        <p:spPr bwMode="gray">
          <a:xfrm>
            <a:off x="5213466" y="5207949"/>
            <a:ext cx="1850620" cy="1146405"/>
          </a:xfrm>
          <a:prstGeom prst="roundRect">
            <a:avLst>
              <a:gd name="adj" fmla="val 6924"/>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cxnSp>
        <p:nvCxnSpPr>
          <p:cNvPr id="6" name="直接箭头连接符 4">
            <a:extLst>
              <a:ext uri="{FF2B5EF4-FFF2-40B4-BE49-F238E27FC236}">
                <a16:creationId xmlns:a16="http://schemas.microsoft.com/office/drawing/2014/main" id="{94AFDFFC-A6E6-4E00-8ED1-16AD6661EE48}"/>
              </a:ext>
            </a:extLst>
          </p:cNvPr>
          <p:cNvCxnSpPr>
            <a:stCxn id="33" idx="3"/>
            <a:endCxn id="43" idx="21"/>
          </p:cNvCxnSpPr>
          <p:nvPr/>
        </p:nvCxnSpPr>
        <p:spPr bwMode="gray">
          <a:xfrm flipV="1">
            <a:off x="4223500" y="4316949"/>
            <a:ext cx="3947811" cy="10824"/>
          </a:xfrm>
          <a:prstGeom prst="straightConnector1">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7" name="直接箭头连接符 7">
            <a:extLst>
              <a:ext uri="{FF2B5EF4-FFF2-40B4-BE49-F238E27FC236}">
                <a16:creationId xmlns:a16="http://schemas.microsoft.com/office/drawing/2014/main" id="{58626009-7D7C-47EE-A303-BF83183896DC}"/>
              </a:ext>
            </a:extLst>
          </p:cNvPr>
          <p:cNvCxnSpPr/>
          <p:nvPr/>
        </p:nvCxnSpPr>
        <p:spPr bwMode="gray">
          <a:xfrm>
            <a:off x="6136118" y="4311379"/>
            <a:ext cx="0" cy="1250849"/>
          </a:xfrm>
          <a:prstGeom prst="straightConnector1">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8" name="矩形 7">
            <a:extLst>
              <a:ext uri="{FF2B5EF4-FFF2-40B4-BE49-F238E27FC236}">
                <a16:creationId xmlns:a16="http://schemas.microsoft.com/office/drawing/2014/main" id="{3C6618CE-8452-418D-9A65-CF93EE9E70E8}"/>
              </a:ext>
            </a:extLst>
          </p:cNvPr>
          <p:cNvSpPr/>
          <p:nvPr/>
        </p:nvSpPr>
        <p:spPr bwMode="gray">
          <a:xfrm>
            <a:off x="4983991" y="4023347"/>
            <a:ext cx="851515" cy="307777"/>
          </a:xfrm>
          <a:prstGeom prst="rect">
            <a:avLst/>
          </a:prstGeom>
        </p:spPr>
        <p:txBody>
          <a:bodyPr wrap="none">
            <a:spAutoFit/>
          </a:bodyPr>
          <a:lstStyle/>
          <a:p>
            <a:pPr fontAlgn="ctr"/>
            <a:r>
              <a:rPr lang="en-US" sz="1400" dirty="0">
                <a:latin typeface="Huawei Sans" panose="020C0503030203020204" pitchFamily="34" charset="0"/>
              </a:rPr>
              <a:t>GE1/0/1</a:t>
            </a:r>
          </a:p>
        </p:txBody>
      </p:sp>
      <p:sp>
        <p:nvSpPr>
          <p:cNvPr id="9" name="矩形 8">
            <a:extLst>
              <a:ext uri="{FF2B5EF4-FFF2-40B4-BE49-F238E27FC236}">
                <a16:creationId xmlns:a16="http://schemas.microsoft.com/office/drawing/2014/main" id="{CABA9D09-7B7A-4076-AB25-BC5615106645}"/>
              </a:ext>
            </a:extLst>
          </p:cNvPr>
          <p:cNvSpPr/>
          <p:nvPr/>
        </p:nvSpPr>
        <p:spPr bwMode="gray">
          <a:xfrm>
            <a:off x="5288244" y="4583587"/>
            <a:ext cx="851515" cy="307777"/>
          </a:xfrm>
          <a:prstGeom prst="rect">
            <a:avLst/>
          </a:prstGeom>
        </p:spPr>
        <p:txBody>
          <a:bodyPr wrap="none">
            <a:spAutoFit/>
          </a:bodyPr>
          <a:lstStyle/>
          <a:p>
            <a:pPr fontAlgn="ctr"/>
            <a:r>
              <a:rPr lang="en-US" sz="1400" dirty="0">
                <a:latin typeface="Huawei Sans" panose="020C0503030203020204" pitchFamily="34" charset="0"/>
              </a:rPr>
              <a:t>GE1/0/2</a:t>
            </a:r>
          </a:p>
        </p:txBody>
      </p:sp>
      <p:sp>
        <p:nvSpPr>
          <p:cNvPr id="10" name="矩形 9">
            <a:extLst>
              <a:ext uri="{FF2B5EF4-FFF2-40B4-BE49-F238E27FC236}">
                <a16:creationId xmlns:a16="http://schemas.microsoft.com/office/drawing/2014/main" id="{D7CEA952-FBE4-44C1-96E3-FF18BDF68342}"/>
              </a:ext>
            </a:extLst>
          </p:cNvPr>
          <p:cNvSpPr/>
          <p:nvPr/>
        </p:nvSpPr>
        <p:spPr bwMode="gray">
          <a:xfrm>
            <a:off x="6461098" y="4023347"/>
            <a:ext cx="851515" cy="307777"/>
          </a:xfrm>
          <a:prstGeom prst="rect">
            <a:avLst/>
          </a:prstGeom>
        </p:spPr>
        <p:txBody>
          <a:bodyPr wrap="none">
            <a:spAutoFit/>
          </a:bodyPr>
          <a:lstStyle/>
          <a:p>
            <a:pPr fontAlgn="ctr"/>
            <a:r>
              <a:rPr lang="en-US" sz="1400" dirty="0">
                <a:latin typeface="Huawei Sans" panose="020C0503030203020204" pitchFamily="34" charset="0"/>
              </a:rPr>
              <a:t>GE1/0/3</a:t>
            </a:r>
          </a:p>
        </p:txBody>
      </p:sp>
      <p:sp>
        <p:nvSpPr>
          <p:cNvPr id="11" name="矩形 19">
            <a:extLst>
              <a:ext uri="{FF2B5EF4-FFF2-40B4-BE49-F238E27FC236}">
                <a16:creationId xmlns:a16="http://schemas.microsoft.com/office/drawing/2014/main" id="{E0991141-4715-4475-B8EB-2F9EB0138A83}"/>
              </a:ext>
            </a:extLst>
          </p:cNvPr>
          <p:cNvSpPr/>
          <p:nvPr/>
        </p:nvSpPr>
        <p:spPr bwMode="gray">
          <a:xfrm>
            <a:off x="6408882" y="5232318"/>
            <a:ext cx="593431" cy="307777"/>
          </a:xfrm>
          <a:prstGeom prst="rect">
            <a:avLst/>
          </a:prstGeom>
        </p:spPr>
        <p:txBody>
          <a:bodyPr wrap="none">
            <a:spAutoFit/>
          </a:bodyPr>
          <a:lstStyle/>
          <a:p>
            <a:pPr algn="ctr" fontAlgn="ctr"/>
            <a:r>
              <a:rPr lang="en-US" sz="1400" b="1" dirty="0">
                <a:solidFill>
                  <a:srgbClr val="EC7061"/>
                </a:solidFill>
                <a:latin typeface="Huawei Sans" panose="020C0503030203020204" pitchFamily="34" charset="0"/>
              </a:rPr>
              <a:t>DMZ</a:t>
            </a:r>
          </a:p>
        </p:txBody>
      </p:sp>
      <p:sp>
        <p:nvSpPr>
          <p:cNvPr id="12" name="矩形 22">
            <a:extLst>
              <a:ext uri="{FF2B5EF4-FFF2-40B4-BE49-F238E27FC236}">
                <a16:creationId xmlns:a16="http://schemas.microsoft.com/office/drawing/2014/main" id="{AEFA2655-5595-4BAF-99F6-9DA5C89C9C41}"/>
              </a:ext>
            </a:extLst>
          </p:cNvPr>
          <p:cNvSpPr/>
          <p:nvPr/>
        </p:nvSpPr>
        <p:spPr bwMode="gray">
          <a:xfrm>
            <a:off x="3534338" y="4833910"/>
            <a:ext cx="841897" cy="307777"/>
          </a:xfrm>
          <a:prstGeom prst="rect">
            <a:avLst/>
          </a:prstGeom>
        </p:spPr>
        <p:txBody>
          <a:bodyPr wrap="none">
            <a:spAutoFit/>
          </a:bodyPr>
          <a:lstStyle/>
          <a:p>
            <a:pPr algn="ctr" fontAlgn="ctr"/>
            <a:r>
              <a:rPr lang="en-US" sz="1400" b="1" dirty="0">
                <a:solidFill>
                  <a:srgbClr val="EC7061"/>
                </a:solidFill>
                <a:latin typeface="Huawei Sans" panose="020C0503030203020204" pitchFamily="34" charset="0"/>
              </a:rPr>
              <a:t>Trusted</a:t>
            </a:r>
          </a:p>
        </p:txBody>
      </p:sp>
      <p:sp>
        <p:nvSpPr>
          <p:cNvPr id="13" name="矩形 25">
            <a:extLst>
              <a:ext uri="{FF2B5EF4-FFF2-40B4-BE49-F238E27FC236}">
                <a16:creationId xmlns:a16="http://schemas.microsoft.com/office/drawing/2014/main" id="{687EC446-31AC-44B2-AB4D-0AF2C0B83D0C}"/>
              </a:ext>
            </a:extLst>
          </p:cNvPr>
          <p:cNvSpPr/>
          <p:nvPr/>
        </p:nvSpPr>
        <p:spPr bwMode="gray">
          <a:xfrm>
            <a:off x="8715990" y="4713623"/>
            <a:ext cx="1053494" cy="307777"/>
          </a:xfrm>
          <a:prstGeom prst="rect">
            <a:avLst/>
          </a:prstGeom>
        </p:spPr>
        <p:txBody>
          <a:bodyPr wrap="none">
            <a:spAutoFit/>
          </a:bodyPr>
          <a:lstStyle/>
          <a:p>
            <a:pPr algn="ctr" fontAlgn="ctr"/>
            <a:r>
              <a:rPr lang="en-US" sz="1400" b="1" dirty="0">
                <a:solidFill>
                  <a:srgbClr val="EC7061"/>
                </a:solidFill>
                <a:latin typeface="Huawei Sans" panose="020C0503030203020204" pitchFamily="34" charset="0"/>
              </a:rPr>
              <a:t>Untrusted</a:t>
            </a:r>
          </a:p>
        </p:txBody>
      </p:sp>
      <p:pic>
        <p:nvPicPr>
          <p:cNvPr id="26" name="图片 9">
            <a:extLst>
              <a:ext uri="{FF2B5EF4-FFF2-40B4-BE49-F238E27FC236}">
                <a16:creationId xmlns:a16="http://schemas.microsoft.com/office/drawing/2014/main" id="{AAB0EB66-8A66-427C-B514-A67CED32EFB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839935" y="4089280"/>
            <a:ext cx="538213" cy="441816"/>
          </a:xfrm>
          <a:prstGeom prst="rect">
            <a:avLst/>
          </a:prstGeom>
        </p:spPr>
      </p:pic>
      <p:pic>
        <p:nvPicPr>
          <p:cNvPr id="27" name="图片 72" descr="交换机.png">
            <a:extLst>
              <a:ext uri="{FF2B5EF4-FFF2-40B4-BE49-F238E27FC236}">
                <a16:creationId xmlns:a16="http://schemas.microsoft.com/office/drawing/2014/main" id="{8E5D6F93-FE9E-482B-A72A-D77923BE6DFF}"/>
              </a:ext>
            </a:extLst>
          </p:cNvPr>
          <p:cNvPicPr>
            <a:picLocks/>
          </p:cNvPicPr>
          <p:nvPr/>
        </p:nvPicPr>
        <p:blipFill>
          <a:blip r:embed="rId4" cstate="print"/>
          <a:stretch>
            <a:fillRect/>
          </a:stretch>
        </p:blipFill>
        <p:spPr bwMode="gray">
          <a:xfrm>
            <a:off x="5851833" y="5522419"/>
            <a:ext cx="538213" cy="441816"/>
          </a:xfrm>
          <a:prstGeom prst="rect">
            <a:avLst/>
          </a:prstGeom>
        </p:spPr>
      </p:pic>
      <p:cxnSp>
        <p:nvCxnSpPr>
          <p:cNvPr id="29" name="直接箭头连接符 7">
            <a:extLst>
              <a:ext uri="{FF2B5EF4-FFF2-40B4-BE49-F238E27FC236}">
                <a16:creationId xmlns:a16="http://schemas.microsoft.com/office/drawing/2014/main" id="{7F6C1829-D6EE-4B79-98DE-867D96ADA45F}"/>
              </a:ext>
            </a:extLst>
          </p:cNvPr>
          <p:cNvCxnSpPr>
            <a:stCxn id="8" idx="0"/>
          </p:cNvCxnSpPr>
          <p:nvPr/>
        </p:nvCxnSpPr>
        <p:spPr bwMode="gray">
          <a:xfrm flipH="1" flipV="1">
            <a:off x="5205050" y="3609517"/>
            <a:ext cx="204699" cy="413830"/>
          </a:xfrm>
          <a:prstGeom prst="straightConnector1">
            <a:avLst/>
          </a:prstGeom>
          <a:ln w="19050" cap="flat" cmpd="sng" algn="ctr">
            <a:solidFill>
              <a:srgbClr val="EC7061"/>
            </a:solidFill>
            <a:prstDash val="solid"/>
            <a:round/>
            <a:headEnd type="triangl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nvGrpSpPr>
          <p:cNvPr id="30" name="Group 61">
            <a:extLst>
              <a:ext uri="{FF2B5EF4-FFF2-40B4-BE49-F238E27FC236}">
                <a16:creationId xmlns:a16="http://schemas.microsoft.com/office/drawing/2014/main" id="{0255DDB7-8889-4A7B-B408-4C9DF1A4F2AB}"/>
              </a:ext>
            </a:extLst>
          </p:cNvPr>
          <p:cNvGrpSpPr/>
          <p:nvPr/>
        </p:nvGrpSpPr>
        <p:grpSpPr bwMode="gray">
          <a:xfrm rot="16200000">
            <a:off x="2975832" y="3770746"/>
            <a:ext cx="949595" cy="1078886"/>
            <a:chOff x="370007" y="4653604"/>
            <a:chExt cx="2251219" cy="818753"/>
          </a:xfrm>
        </p:grpSpPr>
        <p:cxnSp>
          <p:nvCxnSpPr>
            <p:cNvPr id="31" name="Straight Connector 36">
              <a:extLst>
                <a:ext uri="{FF2B5EF4-FFF2-40B4-BE49-F238E27FC236}">
                  <a16:creationId xmlns:a16="http://schemas.microsoft.com/office/drawing/2014/main" id="{C36B2009-489D-4AEB-85E3-EB2ACBFEA158}"/>
                </a:ext>
              </a:extLst>
            </p:cNvPr>
            <p:cNvCxnSpPr/>
            <p:nvPr/>
          </p:nvCxnSpPr>
          <p:spPr bwMode="gray">
            <a:xfrm flipH="1" flipV="1">
              <a:off x="370007" y="4653604"/>
              <a:ext cx="1125610" cy="81875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58">
              <a:extLst>
                <a:ext uri="{FF2B5EF4-FFF2-40B4-BE49-F238E27FC236}">
                  <a16:creationId xmlns:a16="http://schemas.microsoft.com/office/drawing/2014/main" id="{772840CF-5DBA-46B1-8708-D6E78296F0BF}"/>
                </a:ext>
              </a:extLst>
            </p:cNvPr>
            <p:cNvCxnSpPr/>
            <p:nvPr/>
          </p:nvCxnSpPr>
          <p:spPr bwMode="gray">
            <a:xfrm flipV="1">
              <a:off x="1495617" y="4653604"/>
              <a:ext cx="1125609" cy="81875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33" name="图片 87" descr="汇聚交换机.png">
            <a:extLst>
              <a:ext uri="{FF2B5EF4-FFF2-40B4-BE49-F238E27FC236}">
                <a16:creationId xmlns:a16="http://schemas.microsoft.com/office/drawing/2014/main" id="{0E499D99-8327-4AEE-A3B4-F2D324C112F9}"/>
              </a:ext>
            </a:extLst>
          </p:cNvPr>
          <p:cNvPicPr>
            <a:picLocks/>
          </p:cNvPicPr>
          <p:nvPr/>
        </p:nvPicPr>
        <p:blipFill>
          <a:blip r:embed="rId5" cstate="print"/>
          <a:stretch>
            <a:fillRect/>
          </a:stretch>
        </p:blipFill>
        <p:spPr bwMode="gray">
          <a:xfrm>
            <a:off x="3685287" y="4106865"/>
            <a:ext cx="538213" cy="441816"/>
          </a:xfrm>
          <a:prstGeom prst="rect">
            <a:avLst/>
          </a:prstGeom>
        </p:spPr>
      </p:pic>
      <p:pic>
        <p:nvPicPr>
          <p:cNvPr id="34" name="图片 11" descr="开放网络-蓝.png">
            <a:extLst>
              <a:ext uri="{FF2B5EF4-FFF2-40B4-BE49-F238E27FC236}">
                <a16:creationId xmlns:a16="http://schemas.microsoft.com/office/drawing/2014/main" id="{856C15A3-FBD7-47A3-BB33-1B18AA1BD73B}"/>
              </a:ext>
            </a:extLst>
          </p:cNvPr>
          <p:cNvPicPr>
            <a:picLocks noChangeAspect="1"/>
          </p:cNvPicPr>
          <p:nvPr/>
        </p:nvPicPr>
        <p:blipFill>
          <a:blip r:embed="rId6" cstate="print"/>
          <a:stretch>
            <a:fillRect/>
          </a:stretch>
        </p:blipFill>
        <p:spPr bwMode="gray">
          <a:xfrm>
            <a:off x="2490853" y="3708577"/>
            <a:ext cx="539607" cy="415381"/>
          </a:xfrm>
          <a:prstGeom prst="rect">
            <a:avLst/>
          </a:prstGeom>
        </p:spPr>
      </p:pic>
      <p:pic>
        <p:nvPicPr>
          <p:cNvPr id="35" name="图片 11" descr="开放网络-蓝.png">
            <a:extLst>
              <a:ext uri="{FF2B5EF4-FFF2-40B4-BE49-F238E27FC236}">
                <a16:creationId xmlns:a16="http://schemas.microsoft.com/office/drawing/2014/main" id="{67B17287-7E44-44BD-A9E9-542140E976BD}"/>
              </a:ext>
            </a:extLst>
          </p:cNvPr>
          <p:cNvPicPr>
            <a:picLocks noChangeAspect="1"/>
          </p:cNvPicPr>
          <p:nvPr/>
        </p:nvPicPr>
        <p:blipFill>
          <a:blip r:embed="rId6" cstate="print"/>
          <a:stretch>
            <a:fillRect/>
          </a:stretch>
        </p:blipFill>
        <p:spPr bwMode="gray">
          <a:xfrm>
            <a:off x="2490853" y="4555838"/>
            <a:ext cx="539607" cy="415381"/>
          </a:xfrm>
          <a:prstGeom prst="rect">
            <a:avLst/>
          </a:prstGeom>
        </p:spPr>
      </p:pic>
      <p:sp>
        <p:nvSpPr>
          <p:cNvPr id="36" name="矩形 13">
            <a:extLst>
              <a:ext uri="{FF2B5EF4-FFF2-40B4-BE49-F238E27FC236}">
                <a16:creationId xmlns:a16="http://schemas.microsoft.com/office/drawing/2014/main" id="{3D3E893A-614B-4163-BFA8-91B97A02767C}"/>
              </a:ext>
            </a:extLst>
          </p:cNvPr>
          <p:cNvSpPr/>
          <p:nvPr/>
        </p:nvSpPr>
        <p:spPr bwMode="gray">
          <a:xfrm>
            <a:off x="5696784" y="5998714"/>
            <a:ext cx="768159" cy="307777"/>
          </a:xfrm>
          <a:prstGeom prst="rect">
            <a:avLst/>
          </a:prstGeom>
        </p:spPr>
        <p:txBody>
          <a:bodyPr wrap="none">
            <a:spAutoFit/>
          </a:bodyPr>
          <a:lstStyle/>
          <a:p>
            <a:pPr fontAlgn="ctr"/>
            <a:r>
              <a:rPr lang="en-US" sz="1400" dirty="0">
                <a:latin typeface="Huawei Sans" panose="020C0503030203020204" pitchFamily="34" charset="0"/>
              </a:rPr>
              <a:t>Servers</a:t>
            </a:r>
          </a:p>
        </p:txBody>
      </p:sp>
      <p:sp>
        <p:nvSpPr>
          <p:cNvPr id="37" name="文本框 36">
            <a:extLst>
              <a:ext uri="{FF2B5EF4-FFF2-40B4-BE49-F238E27FC236}">
                <a16:creationId xmlns:a16="http://schemas.microsoft.com/office/drawing/2014/main" id="{0EFC83AD-EAAB-4E0F-89AC-A7332B676896}"/>
              </a:ext>
            </a:extLst>
          </p:cNvPr>
          <p:cNvSpPr txBox="1"/>
          <p:nvPr/>
        </p:nvSpPr>
        <p:spPr bwMode="gray">
          <a:xfrm>
            <a:off x="446088" y="1246799"/>
            <a:ext cx="11037141" cy="1643527"/>
          </a:xfrm>
          <a:prstGeom prst="rect">
            <a:avLst/>
          </a:prstGeom>
          <a:noFill/>
        </p:spPr>
        <p:txBody>
          <a:bodyPr wrap="square" rtlCol="0">
            <a:spAutoFit/>
          </a:bodyPr>
          <a:lstStyle/>
          <a:p>
            <a:pPr marL="357188" indent="-357188" fontAlgn="ctr">
              <a:lnSpc>
                <a:spcPct val="140000"/>
              </a:lnSpc>
              <a:buFont typeface="Arial" panose="020B0604020202020204" pitchFamily="34" charset="0"/>
              <a:buChar char="•"/>
            </a:pPr>
            <a:r>
              <a:rPr lang="en-US" dirty="0">
                <a:latin typeface="Huawei Sans" panose="020C0503030203020204" pitchFamily="34" charset="0"/>
              </a:rPr>
              <a:t>A security zone is an important concept of a firewall. Most security policies are implemented based on security zones.</a:t>
            </a:r>
            <a:endParaRPr lang="en-US" altLang="zh-CN" dirty="0">
              <a:latin typeface="Huawei Sans" panose="020C0503030203020204" pitchFamily="34" charset="0"/>
            </a:endParaRPr>
          </a:p>
          <a:p>
            <a:pPr marL="357188" indent="-357188" fontAlgn="ctr">
              <a:lnSpc>
                <a:spcPct val="140000"/>
              </a:lnSpc>
              <a:buFont typeface="Arial" panose="020B0604020202020204" pitchFamily="34" charset="0"/>
              <a:buChar char="•"/>
            </a:pPr>
            <a:r>
              <a:rPr lang="en-US" dirty="0">
                <a:latin typeface="Huawei Sans" panose="020C0503030203020204" pitchFamily="34" charset="0"/>
              </a:rPr>
              <a:t>A security zone is a set of networks connected through interfaces. Users in a zone have the same security attributes.</a:t>
            </a:r>
          </a:p>
        </p:txBody>
      </p:sp>
      <p:sp>
        <p:nvSpPr>
          <p:cNvPr id="28" name="矩形 12">
            <a:extLst>
              <a:ext uri="{FF2B5EF4-FFF2-40B4-BE49-F238E27FC236}">
                <a16:creationId xmlns:a16="http://schemas.microsoft.com/office/drawing/2014/main" id="{DC0CFD49-D33F-4FAD-A312-01B7DA55A8BF}"/>
              </a:ext>
            </a:extLst>
          </p:cNvPr>
          <p:cNvSpPr/>
          <p:nvPr/>
        </p:nvSpPr>
        <p:spPr bwMode="gray">
          <a:xfrm>
            <a:off x="3831751" y="2752249"/>
            <a:ext cx="3095069" cy="991792"/>
          </a:xfrm>
          <a:prstGeom prst="rect">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200" dirty="0">
                <a:solidFill>
                  <a:srgbClr val="EC7061"/>
                </a:solidFill>
                <a:latin typeface="Huawei Sans" panose="020C0503030203020204" pitchFamily="34" charset="0"/>
              </a:rPr>
              <a:t>GE1/0/1 of the firewall is added to the trusted zone, so the network connected to GE1/0/1 is considered to be in the trusted zone.</a:t>
            </a:r>
            <a:endParaRPr lang="en-US" altLang="zh-CN" sz="1200" dirty="0">
              <a:solidFill>
                <a:srgbClr val="EC7061"/>
              </a:solidFill>
              <a:latin typeface="Huawei Sans" panose="020C0503030203020204" pitchFamily="34" charset="0"/>
            </a:endParaRPr>
          </a:p>
        </p:txBody>
      </p:sp>
      <p:grpSp>
        <p:nvGrpSpPr>
          <p:cNvPr id="39" name="组合 38">
            <a:extLst>
              <a:ext uri="{FF2B5EF4-FFF2-40B4-BE49-F238E27FC236}">
                <a16:creationId xmlns:a16="http://schemas.microsoft.com/office/drawing/2014/main" id="{8AE12740-1AC1-4BE3-B014-35B86C60F42E}"/>
              </a:ext>
            </a:extLst>
          </p:cNvPr>
          <p:cNvGrpSpPr/>
          <p:nvPr/>
        </p:nvGrpSpPr>
        <p:grpSpPr bwMode="gray">
          <a:xfrm>
            <a:off x="8171311" y="3814653"/>
            <a:ext cx="1351804" cy="716443"/>
            <a:chOff x="9626838" y="4088717"/>
            <a:chExt cx="1092176" cy="578843"/>
          </a:xfrm>
        </p:grpSpPr>
        <p:sp>
          <p:nvSpPr>
            <p:cNvPr id="43" name="Freeform 159">
              <a:extLst>
                <a:ext uri="{FF2B5EF4-FFF2-40B4-BE49-F238E27FC236}">
                  <a16:creationId xmlns:a16="http://schemas.microsoft.com/office/drawing/2014/main" id="{0EF92468-61A1-4DF3-B76B-4CE428538745}"/>
                </a:ext>
              </a:extLst>
            </p:cNvPr>
            <p:cNvSpPr/>
            <p:nvPr/>
          </p:nvSpPr>
          <p:spPr bwMode="gray">
            <a:xfrm flipH="1">
              <a:off x="9626838" y="4088717"/>
              <a:ext cx="1092176" cy="57884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sp>
          <p:nvSpPr>
            <p:cNvPr id="25" name="TextBox 33">
              <a:extLst>
                <a:ext uri="{FF2B5EF4-FFF2-40B4-BE49-F238E27FC236}">
                  <a16:creationId xmlns:a16="http://schemas.microsoft.com/office/drawing/2014/main" id="{C4B2AE87-8E50-49E3-AC3D-0281285412BD}"/>
                </a:ext>
              </a:extLst>
            </p:cNvPr>
            <p:cNvSpPr txBox="1"/>
            <p:nvPr/>
          </p:nvSpPr>
          <p:spPr bwMode="gray">
            <a:xfrm>
              <a:off x="9742238" y="4283312"/>
              <a:ext cx="896400" cy="248665"/>
            </a:xfrm>
            <a:prstGeom prst="rect">
              <a:avLst/>
            </a:prstGeom>
            <a:noFill/>
          </p:spPr>
          <p:txBody>
            <a:bodyPr wrap="square" rtlCol="0">
              <a:spAutoFit/>
            </a:bodyPr>
            <a:lstStyle/>
            <a:p>
              <a:pPr algn="ctr" fontAlgn="ctr"/>
              <a:r>
                <a:rPr lang="en-US" sz="1400" b="1" dirty="0">
                  <a:solidFill>
                    <a:schemeClr val="bg1">
                      <a:lumMod val="65000"/>
                    </a:schemeClr>
                  </a:solidFill>
                  <a:latin typeface="Huawei Sans" panose="020C0503030203020204" pitchFamily="34" charset="0"/>
                </a:rPr>
                <a:t>Internet</a:t>
              </a:r>
              <a:endParaRPr lang="en-US" altLang="zh-CN" sz="1400" b="1" dirty="0">
                <a:solidFill>
                  <a:schemeClr val="bg1">
                    <a:lumMod val="65000"/>
                  </a:schemeClr>
                </a:solidFill>
                <a:latin typeface="Huawei Sans" panose="020C0503030203020204" pitchFamily="34" charset="0"/>
              </a:endParaRPr>
            </a:p>
          </p:txBody>
        </p:sp>
      </p:grpSp>
      <p:sp>
        <p:nvSpPr>
          <p:cNvPr id="38" name="文本框 37">
            <a:extLst>
              <a:ext uri="{FF2B5EF4-FFF2-40B4-BE49-F238E27FC236}">
                <a16:creationId xmlns:a16="http://schemas.microsoft.com/office/drawing/2014/main" id="{898E341D-F1D8-412F-8D15-F6E9B425225C}"/>
              </a:ext>
            </a:extLst>
          </p:cNvPr>
          <p:cNvSpPr txBox="1"/>
          <p:nvPr/>
        </p:nvSpPr>
        <p:spPr bwMode="gray">
          <a:xfrm>
            <a:off x="8039129" y="5728651"/>
            <a:ext cx="3932912" cy="584775"/>
          </a:xfrm>
          <a:prstGeom prst="rect">
            <a:avLst/>
          </a:prstGeom>
          <a:noFill/>
        </p:spPr>
        <p:txBody>
          <a:bodyPr wrap="square" rtlCol="0">
            <a:spAutoFit/>
          </a:bodyPr>
          <a:lstStyle/>
          <a:p>
            <a:pPr marL="33750" algn="l" fontAlgn="ctr"/>
            <a:r>
              <a:rPr lang="en-US" sz="1600" dirty="0">
                <a:solidFill>
                  <a:srgbClr val="0070C0"/>
                </a:solidFill>
                <a:latin typeface="Huawei Sans" panose="020C0503030203020204" pitchFamily="34" charset="0"/>
              </a:rPr>
              <a:t>Question: Does a firewall interface belong to a security zone?</a:t>
            </a:r>
          </a:p>
        </p:txBody>
      </p:sp>
      <p:sp>
        <p:nvSpPr>
          <p:cNvPr id="44" name="燕尾形 25">
            <a:extLst>
              <a:ext uri="{FF2B5EF4-FFF2-40B4-BE49-F238E27FC236}">
                <a16:creationId xmlns:a16="http://schemas.microsoft.com/office/drawing/2014/main" id="{DA147D65-366B-4B4B-826C-DE10F19AEFFE}"/>
              </a:ext>
            </a:extLst>
          </p:cNvPr>
          <p:cNvSpPr/>
          <p:nvPr/>
        </p:nvSpPr>
        <p:spPr bwMode="gray">
          <a:xfrm>
            <a:off x="8429754" y="28876"/>
            <a:ext cx="934853" cy="337059"/>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rgbClr val="FFFFFF"/>
                </a:solidFill>
                <a:latin typeface="Huawei Sans" panose="020C0503030203020204" pitchFamily="34" charset="0"/>
              </a:rPr>
              <a:t>Security Zone</a:t>
            </a:r>
            <a:endParaRPr lang="en-US" altLang="zh-CN" sz="900" b="1" kern="0" dirty="0">
              <a:solidFill>
                <a:srgbClr val="FFFFFF"/>
              </a:solidFill>
              <a:latin typeface="Huawei Sans" panose="020C0503030203020204" pitchFamily="34" charset="0"/>
            </a:endParaRPr>
          </a:p>
        </p:txBody>
      </p:sp>
      <p:sp>
        <p:nvSpPr>
          <p:cNvPr id="45" name="燕尾形 26">
            <a:extLst>
              <a:ext uri="{FF2B5EF4-FFF2-40B4-BE49-F238E27FC236}">
                <a16:creationId xmlns:a16="http://schemas.microsoft.com/office/drawing/2014/main" id="{17582EC4-726F-439C-BEF1-F87D72FDB58B}"/>
              </a:ext>
            </a:extLst>
          </p:cNvPr>
          <p:cNvSpPr/>
          <p:nvPr/>
        </p:nvSpPr>
        <p:spPr bwMode="gray">
          <a:xfrm>
            <a:off x="9296507" y="28876"/>
            <a:ext cx="846376" cy="33705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Security Policy</a:t>
            </a:r>
            <a:endParaRPr lang="en-US" altLang="zh-CN" sz="900" kern="0" dirty="0">
              <a:latin typeface="Huawei Sans" panose="020C0503030203020204" pitchFamily="34" charset="0"/>
            </a:endParaRPr>
          </a:p>
        </p:txBody>
      </p:sp>
      <p:sp>
        <p:nvSpPr>
          <p:cNvPr id="46" name="燕尾形 27">
            <a:extLst>
              <a:ext uri="{FF2B5EF4-FFF2-40B4-BE49-F238E27FC236}">
                <a16:creationId xmlns:a16="http://schemas.microsoft.com/office/drawing/2014/main" id="{B9CFC334-8ECD-41AF-84DB-A3175F7943FE}"/>
              </a:ext>
            </a:extLst>
          </p:cNvPr>
          <p:cNvSpPr/>
          <p:nvPr/>
        </p:nvSpPr>
        <p:spPr bwMode="gray">
          <a:xfrm>
            <a:off x="10074783" y="28876"/>
            <a:ext cx="781200" cy="33705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Session Table</a:t>
            </a:r>
            <a:endParaRPr lang="en-US" altLang="zh-CN" sz="900" kern="0" dirty="0">
              <a:latin typeface="Huawei Sans" panose="020C0503030203020204" pitchFamily="34" charset="0"/>
            </a:endParaRPr>
          </a:p>
        </p:txBody>
      </p:sp>
      <p:sp>
        <p:nvSpPr>
          <p:cNvPr id="47" name="燕尾形 27">
            <a:extLst>
              <a:ext uri="{FF2B5EF4-FFF2-40B4-BE49-F238E27FC236}">
                <a16:creationId xmlns:a16="http://schemas.microsoft.com/office/drawing/2014/main" id="{98D8A4E3-92D4-4C94-9A2B-314646C9ECDB}"/>
              </a:ext>
            </a:extLst>
          </p:cNvPr>
          <p:cNvSpPr/>
          <p:nvPr/>
        </p:nvSpPr>
        <p:spPr bwMode="gray">
          <a:xfrm>
            <a:off x="10787882" y="28876"/>
            <a:ext cx="1099317" cy="33705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Server Map</a:t>
            </a:r>
          </a:p>
        </p:txBody>
      </p:sp>
    </p:spTree>
    <p:extLst>
      <p:ext uri="{BB962C8B-B14F-4D97-AF65-F5344CB8AC3E}">
        <p14:creationId xmlns:p14="http://schemas.microsoft.com/office/powerpoint/2010/main" val="29667052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1D7BE7-D8D7-478A-97E9-70DDA9A0F96C}"/>
              </a:ext>
            </a:extLst>
          </p:cNvPr>
          <p:cNvSpPr>
            <a:spLocks noGrp="1"/>
          </p:cNvSpPr>
          <p:nvPr>
            <p:ph type="title"/>
          </p:nvPr>
        </p:nvSpPr>
        <p:spPr bwMode="gray"/>
        <p:txBody>
          <a:bodyPr/>
          <a:lstStyle/>
          <a:p>
            <a:pPr fontAlgn="ctr"/>
            <a:r>
              <a:rPr lang="en-US" dirty="0">
                <a:latin typeface="Huawei Sans" panose="020C0503030203020204" pitchFamily="34" charset="0"/>
              </a:rPr>
              <a:t>Default Security Zones</a:t>
            </a:r>
          </a:p>
        </p:txBody>
      </p:sp>
      <p:graphicFrame>
        <p:nvGraphicFramePr>
          <p:cNvPr id="38" name="表格 37">
            <a:extLst>
              <a:ext uri="{FF2B5EF4-FFF2-40B4-BE49-F238E27FC236}">
                <a16:creationId xmlns:a16="http://schemas.microsoft.com/office/drawing/2014/main" id="{02E9C3A4-8D52-476B-AD9C-81FE93FC6316}"/>
              </a:ext>
            </a:extLst>
          </p:cNvPr>
          <p:cNvGraphicFramePr>
            <a:graphicFrameLocks noGrp="1"/>
          </p:cNvGraphicFramePr>
          <p:nvPr>
            <p:extLst>
              <p:ext uri="{D42A27DB-BD31-4B8C-83A1-F6EECF244321}">
                <p14:modId xmlns:p14="http://schemas.microsoft.com/office/powerpoint/2010/main" val="4056254507"/>
              </p:ext>
            </p:extLst>
          </p:nvPr>
        </p:nvGraphicFramePr>
        <p:xfrm>
          <a:off x="6330632" y="3480923"/>
          <a:ext cx="5394339" cy="2587183"/>
        </p:xfrm>
        <a:graphic>
          <a:graphicData uri="http://schemas.openxmlformats.org/drawingml/2006/table">
            <a:tbl>
              <a:tblPr/>
              <a:tblGrid>
                <a:gridCol w="2291405">
                  <a:extLst>
                    <a:ext uri="{9D8B030D-6E8A-4147-A177-3AD203B41FA5}">
                      <a16:colId xmlns:a16="http://schemas.microsoft.com/office/drawing/2014/main" val="20000"/>
                    </a:ext>
                  </a:extLst>
                </a:gridCol>
                <a:gridCol w="3102934">
                  <a:extLst>
                    <a:ext uri="{9D8B030D-6E8A-4147-A177-3AD203B41FA5}">
                      <a16:colId xmlns:a16="http://schemas.microsoft.com/office/drawing/2014/main" val="20001"/>
                    </a:ext>
                  </a:extLst>
                </a:gridCol>
              </a:tblGrid>
              <a:tr h="424705">
                <a:tc>
                  <a:txBody>
                    <a:bodyPr/>
                    <a:lstStyle/>
                    <a:p>
                      <a:pPr algn="ctr" fontAlgn="ctr"/>
                      <a:r>
                        <a:rPr lang="en-US" sz="1400" b="1" dirty="0">
                          <a:solidFill>
                            <a:schemeClr val="bg1"/>
                          </a:solidFill>
                          <a:latin typeface="Huawei Sans" panose="020C0503030203020204" pitchFamily="34" charset="0"/>
                        </a:rPr>
                        <a:t>Security Zone Name</a:t>
                      </a:r>
                      <a:endParaRPr lang="en-US" altLang="zh-CN" sz="1400" b="1" dirty="0">
                        <a:solidFill>
                          <a:schemeClr val="bg1"/>
                        </a:solidFill>
                        <a:effectLst/>
                        <a:latin typeface="Huawei Sans" panose="020C0503030203020204" pitchFamily="34" charset="0"/>
                        <a:ea typeface="+mn-ea"/>
                      </a:endParaRPr>
                    </a:p>
                  </a:txBody>
                  <a:tcPr marL="72000" marR="72000"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solidFill>
                      <a:srgbClr val="00B0F0"/>
                    </a:solidFill>
                  </a:tcPr>
                </a:tc>
                <a:tc>
                  <a:txBody>
                    <a:bodyPr/>
                    <a:lstStyle/>
                    <a:p>
                      <a:pPr algn="ctr" fontAlgn="ctr"/>
                      <a:r>
                        <a:rPr lang="en-US" sz="1400" b="1" dirty="0">
                          <a:solidFill>
                            <a:schemeClr val="bg1"/>
                          </a:solidFill>
                          <a:latin typeface="Huawei Sans" panose="020C0503030203020204" pitchFamily="34" charset="0"/>
                        </a:rPr>
                        <a:t>Default Security Priority</a:t>
                      </a:r>
                      <a:endParaRPr lang="en-US" altLang="zh-CN" sz="1400" b="1" dirty="0">
                        <a:solidFill>
                          <a:schemeClr val="bg1"/>
                        </a:solidFill>
                        <a:effectLst/>
                        <a:latin typeface="Huawei Sans" panose="020C0503030203020204" pitchFamily="34" charset="0"/>
                        <a:ea typeface="+mn-ea"/>
                      </a:endParaRPr>
                    </a:p>
                  </a:txBody>
                  <a:tcPr marL="72000" marR="72000"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solidFill>
                      <a:srgbClr val="00B0F0"/>
                    </a:solidFill>
                  </a:tcPr>
                </a:tc>
                <a:extLst>
                  <a:ext uri="{0D108BD9-81ED-4DB2-BD59-A6C34878D82A}">
                    <a16:rowId xmlns:a16="http://schemas.microsoft.com/office/drawing/2014/main" val="10000"/>
                  </a:ext>
                </a:extLst>
              </a:tr>
              <a:tr h="388346">
                <a:tc>
                  <a:txBody>
                    <a:bodyPr/>
                    <a:lstStyle/>
                    <a:p>
                      <a:pPr fontAlgn="ctr"/>
                      <a:r>
                        <a:rPr lang="en-US" sz="1400" dirty="0">
                          <a:latin typeface="Huawei Sans" panose="020C0503030203020204" pitchFamily="34" charset="0"/>
                        </a:rPr>
                        <a:t>Untrusted zone</a:t>
                      </a:r>
                    </a:p>
                  </a:txBody>
                  <a:tcPr marL="72000" marR="72000" marT="72000" marB="72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fontAlgn="ctr"/>
                      <a:r>
                        <a:rPr lang="en-US" sz="1400" dirty="0">
                          <a:latin typeface="Huawei Sans" panose="020C0503030203020204" pitchFamily="34" charset="0"/>
                        </a:rPr>
                        <a:t>5 (low security level)</a:t>
                      </a:r>
                    </a:p>
                  </a:txBody>
                  <a:tcPr marL="72000" marR="72000" marT="72000" marB="72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extLst>
                  <a:ext uri="{0D108BD9-81ED-4DB2-BD59-A6C34878D82A}">
                    <a16:rowId xmlns:a16="http://schemas.microsoft.com/office/drawing/2014/main" val="3706950963"/>
                  </a:ext>
                </a:extLst>
              </a:tr>
              <a:tr h="388346">
                <a:tc>
                  <a:txBody>
                    <a:bodyPr/>
                    <a:lstStyle/>
                    <a:p>
                      <a:pPr fontAlgn="ctr"/>
                      <a:r>
                        <a:rPr lang="en-US" sz="1400" dirty="0">
                          <a:latin typeface="Huawei Sans" panose="020C0503030203020204" pitchFamily="34" charset="0"/>
                        </a:rPr>
                        <a:t>DMZ</a:t>
                      </a:r>
                    </a:p>
                  </a:txBody>
                  <a:tcPr marL="72000" marR="72000" marT="72000" marB="72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fontAlgn="ctr"/>
                      <a:r>
                        <a:rPr lang="en-US" sz="1400" dirty="0">
                          <a:latin typeface="Huawei Sans" panose="020C0503030203020204" pitchFamily="34" charset="0"/>
                        </a:rPr>
                        <a:t>50 (medium security level)</a:t>
                      </a:r>
                    </a:p>
                  </a:txBody>
                  <a:tcPr marL="72000" marR="72000" marT="72000" marB="72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extLst>
                  <a:ext uri="{0D108BD9-81ED-4DB2-BD59-A6C34878D82A}">
                    <a16:rowId xmlns:a16="http://schemas.microsoft.com/office/drawing/2014/main" val="10001"/>
                  </a:ext>
                </a:extLst>
              </a:tr>
              <a:tr h="388346">
                <a:tc>
                  <a:txBody>
                    <a:bodyPr/>
                    <a:lstStyle/>
                    <a:p>
                      <a:pPr fontAlgn="ctr"/>
                      <a:r>
                        <a:rPr lang="en-US" sz="1400" dirty="0">
                          <a:latin typeface="Huawei Sans" panose="020C0503030203020204" pitchFamily="34" charset="0"/>
                        </a:rPr>
                        <a:t>Trusted zone</a:t>
                      </a:r>
                    </a:p>
                  </a:txBody>
                  <a:tcPr marL="72000" marR="72000" marT="72000" marB="72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fontAlgn="ctr"/>
                      <a:r>
                        <a:rPr lang="en-US" sz="1400" dirty="0">
                          <a:latin typeface="Huawei Sans" panose="020C0503030203020204" pitchFamily="34" charset="0"/>
                        </a:rPr>
                        <a:t>85 (high security level)</a:t>
                      </a:r>
                    </a:p>
                  </a:txBody>
                  <a:tcPr marL="72000" marR="72000" marT="72000" marB="72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extLst>
                  <a:ext uri="{0D108BD9-81ED-4DB2-BD59-A6C34878D82A}">
                    <a16:rowId xmlns:a16="http://schemas.microsoft.com/office/drawing/2014/main" val="10002"/>
                  </a:ext>
                </a:extLst>
              </a:tr>
              <a:tr h="388346">
                <a:tc>
                  <a:txBody>
                    <a:bodyPr/>
                    <a:lstStyle/>
                    <a:p>
                      <a:pPr fontAlgn="ctr"/>
                      <a:r>
                        <a:rPr lang="en-US" sz="1400" dirty="0">
                          <a:latin typeface="Huawei Sans" panose="020C0503030203020204" pitchFamily="34" charset="0"/>
                        </a:rPr>
                        <a:t>Local zone</a:t>
                      </a:r>
                    </a:p>
                  </a:txBody>
                  <a:tcPr marL="72000" marR="72000" marT="72000" marB="72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fontAlgn="ctr"/>
                      <a:r>
                        <a:rPr lang="en-US" sz="1400" dirty="0">
                          <a:latin typeface="Huawei Sans" panose="020C0503030203020204" pitchFamily="34" charset="0"/>
                        </a:rPr>
                        <a:t>A local zone is a device itself, including interfaces on the device. The local zone has the highest security level, and its priority is 100.</a:t>
                      </a:r>
                    </a:p>
                  </a:txBody>
                  <a:tcPr marL="72000" marR="72000" marT="72000" marB="72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20" name="文本占位符 8">
            <a:extLst>
              <a:ext uri="{FF2B5EF4-FFF2-40B4-BE49-F238E27FC236}">
                <a16:creationId xmlns:a16="http://schemas.microsoft.com/office/drawing/2014/main" id="{F1A25226-5603-4BA6-9B96-DF4F6A92AAE4}"/>
              </a:ext>
            </a:extLst>
          </p:cNvPr>
          <p:cNvSpPr txBox="1">
            <a:spLocks/>
          </p:cNvSpPr>
          <p:nvPr/>
        </p:nvSpPr>
        <p:spPr bwMode="gray">
          <a:xfrm>
            <a:off x="468317" y="1240878"/>
            <a:ext cx="11276183" cy="1864889"/>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57188" indent="-357188" fontAlgn="ctr"/>
            <a:r>
              <a:rPr lang="en-US" sz="1600" dirty="0">
                <a:latin typeface="Huawei Sans" panose="020C0503030203020204" pitchFamily="34" charset="0"/>
              </a:rPr>
              <a:t>Four security zones have been created on Huawei firewalls: untrusted, DMZ, trusted, and local zones. Security zones have the following characteristics:</a:t>
            </a:r>
          </a:p>
          <a:p>
            <a:pPr marL="630238" lvl="1" indent="-273050" fontAlgn="ctr"/>
            <a:r>
              <a:rPr lang="en-US" sz="1400" dirty="0">
                <a:latin typeface="Huawei Sans" panose="020C0503030203020204" pitchFamily="34" charset="0"/>
              </a:rPr>
              <a:t>The default security zone cannot be deleted, and the security priority cannot be changed.</a:t>
            </a:r>
            <a:endParaRPr lang="en-US" altLang="zh-CN" sz="1400" dirty="0">
              <a:latin typeface="Huawei Sans" panose="020C0503030203020204" pitchFamily="34" charset="0"/>
            </a:endParaRPr>
          </a:p>
          <a:p>
            <a:pPr marL="630238" lvl="1" indent="-273050" fontAlgn="ctr"/>
            <a:r>
              <a:rPr lang="en-US" sz="1400" dirty="0">
                <a:latin typeface="Huawei Sans" panose="020C0503030203020204" pitchFamily="34" charset="0"/>
              </a:rPr>
              <a:t>Each security zone must be configured with a security priority. A larger value indicates a higher priority of the security zone.</a:t>
            </a:r>
            <a:endParaRPr lang="en-US" altLang="zh-CN" sz="1400" dirty="0">
              <a:latin typeface="Huawei Sans" panose="020C0503030203020204" pitchFamily="34" charset="0"/>
            </a:endParaRPr>
          </a:p>
          <a:p>
            <a:pPr marL="630238" lvl="1" indent="-273050" fontAlgn="ctr"/>
            <a:r>
              <a:rPr lang="en-US" sz="1400" dirty="0">
                <a:latin typeface="Huawei Sans" panose="020C0503030203020204" pitchFamily="34" charset="0"/>
              </a:rPr>
              <a:t>You can create customized zones as required.</a:t>
            </a:r>
          </a:p>
        </p:txBody>
      </p:sp>
      <p:sp>
        <p:nvSpPr>
          <p:cNvPr id="60" name="圆角矩形 23">
            <a:extLst>
              <a:ext uri="{FF2B5EF4-FFF2-40B4-BE49-F238E27FC236}">
                <a16:creationId xmlns:a16="http://schemas.microsoft.com/office/drawing/2014/main" id="{075A93A2-200C-4002-9CC6-F188ABB82B12}"/>
              </a:ext>
            </a:extLst>
          </p:cNvPr>
          <p:cNvSpPr/>
          <p:nvPr/>
        </p:nvSpPr>
        <p:spPr bwMode="gray">
          <a:xfrm>
            <a:off x="4581693" y="3478808"/>
            <a:ext cx="1638494" cy="1776278"/>
          </a:xfrm>
          <a:prstGeom prst="roundRect">
            <a:avLst>
              <a:gd name="adj" fmla="val 6924"/>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61" name="圆角矩形 21">
            <a:extLst>
              <a:ext uri="{FF2B5EF4-FFF2-40B4-BE49-F238E27FC236}">
                <a16:creationId xmlns:a16="http://schemas.microsoft.com/office/drawing/2014/main" id="{DEEAA421-37A6-4159-8204-185901000C40}"/>
              </a:ext>
            </a:extLst>
          </p:cNvPr>
          <p:cNvSpPr/>
          <p:nvPr/>
        </p:nvSpPr>
        <p:spPr bwMode="gray">
          <a:xfrm>
            <a:off x="578497" y="3432522"/>
            <a:ext cx="1793564" cy="1776278"/>
          </a:xfrm>
          <a:prstGeom prst="roundRect">
            <a:avLst>
              <a:gd name="adj" fmla="val 6924"/>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62" name="圆角矩形 17">
            <a:extLst>
              <a:ext uri="{FF2B5EF4-FFF2-40B4-BE49-F238E27FC236}">
                <a16:creationId xmlns:a16="http://schemas.microsoft.com/office/drawing/2014/main" id="{07B8B68A-E992-4958-8A14-24237D067F46}"/>
              </a:ext>
            </a:extLst>
          </p:cNvPr>
          <p:cNvSpPr/>
          <p:nvPr/>
        </p:nvSpPr>
        <p:spPr bwMode="gray">
          <a:xfrm>
            <a:off x="2517938" y="5280487"/>
            <a:ext cx="1984271" cy="1058292"/>
          </a:xfrm>
          <a:prstGeom prst="roundRect">
            <a:avLst>
              <a:gd name="adj" fmla="val 6924"/>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cxnSp>
        <p:nvCxnSpPr>
          <p:cNvPr id="63" name="直接箭头连接符 4">
            <a:extLst>
              <a:ext uri="{FF2B5EF4-FFF2-40B4-BE49-F238E27FC236}">
                <a16:creationId xmlns:a16="http://schemas.microsoft.com/office/drawing/2014/main" id="{47CB8A2B-89AF-4BFD-8C73-69E34165416B}"/>
              </a:ext>
            </a:extLst>
          </p:cNvPr>
          <p:cNvCxnSpPr>
            <a:stCxn id="80" idx="3"/>
            <a:endCxn id="85" idx="21"/>
          </p:cNvCxnSpPr>
          <p:nvPr/>
        </p:nvCxnSpPr>
        <p:spPr bwMode="gray">
          <a:xfrm flipV="1">
            <a:off x="2219841" y="4236731"/>
            <a:ext cx="2505079" cy="10824"/>
          </a:xfrm>
          <a:prstGeom prst="straightConnector1">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64" name="直接箭头连接符 7">
            <a:extLst>
              <a:ext uri="{FF2B5EF4-FFF2-40B4-BE49-F238E27FC236}">
                <a16:creationId xmlns:a16="http://schemas.microsoft.com/office/drawing/2014/main" id="{0ACC03B2-770A-4D6B-AD52-DC0AB22D7F84}"/>
              </a:ext>
            </a:extLst>
          </p:cNvPr>
          <p:cNvCxnSpPr>
            <a:stCxn id="71" idx="2"/>
            <a:endCxn id="72" idx="0"/>
          </p:cNvCxnSpPr>
          <p:nvPr/>
        </p:nvCxnSpPr>
        <p:spPr bwMode="gray">
          <a:xfrm flipH="1">
            <a:off x="3481369" y="4450878"/>
            <a:ext cx="1549" cy="1063040"/>
          </a:xfrm>
          <a:prstGeom prst="straightConnector1">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65" name="矩形 64">
            <a:extLst>
              <a:ext uri="{FF2B5EF4-FFF2-40B4-BE49-F238E27FC236}">
                <a16:creationId xmlns:a16="http://schemas.microsoft.com/office/drawing/2014/main" id="{C21FDEEA-B112-4E6D-8AB6-4821837AB9B2}"/>
              </a:ext>
            </a:extLst>
          </p:cNvPr>
          <p:cNvSpPr/>
          <p:nvPr/>
        </p:nvSpPr>
        <p:spPr bwMode="gray">
          <a:xfrm>
            <a:off x="2357867" y="3943129"/>
            <a:ext cx="851515" cy="307777"/>
          </a:xfrm>
          <a:prstGeom prst="rect">
            <a:avLst/>
          </a:prstGeom>
        </p:spPr>
        <p:txBody>
          <a:bodyPr wrap="none">
            <a:spAutoFit/>
          </a:bodyPr>
          <a:lstStyle/>
          <a:p>
            <a:pPr fontAlgn="ctr"/>
            <a:r>
              <a:rPr lang="en-US" sz="1400" dirty="0">
                <a:latin typeface="Huawei Sans" panose="020C0503030203020204" pitchFamily="34" charset="0"/>
              </a:rPr>
              <a:t>GE1/0/1</a:t>
            </a:r>
          </a:p>
        </p:txBody>
      </p:sp>
      <p:sp>
        <p:nvSpPr>
          <p:cNvPr id="66" name="矩形 65">
            <a:extLst>
              <a:ext uri="{FF2B5EF4-FFF2-40B4-BE49-F238E27FC236}">
                <a16:creationId xmlns:a16="http://schemas.microsoft.com/office/drawing/2014/main" id="{5B171D68-7577-4D22-AAE7-9590F9C99AB6}"/>
              </a:ext>
            </a:extLst>
          </p:cNvPr>
          <p:cNvSpPr/>
          <p:nvPr/>
        </p:nvSpPr>
        <p:spPr bwMode="gray">
          <a:xfrm>
            <a:off x="2589512" y="4525853"/>
            <a:ext cx="851515" cy="307777"/>
          </a:xfrm>
          <a:prstGeom prst="rect">
            <a:avLst/>
          </a:prstGeom>
        </p:spPr>
        <p:txBody>
          <a:bodyPr wrap="none">
            <a:spAutoFit/>
          </a:bodyPr>
          <a:lstStyle/>
          <a:p>
            <a:pPr fontAlgn="ctr"/>
            <a:r>
              <a:rPr lang="en-US" sz="1400" dirty="0">
                <a:latin typeface="Huawei Sans" panose="020C0503030203020204" pitchFamily="34" charset="0"/>
              </a:rPr>
              <a:t>GE1/0/2</a:t>
            </a:r>
          </a:p>
        </p:txBody>
      </p:sp>
      <p:sp>
        <p:nvSpPr>
          <p:cNvPr id="67" name="矩形 66">
            <a:extLst>
              <a:ext uri="{FF2B5EF4-FFF2-40B4-BE49-F238E27FC236}">
                <a16:creationId xmlns:a16="http://schemas.microsoft.com/office/drawing/2014/main" id="{FB3FB83B-1927-4618-8181-8CEE5C713DD8}"/>
              </a:ext>
            </a:extLst>
          </p:cNvPr>
          <p:cNvSpPr/>
          <p:nvPr/>
        </p:nvSpPr>
        <p:spPr bwMode="gray">
          <a:xfrm>
            <a:off x="3700504" y="3943129"/>
            <a:ext cx="851515" cy="307777"/>
          </a:xfrm>
          <a:prstGeom prst="rect">
            <a:avLst/>
          </a:prstGeom>
        </p:spPr>
        <p:txBody>
          <a:bodyPr wrap="none">
            <a:spAutoFit/>
          </a:bodyPr>
          <a:lstStyle/>
          <a:p>
            <a:pPr fontAlgn="ctr"/>
            <a:r>
              <a:rPr lang="en-US" sz="1400" dirty="0">
                <a:latin typeface="Huawei Sans" panose="020C0503030203020204" pitchFamily="34" charset="0"/>
              </a:rPr>
              <a:t>GE1/0/3</a:t>
            </a:r>
          </a:p>
        </p:txBody>
      </p:sp>
      <p:sp>
        <p:nvSpPr>
          <p:cNvPr id="68" name="矩形 19">
            <a:extLst>
              <a:ext uri="{FF2B5EF4-FFF2-40B4-BE49-F238E27FC236}">
                <a16:creationId xmlns:a16="http://schemas.microsoft.com/office/drawing/2014/main" id="{5E036168-28AD-4FE2-A5B2-0E616733894D}"/>
              </a:ext>
            </a:extLst>
          </p:cNvPr>
          <p:cNvSpPr/>
          <p:nvPr/>
        </p:nvSpPr>
        <p:spPr bwMode="gray">
          <a:xfrm>
            <a:off x="3782757" y="5313464"/>
            <a:ext cx="593431" cy="523220"/>
          </a:xfrm>
          <a:prstGeom prst="rect">
            <a:avLst/>
          </a:prstGeom>
        </p:spPr>
        <p:txBody>
          <a:bodyPr wrap="none">
            <a:spAutoFit/>
          </a:bodyPr>
          <a:lstStyle/>
          <a:p>
            <a:pPr algn="ctr" fontAlgn="ctr"/>
            <a:r>
              <a:rPr lang="en-US" sz="1400" b="1" dirty="0">
                <a:solidFill>
                  <a:srgbClr val="EC7061"/>
                </a:solidFill>
                <a:latin typeface="Huawei Sans" panose="020C0503030203020204" pitchFamily="34" charset="0"/>
              </a:rPr>
              <a:t>DMZ</a:t>
            </a:r>
          </a:p>
          <a:p>
            <a:pPr algn="ctr" fontAlgn="ctr"/>
            <a:r>
              <a:rPr lang="en-US" sz="1400" b="1" dirty="0">
                <a:solidFill>
                  <a:srgbClr val="EC7061"/>
                </a:solidFill>
                <a:latin typeface="Huawei Sans" panose="020C0503030203020204" pitchFamily="34" charset="0"/>
              </a:rPr>
              <a:t>50</a:t>
            </a:r>
          </a:p>
        </p:txBody>
      </p:sp>
      <p:sp>
        <p:nvSpPr>
          <p:cNvPr id="69" name="矩形 22">
            <a:extLst>
              <a:ext uri="{FF2B5EF4-FFF2-40B4-BE49-F238E27FC236}">
                <a16:creationId xmlns:a16="http://schemas.microsoft.com/office/drawing/2014/main" id="{9F2BD254-C4D6-4534-9A4C-0D153F2899E5}"/>
              </a:ext>
            </a:extLst>
          </p:cNvPr>
          <p:cNvSpPr/>
          <p:nvPr/>
        </p:nvSpPr>
        <p:spPr bwMode="gray">
          <a:xfrm>
            <a:off x="1518571" y="4566069"/>
            <a:ext cx="841897" cy="523220"/>
          </a:xfrm>
          <a:prstGeom prst="rect">
            <a:avLst/>
          </a:prstGeom>
        </p:spPr>
        <p:txBody>
          <a:bodyPr wrap="none">
            <a:spAutoFit/>
          </a:bodyPr>
          <a:lstStyle/>
          <a:p>
            <a:pPr algn="ctr" fontAlgn="ctr"/>
            <a:r>
              <a:rPr lang="en-US" sz="1400" b="1" dirty="0">
                <a:solidFill>
                  <a:srgbClr val="EC7061"/>
                </a:solidFill>
                <a:latin typeface="Huawei Sans" panose="020C0503030203020204" pitchFamily="34" charset="0"/>
              </a:rPr>
              <a:t>Trusted</a:t>
            </a:r>
          </a:p>
          <a:p>
            <a:pPr algn="ctr" fontAlgn="ctr"/>
            <a:r>
              <a:rPr lang="en-US" sz="1400" b="1" dirty="0">
                <a:solidFill>
                  <a:srgbClr val="EC7061"/>
                </a:solidFill>
                <a:latin typeface="Huawei Sans" panose="020C0503030203020204" pitchFamily="34" charset="0"/>
              </a:rPr>
              <a:t>85</a:t>
            </a:r>
          </a:p>
        </p:txBody>
      </p:sp>
      <p:sp>
        <p:nvSpPr>
          <p:cNvPr id="70" name="矩形 25">
            <a:extLst>
              <a:ext uri="{FF2B5EF4-FFF2-40B4-BE49-F238E27FC236}">
                <a16:creationId xmlns:a16="http://schemas.microsoft.com/office/drawing/2014/main" id="{3E123878-9E1B-4F4E-8B4A-1C2301632E89}"/>
              </a:ext>
            </a:extLst>
          </p:cNvPr>
          <p:cNvSpPr/>
          <p:nvPr/>
        </p:nvSpPr>
        <p:spPr bwMode="gray">
          <a:xfrm>
            <a:off x="4877677" y="4566170"/>
            <a:ext cx="1111202" cy="523220"/>
          </a:xfrm>
          <a:prstGeom prst="rect">
            <a:avLst/>
          </a:prstGeom>
        </p:spPr>
        <p:txBody>
          <a:bodyPr wrap="square">
            <a:spAutoFit/>
          </a:bodyPr>
          <a:lstStyle/>
          <a:p>
            <a:pPr algn="ctr" fontAlgn="ctr"/>
            <a:r>
              <a:rPr lang="en-US" sz="1400" b="1" dirty="0">
                <a:solidFill>
                  <a:srgbClr val="EC7061"/>
                </a:solidFill>
                <a:latin typeface="Huawei Sans" panose="020C0503030203020204" pitchFamily="34" charset="0"/>
              </a:rPr>
              <a:t>Untrusted</a:t>
            </a:r>
          </a:p>
          <a:p>
            <a:pPr algn="ctr" fontAlgn="ctr"/>
            <a:r>
              <a:rPr lang="en-US" sz="1400" b="1" dirty="0">
                <a:solidFill>
                  <a:srgbClr val="EC7061"/>
                </a:solidFill>
                <a:latin typeface="Huawei Sans" panose="020C0503030203020204" pitchFamily="34" charset="0"/>
              </a:rPr>
              <a:t>5</a:t>
            </a:r>
          </a:p>
        </p:txBody>
      </p:sp>
      <p:pic>
        <p:nvPicPr>
          <p:cNvPr id="71" name="图片 9">
            <a:extLst>
              <a:ext uri="{FF2B5EF4-FFF2-40B4-BE49-F238E27FC236}">
                <a16:creationId xmlns:a16="http://schemas.microsoft.com/office/drawing/2014/main" id="{9B8396A2-8E64-471C-AA0A-52291988AE4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213811" y="4009062"/>
            <a:ext cx="538213" cy="441816"/>
          </a:xfrm>
          <a:prstGeom prst="rect">
            <a:avLst/>
          </a:prstGeom>
        </p:spPr>
      </p:pic>
      <p:pic>
        <p:nvPicPr>
          <p:cNvPr id="72" name="图片 72" descr="交换机.png">
            <a:extLst>
              <a:ext uri="{FF2B5EF4-FFF2-40B4-BE49-F238E27FC236}">
                <a16:creationId xmlns:a16="http://schemas.microsoft.com/office/drawing/2014/main" id="{86600D07-EE09-4C23-9186-B38B52339021}"/>
              </a:ext>
            </a:extLst>
          </p:cNvPr>
          <p:cNvPicPr>
            <a:picLocks/>
          </p:cNvPicPr>
          <p:nvPr/>
        </p:nvPicPr>
        <p:blipFill>
          <a:blip r:embed="rId4" cstate="print"/>
          <a:stretch>
            <a:fillRect/>
          </a:stretch>
        </p:blipFill>
        <p:spPr bwMode="gray">
          <a:xfrm>
            <a:off x="3212262" y="5513918"/>
            <a:ext cx="538213" cy="441816"/>
          </a:xfrm>
          <a:prstGeom prst="rect">
            <a:avLst/>
          </a:prstGeom>
        </p:spPr>
      </p:pic>
      <p:cxnSp>
        <p:nvCxnSpPr>
          <p:cNvPr id="78" name="Straight Connector 36">
            <a:extLst>
              <a:ext uri="{FF2B5EF4-FFF2-40B4-BE49-F238E27FC236}">
                <a16:creationId xmlns:a16="http://schemas.microsoft.com/office/drawing/2014/main" id="{3028CC38-CA37-46A5-8000-95F17D70609D}"/>
              </a:ext>
            </a:extLst>
          </p:cNvPr>
          <p:cNvCxnSpPr>
            <a:cxnSpLocks/>
            <a:endCxn id="82" idx="3"/>
          </p:cNvCxnSpPr>
          <p:nvPr/>
        </p:nvCxnSpPr>
        <p:spPr bwMode="gray">
          <a:xfrm flipH="1">
            <a:off x="1282294" y="4229971"/>
            <a:ext cx="704120" cy="4533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58">
            <a:extLst>
              <a:ext uri="{FF2B5EF4-FFF2-40B4-BE49-F238E27FC236}">
                <a16:creationId xmlns:a16="http://schemas.microsoft.com/office/drawing/2014/main" id="{40133CF4-1FFC-4E5A-9CD1-A5B4C7FDBAFF}"/>
              </a:ext>
            </a:extLst>
          </p:cNvPr>
          <p:cNvCxnSpPr>
            <a:cxnSpLocks/>
            <a:endCxn id="81" idx="3"/>
          </p:cNvCxnSpPr>
          <p:nvPr/>
        </p:nvCxnSpPr>
        <p:spPr bwMode="gray">
          <a:xfrm flipH="1" flipV="1">
            <a:off x="1282294" y="3836050"/>
            <a:ext cx="704120" cy="39392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0" name="图片 87" descr="汇聚交换机.png">
            <a:extLst>
              <a:ext uri="{FF2B5EF4-FFF2-40B4-BE49-F238E27FC236}">
                <a16:creationId xmlns:a16="http://schemas.microsoft.com/office/drawing/2014/main" id="{27DAE75E-95BD-44C7-B7FD-CD3444FFD7DD}"/>
              </a:ext>
            </a:extLst>
          </p:cNvPr>
          <p:cNvPicPr>
            <a:picLocks/>
          </p:cNvPicPr>
          <p:nvPr/>
        </p:nvPicPr>
        <p:blipFill>
          <a:blip r:embed="rId5" cstate="print"/>
          <a:stretch>
            <a:fillRect/>
          </a:stretch>
        </p:blipFill>
        <p:spPr bwMode="gray">
          <a:xfrm>
            <a:off x="1681628" y="4026647"/>
            <a:ext cx="538213" cy="441816"/>
          </a:xfrm>
          <a:prstGeom prst="rect">
            <a:avLst/>
          </a:prstGeom>
        </p:spPr>
      </p:pic>
      <p:pic>
        <p:nvPicPr>
          <p:cNvPr id="81" name="图片 11" descr="开放网络-蓝.png">
            <a:extLst>
              <a:ext uri="{FF2B5EF4-FFF2-40B4-BE49-F238E27FC236}">
                <a16:creationId xmlns:a16="http://schemas.microsoft.com/office/drawing/2014/main" id="{75031064-7129-49BC-9CDC-086ACB93D994}"/>
              </a:ext>
            </a:extLst>
          </p:cNvPr>
          <p:cNvPicPr>
            <a:picLocks noChangeAspect="1"/>
          </p:cNvPicPr>
          <p:nvPr/>
        </p:nvPicPr>
        <p:blipFill>
          <a:blip r:embed="rId6" cstate="print"/>
          <a:stretch>
            <a:fillRect/>
          </a:stretch>
        </p:blipFill>
        <p:spPr bwMode="gray">
          <a:xfrm>
            <a:off x="742687" y="3628359"/>
            <a:ext cx="539607" cy="415381"/>
          </a:xfrm>
          <a:prstGeom prst="rect">
            <a:avLst/>
          </a:prstGeom>
        </p:spPr>
      </p:pic>
      <p:pic>
        <p:nvPicPr>
          <p:cNvPr id="82" name="图片 11" descr="开放网络-蓝.png">
            <a:extLst>
              <a:ext uri="{FF2B5EF4-FFF2-40B4-BE49-F238E27FC236}">
                <a16:creationId xmlns:a16="http://schemas.microsoft.com/office/drawing/2014/main" id="{A039D928-4355-4E80-8515-B1D10998F20E}"/>
              </a:ext>
            </a:extLst>
          </p:cNvPr>
          <p:cNvPicPr>
            <a:picLocks noChangeAspect="1"/>
          </p:cNvPicPr>
          <p:nvPr/>
        </p:nvPicPr>
        <p:blipFill>
          <a:blip r:embed="rId6" cstate="print"/>
          <a:stretch>
            <a:fillRect/>
          </a:stretch>
        </p:blipFill>
        <p:spPr bwMode="gray">
          <a:xfrm>
            <a:off x="742687" y="4475620"/>
            <a:ext cx="539607" cy="415381"/>
          </a:xfrm>
          <a:prstGeom prst="rect">
            <a:avLst/>
          </a:prstGeom>
        </p:spPr>
      </p:pic>
      <p:sp>
        <p:nvSpPr>
          <p:cNvPr id="83" name="矩形 13">
            <a:extLst>
              <a:ext uri="{FF2B5EF4-FFF2-40B4-BE49-F238E27FC236}">
                <a16:creationId xmlns:a16="http://schemas.microsoft.com/office/drawing/2014/main" id="{9F5FF776-E469-464F-BE5A-533430263370}"/>
              </a:ext>
            </a:extLst>
          </p:cNvPr>
          <p:cNvSpPr/>
          <p:nvPr/>
        </p:nvSpPr>
        <p:spPr bwMode="gray">
          <a:xfrm>
            <a:off x="3070660" y="5990213"/>
            <a:ext cx="768159" cy="307777"/>
          </a:xfrm>
          <a:prstGeom prst="rect">
            <a:avLst/>
          </a:prstGeom>
        </p:spPr>
        <p:txBody>
          <a:bodyPr wrap="none">
            <a:spAutoFit/>
          </a:bodyPr>
          <a:lstStyle/>
          <a:p>
            <a:pPr fontAlgn="ctr"/>
            <a:r>
              <a:rPr lang="en-US" sz="1400" dirty="0">
                <a:latin typeface="Huawei Sans" panose="020C0503030203020204" pitchFamily="34" charset="0"/>
              </a:rPr>
              <a:t>Servers</a:t>
            </a:r>
          </a:p>
        </p:txBody>
      </p:sp>
      <p:grpSp>
        <p:nvGrpSpPr>
          <p:cNvPr id="84" name="组合 83">
            <a:extLst>
              <a:ext uri="{FF2B5EF4-FFF2-40B4-BE49-F238E27FC236}">
                <a16:creationId xmlns:a16="http://schemas.microsoft.com/office/drawing/2014/main" id="{DA34D9ED-6B82-4EA6-8DBC-A707690473C5}"/>
              </a:ext>
            </a:extLst>
          </p:cNvPr>
          <p:cNvGrpSpPr/>
          <p:nvPr/>
        </p:nvGrpSpPr>
        <p:grpSpPr bwMode="gray">
          <a:xfrm>
            <a:off x="4724920" y="3734435"/>
            <a:ext cx="1351804" cy="716443"/>
            <a:chOff x="9626838" y="4088717"/>
            <a:chExt cx="1092176" cy="578843"/>
          </a:xfrm>
        </p:grpSpPr>
        <p:sp>
          <p:nvSpPr>
            <p:cNvPr id="85" name="Freeform 159">
              <a:extLst>
                <a:ext uri="{FF2B5EF4-FFF2-40B4-BE49-F238E27FC236}">
                  <a16:creationId xmlns:a16="http://schemas.microsoft.com/office/drawing/2014/main" id="{88450176-B4BE-4550-BAC0-06A6C548BFC3}"/>
                </a:ext>
              </a:extLst>
            </p:cNvPr>
            <p:cNvSpPr/>
            <p:nvPr/>
          </p:nvSpPr>
          <p:spPr bwMode="gray">
            <a:xfrm flipH="1">
              <a:off x="9626838" y="4088717"/>
              <a:ext cx="1092176" cy="57884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sp>
          <p:nvSpPr>
            <p:cNvPr id="86" name="TextBox 33">
              <a:extLst>
                <a:ext uri="{FF2B5EF4-FFF2-40B4-BE49-F238E27FC236}">
                  <a16:creationId xmlns:a16="http://schemas.microsoft.com/office/drawing/2014/main" id="{C51082FB-0534-4A62-883F-2E8393CB4E56}"/>
                </a:ext>
              </a:extLst>
            </p:cNvPr>
            <p:cNvSpPr txBox="1"/>
            <p:nvPr/>
          </p:nvSpPr>
          <p:spPr bwMode="gray">
            <a:xfrm>
              <a:off x="9742238" y="4283312"/>
              <a:ext cx="896400" cy="248665"/>
            </a:xfrm>
            <a:prstGeom prst="rect">
              <a:avLst/>
            </a:prstGeom>
            <a:noFill/>
          </p:spPr>
          <p:txBody>
            <a:bodyPr wrap="square" rtlCol="0">
              <a:spAutoFit/>
            </a:bodyPr>
            <a:lstStyle/>
            <a:p>
              <a:pPr algn="ctr" fontAlgn="ctr"/>
              <a:r>
                <a:rPr lang="en-US" sz="1400" b="1" dirty="0">
                  <a:solidFill>
                    <a:schemeClr val="bg1">
                      <a:lumMod val="65000"/>
                    </a:schemeClr>
                  </a:solidFill>
                  <a:latin typeface="Huawei Sans" panose="020C0503030203020204" pitchFamily="34" charset="0"/>
                </a:rPr>
                <a:t>Internet</a:t>
              </a:r>
              <a:endParaRPr lang="en-US" altLang="zh-CN" sz="1400" b="1" dirty="0">
                <a:solidFill>
                  <a:schemeClr val="bg1">
                    <a:lumMod val="65000"/>
                  </a:schemeClr>
                </a:solidFill>
                <a:latin typeface="Huawei Sans" panose="020C0503030203020204" pitchFamily="34" charset="0"/>
              </a:endParaRPr>
            </a:p>
          </p:txBody>
        </p:sp>
      </p:grpSp>
      <p:sp>
        <p:nvSpPr>
          <p:cNvPr id="87" name="矩形 19">
            <a:extLst>
              <a:ext uri="{FF2B5EF4-FFF2-40B4-BE49-F238E27FC236}">
                <a16:creationId xmlns:a16="http://schemas.microsoft.com/office/drawing/2014/main" id="{DEF23378-557F-4033-AA30-C102534FB3B3}"/>
              </a:ext>
            </a:extLst>
          </p:cNvPr>
          <p:cNvSpPr/>
          <p:nvPr/>
        </p:nvSpPr>
        <p:spPr bwMode="gray">
          <a:xfrm>
            <a:off x="2481565" y="3454352"/>
            <a:ext cx="636713" cy="523220"/>
          </a:xfrm>
          <a:prstGeom prst="rect">
            <a:avLst/>
          </a:prstGeom>
        </p:spPr>
        <p:txBody>
          <a:bodyPr wrap="none">
            <a:spAutoFit/>
          </a:bodyPr>
          <a:lstStyle/>
          <a:p>
            <a:pPr algn="ctr" fontAlgn="ctr"/>
            <a:r>
              <a:rPr lang="en-US" sz="1400" b="1" dirty="0">
                <a:solidFill>
                  <a:srgbClr val="EC7061"/>
                </a:solidFill>
                <a:latin typeface="Huawei Sans" panose="020C0503030203020204" pitchFamily="34" charset="0"/>
              </a:rPr>
              <a:t>Local</a:t>
            </a:r>
          </a:p>
          <a:p>
            <a:pPr algn="ctr" fontAlgn="ctr"/>
            <a:r>
              <a:rPr lang="en-US" sz="1400" b="1" dirty="0">
                <a:solidFill>
                  <a:srgbClr val="EC7061"/>
                </a:solidFill>
                <a:latin typeface="Huawei Sans" panose="020C0503030203020204" pitchFamily="34" charset="0"/>
              </a:rPr>
              <a:t>100</a:t>
            </a:r>
          </a:p>
        </p:txBody>
      </p:sp>
      <p:sp>
        <p:nvSpPr>
          <p:cNvPr id="90" name="矩形 19">
            <a:extLst>
              <a:ext uri="{FF2B5EF4-FFF2-40B4-BE49-F238E27FC236}">
                <a16:creationId xmlns:a16="http://schemas.microsoft.com/office/drawing/2014/main" id="{608AFB06-B2F4-43AA-B373-638861B48510}"/>
              </a:ext>
            </a:extLst>
          </p:cNvPr>
          <p:cNvSpPr/>
          <p:nvPr/>
        </p:nvSpPr>
        <p:spPr bwMode="gray">
          <a:xfrm>
            <a:off x="3753156" y="3454352"/>
            <a:ext cx="636713" cy="523220"/>
          </a:xfrm>
          <a:prstGeom prst="rect">
            <a:avLst/>
          </a:prstGeom>
        </p:spPr>
        <p:txBody>
          <a:bodyPr wrap="none">
            <a:spAutoFit/>
          </a:bodyPr>
          <a:lstStyle/>
          <a:p>
            <a:pPr algn="ctr" fontAlgn="ctr"/>
            <a:r>
              <a:rPr lang="en-US" sz="1400" b="1" dirty="0">
                <a:solidFill>
                  <a:srgbClr val="EC7061"/>
                </a:solidFill>
                <a:latin typeface="Huawei Sans" panose="020C0503030203020204" pitchFamily="34" charset="0"/>
              </a:rPr>
              <a:t>Local</a:t>
            </a:r>
          </a:p>
          <a:p>
            <a:pPr algn="ctr" fontAlgn="ctr"/>
            <a:r>
              <a:rPr lang="en-US" sz="1400" b="1" dirty="0">
                <a:solidFill>
                  <a:srgbClr val="EC7061"/>
                </a:solidFill>
                <a:latin typeface="Huawei Sans" panose="020C0503030203020204" pitchFamily="34" charset="0"/>
              </a:rPr>
              <a:t>100</a:t>
            </a:r>
          </a:p>
        </p:txBody>
      </p:sp>
      <p:sp>
        <p:nvSpPr>
          <p:cNvPr id="91" name="矩形 19">
            <a:extLst>
              <a:ext uri="{FF2B5EF4-FFF2-40B4-BE49-F238E27FC236}">
                <a16:creationId xmlns:a16="http://schemas.microsoft.com/office/drawing/2014/main" id="{6F5C3991-9410-43F9-883F-808A80000E3D}"/>
              </a:ext>
            </a:extLst>
          </p:cNvPr>
          <p:cNvSpPr/>
          <p:nvPr/>
        </p:nvSpPr>
        <p:spPr bwMode="gray">
          <a:xfrm>
            <a:off x="3536654" y="4468463"/>
            <a:ext cx="636713" cy="523220"/>
          </a:xfrm>
          <a:prstGeom prst="rect">
            <a:avLst/>
          </a:prstGeom>
        </p:spPr>
        <p:txBody>
          <a:bodyPr wrap="none">
            <a:spAutoFit/>
          </a:bodyPr>
          <a:lstStyle/>
          <a:p>
            <a:pPr algn="ctr" fontAlgn="ctr"/>
            <a:r>
              <a:rPr lang="en-US" sz="1400" b="1" dirty="0">
                <a:solidFill>
                  <a:srgbClr val="EC7061"/>
                </a:solidFill>
                <a:latin typeface="Huawei Sans" panose="020C0503030203020204" pitchFamily="34" charset="0"/>
              </a:rPr>
              <a:t>Local</a:t>
            </a:r>
          </a:p>
          <a:p>
            <a:pPr algn="ctr" fontAlgn="ctr"/>
            <a:r>
              <a:rPr lang="en-US" sz="1400" b="1" dirty="0">
                <a:solidFill>
                  <a:srgbClr val="EC7061"/>
                </a:solidFill>
                <a:latin typeface="Huawei Sans" panose="020C0503030203020204" pitchFamily="34" charset="0"/>
              </a:rPr>
              <a:t>100</a:t>
            </a:r>
          </a:p>
        </p:txBody>
      </p:sp>
      <p:sp>
        <p:nvSpPr>
          <p:cNvPr id="37" name="燕尾形 25">
            <a:extLst>
              <a:ext uri="{FF2B5EF4-FFF2-40B4-BE49-F238E27FC236}">
                <a16:creationId xmlns:a16="http://schemas.microsoft.com/office/drawing/2014/main" id="{DA147D65-366B-4B4B-826C-DE10F19AEFFE}"/>
              </a:ext>
            </a:extLst>
          </p:cNvPr>
          <p:cNvSpPr/>
          <p:nvPr/>
        </p:nvSpPr>
        <p:spPr bwMode="gray">
          <a:xfrm>
            <a:off x="8429754" y="28876"/>
            <a:ext cx="934853" cy="337059"/>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rgbClr val="FFFFFF"/>
                </a:solidFill>
                <a:latin typeface="Huawei Sans" panose="020C0503030203020204" pitchFamily="34" charset="0"/>
              </a:rPr>
              <a:t>Security Zone</a:t>
            </a:r>
            <a:endParaRPr lang="en-US" altLang="zh-CN" sz="900" b="1" kern="0" dirty="0">
              <a:solidFill>
                <a:srgbClr val="FFFFFF"/>
              </a:solidFill>
              <a:latin typeface="Huawei Sans" panose="020C0503030203020204" pitchFamily="34" charset="0"/>
            </a:endParaRPr>
          </a:p>
        </p:txBody>
      </p:sp>
      <p:sp>
        <p:nvSpPr>
          <p:cNvPr id="39" name="燕尾形 26">
            <a:extLst>
              <a:ext uri="{FF2B5EF4-FFF2-40B4-BE49-F238E27FC236}">
                <a16:creationId xmlns:a16="http://schemas.microsoft.com/office/drawing/2014/main" id="{17582EC4-726F-439C-BEF1-F87D72FDB58B}"/>
              </a:ext>
            </a:extLst>
          </p:cNvPr>
          <p:cNvSpPr/>
          <p:nvPr/>
        </p:nvSpPr>
        <p:spPr bwMode="gray">
          <a:xfrm>
            <a:off x="9296507" y="28876"/>
            <a:ext cx="846376" cy="33705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Security Policy</a:t>
            </a:r>
            <a:endParaRPr lang="en-US" altLang="zh-CN" sz="900" kern="0" dirty="0">
              <a:latin typeface="Huawei Sans" panose="020C0503030203020204" pitchFamily="34" charset="0"/>
            </a:endParaRPr>
          </a:p>
        </p:txBody>
      </p:sp>
      <p:sp>
        <p:nvSpPr>
          <p:cNvPr id="40" name="燕尾形 27">
            <a:extLst>
              <a:ext uri="{FF2B5EF4-FFF2-40B4-BE49-F238E27FC236}">
                <a16:creationId xmlns:a16="http://schemas.microsoft.com/office/drawing/2014/main" id="{B9CFC334-8ECD-41AF-84DB-A3175F7943FE}"/>
              </a:ext>
            </a:extLst>
          </p:cNvPr>
          <p:cNvSpPr/>
          <p:nvPr/>
        </p:nvSpPr>
        <p:spPr bwMode="gray">
          <a:xfrm>
            <a:off x="10074783" y="28876"/>
            <a:ext cx="781200" cy="33705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Session Table</a:t>
            </a:r>
            <a:endParaRPr lang="en-US" altLang="zh-CN" sz="900" kern="0" dirty="0">
              <a:latin typeface="Huawei Sans" panose="020C0503030203020204" pitchFamily="34" charset="0"/>
            </a:endParaRPr>
          </a:p>
        </p:txBody>
      </p:sp>
      <p:sp>
        <p:nvSpPr>
          <p:cNvPr id="41" name="燕尾形 27">
            <a:extLst>
              <a:ext uri="{FF2B5EF4-FFF2-40B4-BE49-F238E27FC236}">
                <a16:creationId xmlns:a16="http://schemas.microsoft.com/office/drawing/2014/main" id="{98D8A4E3-92D4-4C94-9A2B-314646C9ECDB}"/>
              </a:ext>
            </a:extLst>
          </p:cNvPr>
          <p:cNvSpPr/>
          <p:nvPr/>
        </p:nvSpPr>
        <p:spPr bwMode="gray">
          <a:xfrm>
            <a:off x="10787882" y="28876"/>
            <a:ext cx="1099317" cy="33705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Server Map</a:t>
            </a:r>
          </a:p>
        </p:txBody>
      </p:sp>
    </p:spTree>
    <p:extLst>
      <p:ext uri="{BB962C8B-B14F-4D97-AF65-F5344CB8AC3E}">
        <p14:creationId xmlns:p14="http://schemas.microsoft.com/office/powerpoint/2010/main" val="23673702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a:extLst>
              <a:ext uri="{FF2B5EF4-FFF2-40B4-BE49-F238E27FC236}">
                <a16:creationId xmlns:a16="http://schemas.microsoft.com/office/drawing/2014/main" id="{CB23570F-20AF-465B-8CE6-6466CF61FB51}"/>
              </a:ext>
            </a:extLst>
          </p:cNvPr>
          <p:cNvSpPr/>
          <p:nvPr/>
        </p:nvSpPr>
        <p:spPr bwMode="gray">
          <a:xfrm>
            <a:off x="1735941" y="3426027"/>
            <a:ext cx="2070100" cy="1983407"/>
          </a:xfrm>
          <a:prstGeom prst="rect">
            <a:avLst/>
          </a:prstGeom>
          <a:solidFill>
            <a:schemeClr val="accent5"/>
          </a:solidFill>
          <a:ln w="127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12" name="矩形 11">
            <a:extLst>
              <a:ext uri="{FF2B5EF4-FFF2-40B4-BE49-F238E27FC236}">
                <a16:creationId xmlns:a16="http://schemas.microsoft.com/office/drawing/2014/main" id="{6C4683FB-5994-4D8A-938E-C169C2AA727B}"/>
              </a:ext>
            </a:extLst>
          </p:cNvPr>
          <p:cNvSpPr/>
          <p:nvPr/>
        </p:nvSpPr>
        <p:spPr bwMode="gray">
          <a:xfrm>
            <a:off x="4601980" y="3041386"/>
            <a:ext cx="2070100" cy="3337446"/>
          </a:xfrm>
          <a:prstGeom prst="rect">
            <a:avLst/>
          </a:prstGeom>
          <a:solidFill>
            <a:schemeClr val="tx2"/>
          </a:solidFill>
          <a:ln w="190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16" name="矩形: 圆角 15">
            <a:extLst>
              <a:ext uri="{FF2B5EF4-FFF2-40B4-BE49-F238E27FC236}">
                <a16:creationId xmlns:a16="http://schemas.microsoft.com/office/drawing/2014/main" id="{ED1C929D-6209-4E5E-8FA6-5A02EE3E4903}"/>
              </a:ext>
            </a:extLst>
          </p:cNvPr>
          <p:cNvSpPr/>
          <p:nvPr/>
        </p:nvSpPr>
        <p:spPr bwMode="gray">
          <a:xfrm>
            <a:off x="4862330" y="3248282"/>
            <a:ext cx="1504950" cy="2486025"/>
          </a:xfrm>
          <a:prstGeom prst="roundRect">
            <a:avLst/>
          </a:prstGeom>
          <a:solidFill>
            <a:schemeClr val="bg1"/>
          </a:solid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2" name="标题 1">
            <a:extLst>
              <a:ext uri="{FF2B5EF4-FFF2-40B4-BE49-F238E27FC236}">
                <a16:creationId xmlns:a16="http://schemas.microsoft.com/office/drawing/2014/main" id="{5E99BAD5-F88A-4779-8D28-4B266CAD8A04}"/>
              </a:ext>
            </a:extLst>
          </p:cNvPr>
          <p:cNvSpPr>
            <a:spLocks noGrp="1"/>
          </p:cNvSpPr>
          <p:nvPr>
            <p:ph type="title"/>
          </p:nvPr>
        </p:nvSpPr>
        <p:spPr bwMode="gray"/>
        <p:txBody>
          <a:bodyPr/>
          <a:lstStyle/>
          <a:p>
            <a:pPr fontAlgn="ctr"/>
            <a:r>
              <a:rPr lang="en-US" dirty="0" err="1">
                <a:latin typeface="Huawei Sans" panose="020C0503030203020204" pitchFamily="34" charset="0"/>
              </a:rPr>
              <a:t>Interzone</a:t>
            </a:r>
            <a:r>
              <a:rPr lang="en-US" dirty="0">
                <a:latin typeface="Huawei Sans" panose="020C0503030203020204" pitchFamily="34" charset="0"/>
              </a:rPr>
              <a:t> Example</a:t>
            </a:r>
          </a:p>
        </p:txBody>
      </p:sp>
      <p:pic>
        <p:nvPicPr>
          <p:cNvPr id="8" name="图片 11" descr="开放网络-蓝.png">
            <a:extLst>
              <a:ext uri="{FF2B5EF4-FFF2-40B4-BE49-F238E27FC236}">
                <a16:creationId xmlns:a16="http://schemas.microsoft.com/office/drawing/2014/main" id="{DE1AE1B9-B724-451C-8D2F-7564F39ADBF5}"/>
              </a:ext>
            </a:extLst>
          </p:cNvPr>
          <p:cNvPicPr>
            <a:picLocks noChangeAspect="1"/>
          </p:cNvPicPr>
          <p:nvPr/>
        </p:nvPicPr>
        <p:blipFill>
          <a:blip r:embed="rId2" cstate="print"/>
          <a:stretch>
            <a:fillRect/>
          </a:stretch>
        </p:blipFill>
        <p:spPr bwMode="gray">
          <a:xfrm>
            <a:off x="2470495" y="4059296"/>
            <a:ext cx="539607" cy="381975"/>
          </a:xfrm>
          <a:prstGeom prst="rect">
            <a:avLst/>
          </a:prstGeom>
        </p:spPr>
      </p:pic>
      <p:grpSp>
        <p:nvGrpSpPr>
          <p:cNvPr id="9" name="组合 8">
            <a:extLst>
              <a:ext uri="{FF2B5EF4-FFF2-40B4-BE49-F238E27FC236}">
                <a16:creationId xmlns:a16="http://schemas.microsoft.com/office/drawing/2014/main" id="{02DD5C97-8DA3-4686-9445-80E6D697FB14}"/>
              </a:ext>
            </a:extLst>
          </p:cNvPr>
          <p:cNvGrpSpPr/>
          <p:nvPr/>
        </p:nvGrpSpPr>
        <p:grpSpPr bwMode="gray">
          <a:xfrm>
            <a:off x="7930583" y="3132294"/>
            <a:ext cx="1351804" cy="716443"/>
            <a:chOff x="9626838" y="4088717"/>
            <a:chExt cx="1092176" cy="578843"/>
          </a:xfrm>
        </p:grpSpPr>
        <p:sp>
          <p:nvSpPr>
            <p:cNvPr id="10" name="Freeform 159">
              <a:extLst>
                <a:ext uri="{FF2B5EF4-FFF2-40B4-BE49-F238E27FC236}">
                  <a16:creationId xmlns:a16="http://schemas.microsoft.com/office/drawing/2014/main" id="{89C56310-45AF-4FF1-BFB2-8A6BAD9C1B44}"/>
                </a:ext>
              </a:extLst>
            </p:cNvPr>
            <p:cNvSpPr/>
            <p:nvPr/>
          </p:nvSpPr>
          <p:spPr bwMode="gray">
            <a:xfrm flipH="1">
              <a:off x="9626838" y="4088717"/>
              <a:ext cx="1092176" cy="57884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sp>
          <p:nvSpPr>
            <p:cNvPr id="11" name="TextBox 33">
              <a:extLst>
                <a:ext uri="{FF2B5EF4-FFF2-40B4-BE49-F238E27FC236}">
                  <a16:creationId xmlns:a16="http://schemas.microsoft.com/office/drawing/2014/main" id="{98D81F02-41FF-48F5-A02B-1279D790D1CC}"/>
                </a:ext>
              </a:extLst>
            </p:cNvPr>
            <p:cNvSpPr txBox="1"/>
            <p:nvPr/>
          </p:nvSpPr>
          <p:spPr bwMode="gray">
            <a:xfrm>
              <a:off x="9742238" y="4283312"/>
              <a:ext cx="896400" cy="248665"/>
            </a:xfrm>
            <a:prstGeom prst="rect">
              <a:avLst/>
            </a:prstGeom>
            <a:noFill/>
          </p:spPr>
          <p:txBody>
            <a:bodyPr wrap="square" rtlCol="0">
              <a:spAutoFit/>
            </a:bodyPr>
            <a:lstStyle/>
            <a:p>
              <a:pPr algn="ctr" fontAlgn="ctr"/>
              <a:r>
                <a:rPr lang="en-US" sz="1400" b="1" dirty="0">
                  <a:solidFill>
                    <a:schemeClr val="bg1">
                      <a:lumMod val="65000"/>
                    </a:schemeClr>
                  </a:solidFill>
                  <a:latin typeface="Huawei Sans" panose="020C0503030203020204" pitchFamily="34" charset="0"/>
                </a:rPr>
                <a:t>Internet</a:t>
              </a:r>
              <a:endParaRPr lang="en-US" altLang="zh-CN" sz="1400" b="1" dirty="0">
                <a:solidFill>
                  <a:schemeClr val="bg1">
                    <a:lumMod val="65000"/>
                  </a:schemeClr>
                </a:solidFill>
                <a:latin typeface="Huawei Sans" panose="020C0503030203020204" pitchFamily="34" charset="0"/>
              </a:endParaRPr>
            </a:p>
          </p:txBody>
        </p:sp>
      </p:grpSp>
      <p:sp>
        <p:nvSpPr>
          <p:cNvPr id="13" name="矩形 12">
            <a:extLst>
              <a:ext uri="{FF2B5EF4-FFF2-40B4-BE49-F238E27FC236}">
                <a16:creationId xmlns:a16="http://schemas.microsoft.com/office/drawing/2014/main" id="{E5AFBAB3-7C47-456C-A1A2-66C0D91314CD}"/>
              </a:ext>
            </a:extLst>
          </p:cNvPr>
          <p:cNvSpPr/>
          <p:nvPr/>
        </p:nvSpPr>
        <p:spPr bwMode="gray">
          <a:xfrm>
            <a:off x="5043305" y="3430297"/>
            <a:ext cx="1095375" cy="3725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dirty="0">
                <a:latin typeface="Huawei Sans" panose="020C0503030203020204" pitchFamily="34" charset="0"/>
              </a:rPr>
              <a:t>GE0/0/1</a:t>
            </a:r>
            <a:endParaRPr lang="en-US" altLang="zh-CN" sz="1600" dirty="0">
              <a:latin typeface="Huawei Sans" panose="020C0503030203020204" pitchFamily="34" charset="0"/>
            </a:endParaRPr>
          </a:p>
        </p:txBody>
      </p:sp>
      <p:sp>
        <p:nvSpPr>
          <p:cNvPr id="14" name="矩形 13">
            <a:extLst>
              <a:ext uri="{FF2B5EF4-FFF2-40B4-BE49-F238E27FC236}">
                <a16:creationId xmlns:a16="http://schemas.microsoft.com/office/drawing/2014/main" id="{0BB36103-5F3C-4F2E-AFB4-F320EADA7A06}"/>
              </a:ext>
            </a:extLst>
          </p:cNvPr>
          <p:cNvSpPr/>
          <p:nvPr/>
        </p:nvSpPr>
        <p:spPr bwMode="gray">
          <a:xfrm>
            <a:off x="5043305" y="4066265"/>
            <a:ext cx="1095375" cy="3725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dirty="0">
                <a:latin typeface="Huawei Sans" panose="020C0503030203020204" pitchFamily="34" charset="0"/>
              </a:rPr>
              <a:t>GE0/0/2</a:t>
            </a:r>
            <a:endParaRPr lang="en-US" altLang="zh-CN" sz="1600" dirty="0">
              <a:latin typeface="Huawei Sans" panose="020C0503030203020204" pitchFamily="34" charset="0"/>
            </a:endParaRPr>
          </a:p>
        </p:txBody>
      </p:sp>
      <p:sp>
        <p:nvSpPr>
          <p:cNvPr id="15" name="矩形 14">
            <a:extLst>
              <a:ext uri="{FF2B5EF4-FFF2-40B4-BE49-F238E27FC236}">
                <a16:creationId xmlns:a16="http://schemas.microsoft.com/office/drawing/2014/main" id="{D94D1C17-3EA9-45C1-BB65-755537DB8FF3}"/>
              </a:ext>
            </a:extLst>
          </p:cNvPr>
          <p:cNvSpPr/>
          <p:nvPr/>
        </p:nvSpPr>
        <p:spPr bwMode="gray">
          <a:xfrm>
            <a:off x="5043305" y="4727008"/>
            <a:ext cx="1095375" cy="3725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dirty="0">
                <a:latin typeface="Huawei Sans" panose="020C0503030203020204" pitchFamily="34" charset="0"/>
              </a:rPr>
              <a:t>...</a:t>
            </a:r>
            <a:endParaRPr lang="en-US" altLang="zh-CN" sz="1600" dirty="0">
              <a:latin typeface="Huawei Sans" panose="020C0503030203020204" pitchFamily="34" charset="0"/>
            </a:endParaRPr>
          </a:p>
        </p:txBody>
      </p:sp>
      <p:sp>
        <p:nvSpPr>
          <p:cNvPr id="17" name="文本框 16">
            <a:extLst>
              <a:ext uri="{FF2B5EF4-FFF2-40B4-BE49-F238E27FC236}">
                <a16:creationId xmlns:a16="http://schemas.microsoft.com/office/drawing/2014/main" id="{65DB14BC-15B3-410D-B4C8-35D5B7C90DF7}"/>
              </a:ext>
            </a:extLst>
          </p:cNvPr>
          <p:cNvSpPr txBox="1"/>
          <p:nvPr/>
        </p:nvSpPr>
        <p:spPr bwMode="gray">
          <a:xfrm>
            <a:off x="4986123" y="5241774"/>
            <a:ext cx="1180131" cy="338554"/>
          </a:xfrm>
          <a:prstGeom prst="rect">
            <a:avLst/>
          </a:prstGeom>
          <a:noFill/>
        </p:spPr>
        <p:txBody>
          <a:bodyPr wrap="none" rtlCol="0">
            <a:spAutoFit/>
          </a:bodyPr>
          <a:lstStyle/>
          <a:p>
            <a:pPr fontAlgn="ctr"/>
            <a:r>
              <a:rPr lang="en-US" sz="1600" dirty="0">
                <a:latin typeface="Huawei Sans" panose="020C0503030203020204" pitchFamily="34" charset="0"/>
              </a:rPr>
              <a:t>Local zone</a:t>
            </a:r>
            <a:endParaRPr lang="en-US" altLang="zh-CN" sz="1600" dirty="0">
              <a:latin typeface="Huawei Sans" panose="020C0503030203020204" pitchFamily="34" charset="0"/>
            </a:endParaRPr>
          </a:p>
        </p:txBody>
      </p:sp>
      <p:sp>
        <p:nvSpPr>
          <p:cNvPr id="18" name="文本框 17">
            <a:extLst>
              <a:ext uri="{FF2B5EF4-FFF2-40B4-BE49-F238E27FC236}">
                <a16:creationId xmlns:a16="http://schemas.microsoft.com/office/drawing/2014/main" id="{176D8C4C-6580-4128-B42A-2A9477F0C673}"/>
              </a:ext>
            </a:extLst>
          </p:cNvPr>
          <p:cNvSpPr txBox="1"/>
          <p:nvPr/>
        </p:nvSpPr>
        <p:spPr bwMode="gray">
          <a:xfrm>
            <a:off x="5152410" y="5898819"/>
            <a:ext cx="920445" cy="338554"/>
          </a:xfrm>
          <a:prstGeom prst="rect">
            <a:avLst/>
          </a:prstGeom>
          <a:noFill/>
        </p:spPr>
        <p:txBody>
          <a:bodyPr wrap="none" rtlCol="0">
            <a:spAutoFit/>
          </a:bodyPr>
          <a:lstStyle/>
          <a:p>
            <a:pPr fontAlgn="ctr"/>
            <a:r>
              <a:rPr lang="en-US" sz="1600" dirty="0">
                <a:latin typeface="Huawei Sans" panose="020C0503030203020204" pitchFamily="34" charset="0"/>
              </a:rPr>
              <a:t>Firewall</a:t>
            </a:r>
          </a:p>
        </p:txBody>
      </p:sp>
      <p:cxnSp>
        <p:nvCxnSpPr>
          <p:cNvPr id="20" name="直接连接符 19">
            <a:extLst>
              <a:ext uri="{FF2B5EF4-FFF2-40B4-BE49-F238E27FC236}">
                <a16:creationId xmlns:a16="http://schemas.microsoft.com/office/drawing/2014/main" id="{03F8D796-4D1F-432E-83D3-E17CE53B2496}"/>
              </a:ext>
            </a:extLst>
          </p:cNvPr>
          <p:cNvCxnSpPr>
            <a:stCxn id="8" idx="3"/>
            <a:endCxn id="14" idx="1"/>
          </p:cNvCxnSpPr>
          <p:nvPr/>
        </p:nvCxnSpPr>
        <p:spPr bwMode="gray">
          <a:xfrm>
            <a:off x="3010102" y="4250284"/>
            <a:ext cx="2033203" cy="223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8569DD27-E4E1-4E68-A264-527DB3EB19EE}"/>
              </a:ext>
            </a:extLst>
          </p:cNvPr>
          <p:cNvCxnSpPr>
            <a:cxnSpLocks/>
          </p:cNvCxnSpPr>
          <p:nvPr/>
        </p:nvCxnSpPr>
        <p:spPr bwMode="gray">
          <a:xfrm>
            <a:off x="6138680" y="3616554"/>
            <a:ext cx="1783749" cy="223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E5A3EDF5-F6AD-4326-AD56-8361570C3F64}"/>
              </a:ext>
            </a:extLst>
          </p:cNvPr>
          <p:cNvCxnSpPr>
            <a:cxnSpLocks/>
          </p:cNvCxnSpPr>
          <p:nvPr/>
        </p:nvCxnSpPr>
        <p:spPr bwMode="gray">
          <a:xfrm>
            <a:off x="3118052" y="4468131"/>
            <a:ext cx="1718878" cy="0"/>
          </a:xfrm>
          <a:prstGeom prst="line">
            <a:avLst/>
          </a:prstGeom>
          <a:ln w="38100">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8" name="任意多边形: 形状 27">
            <a:extLst>
              <a:ext uri="{FF2B5EF4-FFF2-40B4-BE49-F238E27FC236}">
                <a16:creationId xmlns:a16="http://schemas.microsoft.com/office/drawing/2014/main" id="{D4CBE0D0-C4E8-427A-9046-D44B7D6C9D86}"/>
              </a:ext>
            </a:extLst>
          </p:cNvPr>
          <p:cNvSpPr/>
          <p:nvPr/>
        </p:nvSpPr>
        <p:spPr bwMode="gray">
          <a:xfrm>
            <a:off x="3045629" y="2735140"/>
            <a:ext cx="4889500" cy="1003300"/>
          </a:xfrm>
          <a:custGeom>
            <a:avLst/>
            <a:gdLst>
              <a:gd name="connsiteX0" fmla="*/ 0 w 4889500"/>
              <a:gd name="connsiteY0" fmla="*/ 1003300 h 1003300"/>
              <a:gd name="connsiteX1" fmla="*/ 1333500 w 4889500"/>
              <a:gd name="connsiteY1" fmla="*/ 0 h 1003300"/>
              <a:gd name="connsiteX2" fmla="*/ 4305300 w 4889500"/>
              <a:gd name="connsiteY2" fmla="*/ 0 h 1003300"/>
              <a:gd name="connsiteX3" fmla="*/ 4889500 w 4889500"/>
              <a:gd name="connsiteY3" fmla="*/ 584200 h 1003300"/>
            </a:gdLst>
            <a:ahLst/>
            <a:cxnLst>
              <a:cxn ang="0">
                <a:pos x="connsiteX0" y="connsiteY0"/>
              </a:cxn>
              <a:cxn ang="0">
                <a:pos x="connsiteX1" y="connsiteY1"/>
              </a:cxn>
              <a:cxn ang="0">
                <a:pos x="connsiteX2" y="connsiteY2"/>
              </a:cxn>
              <a:cxn ang="0">
                <a:pos x="connsiteX3" y="connsiteY3"/>
              </a:cxn>
            </a:cxnLst>
            <a:rect l="l" t="t" r="r" b="b"/>
            <a:pathLst>
              <a:path w="4889500" h="1003300">
                <a:moveTo>
                  <a:pt x="0" y="1003300"/>
                </a:moveTo>
                <a:lnTo>
                  <a:pt x="1333500" y="0"/>
                </a:lnTo>
                <a:lnTo>
                  <a:pt x="4305300" y="0"/>
                </a:lnTo>
                <a:lnTo>
                  <a:pt x="4889500" y="584200"/>
                </a:lnTo>
              </a:path>
            </a:pathLst>
          </a:custGeom>
          <a:ln w="38100">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ndParaRPr>
          </a:p>
        </p:txBody>
      </p:sp>
      <p:sp>
        <p:nvSpPr>
          <p:cNvPr id="30" name="文本占位符 8">
            <a:extLst>
              <a:ext uri="{FF2B5EF4-FFF2-40B4-BE49-F238E27FC236}">
                <a16:creationId xmlns:a16="http://schemas.microsoft.com/office/drawing/2014/main" id="{1300EE7B-8DE2-4409-B8BD-CDD8CF70FD4B}"/>
              </a:ext>
            </a:extLst>
          </p:cNvPr>
          <p:cNvSpPr txBox="1">
            <a:spLocks/>
          </p:cNvSpPr>
          <p:nvPr/>
        </p:nvSpPr>
        <p:spPr bwMode="gray">
          <a:xfrm>
            <a:off x="468317" y="1322791"/>
            <a:ext cx="11276183" cy="1864889"/>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57188" indent="-357188" fontAlgn="ctr"/>
            <a:r>
              <a:rPr lang="en-US" sz="1600" dirty="0">
                <a:latin typeface="Huawei Sans" panose="020C0503030203020204" pitchFamily="34" charset="0"/>
              </a:rPr>
              <a:t>The source and destination addresses of the traffic determine the zones that can access each other. For  </a:t>
            </a:r>
            <a:r>
              <a:rPr lang="en-US" altLang="zh-CN" sz="1600" dirty="0">
                <a:latin typeface="Huawei Sans" panose="020C0503030203020204" pitchFamily="34" charset="0"/>
              </a:rPr>
              <a:t>  </a:t>
            </a:r>
            <a:r>
              <a:rPr lang="en-US" sz="1600" dirty="0">
                <a:latin typeface="Huawei Sans" panose="020C0503030203020204" pitchFamily="34" charset="0"/>
              </a:rPr>
              <a:t>, traffic from the PC to the firewall interface is transmitted from the trusted zone to the local zone. For    , the traffic from the PC to Internet is transmitted from the trusted zone to the untrusted zone.</a:t>
            </a:r>
          </a:p>
        </p:txBody>
      </p:sp>
      <p:sp>
        <p:nvSpPr>
          <p:cNvPr id="32" name="文本框 31">
            <a:extLst>
              <a:ext uri="{FF2B5EF4-FFF2-40B4-BE49-F238E27FC236}">
                <a16:creationId xmlns:a16="http://schemas.microsoft.com/office/drawing/2014/main" id="{E073B42F-350A-4D5B-9346-5CE8529C6D01}"/>
              </a:ext>
            </a:extLst>
          </p:cNvPr>
          <p:cNvSpPr txBox="1"/>
          <p:nvPr/>
        </p:nvSpPr>
        <p:spPr bwMode="gray">
          <a:xfrm>
            <a:off x="2056353" y="4656879"/>
            <a:ext cx="1394934" cy="584775"/>
          </a:xfrm>
          <a:prstGeom prst="rect">
            <a:avLst/>
          </a:prstGeom>
          <a:noFill/>
        </p:spPr>
        <p:txBody>
          <a:bodyPr wrap="none" rtlCol="0">
            <a:spAutoFit/>
          </a:bodyPr>
          <a:lstStyle/>
          <a:p>
            <a:pPr algn="ctr" fontAlgn="ctr"/>
            <a:r>
              <a:rPr lang="en-US" sz="1600" dirty="0">
                <a:latin typeface="Huawei Sans" panose="020C0503030203020204" pitchFamily="34" charset="0"/>
              </a:rPr>
              <a:t>PC</a:t>
            </a:r>
          </a:p>
          <a:p>
            <a:pPr algn="ctr" fontAlgn="ctr"/>
            <a:r>
              <a:rPr lang="en-US" sz="1600" dirty="0">
                <a:latin typeface="Huawei Sans" panose="020C0503030203020204" pitchFamily="34" charset="0"/>
              </a:rPr>
              <a:t>Trusted zone</a:t>
            </a:r>
            <a:endParaRPr lang="en-US" altLang="zh-CN" sz="1600" dirty="0">
              <a:latin typeface="Huawei Sans" panose="020C0503030203020204" pitchFamily="34" charset="0"/>
            </a:endParaRPr>
          </a:p>
        </p:txBody>
      </p:sp>
      <p:sp>
        <p:nvSpPr>
          <p:cNvPr id="33" name="文本框 32">
            <a:extLst>
              <a:ext uri="{FF2B5EF4-FFF2-40B4-BE49-F238E27FC236}">
                <a16:creationId xmlns:a16="http://schemas.microsoft.com/office/drawing/2014/main" id="{FE11B8F9-C294-4506-B3B1-A76CB263FC9B}"/>
              </a:ext>
            </a:extLst>
          </p:cNvPr>
          <p:cNvSpPr txBox="1"/>
          <p:nvPr/>
        </p:nvSpPr>
        <p:spPr bwMode="gray">
          <a:xfrm>
            <a:off x="7738659" y="3979293"/>
            <a:ext cx="1625766" cy="338554"/>
          </a:xfrm>
          <a:prstGeom prst="rect">
            <a:avLst/>
          </a:prstGeom>
          <a:noFill/>
        </p:spPr>
        <p:txBody>
          <a:bodyPr wrap="none" rtlCol="0">
            <a:spAutoFit/>
          </a:bodyPr>
          <a:lstStyle/>
          <a:p>
            <a:pPr fontAlgn="ctr"/>
            <a:r>
              <a:rPr lang="en-US" sz="1600" dirty="0">
                <a:latin typeface="Huawei Sans" panose="020C0503030203020204" pitchFamily="34" charset="0"/>
              </a:rPr>
              <a:t>Untrusted zone</a:t>
            </a:r>
            <a:endParaRPr lang="en-US" altLang="zh-CN" sz="1600" dirty="0">
              <a:latin typeface="Huawei Sans" panose="020C0503030203020204" pitchFamily="34" charset="0"/>
            </a:endParaRPr>
          </a:p>
        </p:txBody>
      </p:sp>
      <p:sp>
        <p:nvSpPr>
          <p:cNvPr id="34" name="Oval 17">
            <a:extLst>
              <a:ext uri="{FF2B5EF4-FFF2-40B4-BE49-F238E27FC236}">
                <a16:creationId xmlns:a16="http://schemas.microsoft.com/office/drawing/2014/main" id="{D15C8688-2980-40BD-B89D-7CE393996D13}"/>
              </a:ext>
            </a:extLst>
          </p:cNvPr>
          <p:cNvSpPr/>
          <p:nvPr/>
        </p:nvSpPr>
        <p:spPr bwMode="gray">
          <a:xfrm>
            <a:off x="5637030" y="2424129"/>
            <a:ext cx="227025" cy="22702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a:solidFill>
                  <a:schemeClr val="bg1"/>
                </a:solidFill>
                <a:latin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endParaRPr>
          </a:p>
        </p:txBody>
      </p:sp>
      <p:sp>
        <p:nvSpPr>
          <p:cNvPr id="35" name="Oval 15">
            <a:extLst>
              <a:ext uri="{FF2B5EF4-FFF2-40B4-BE49-F238E27FC236}">
                <a16:creationId xmlns:a16="http://schemas.microsoft.com/office/drawing/2014/main" id="{60AC7D6D-BE8C-4EC7-81C6-D10FBF02F4F3}"/>
              </a:ext>
            </a:extLst>
          </p:cNvPr>
          <p:cNvSpPr/>
          <p:nvPr/>
        </p:nvSpPr>
        <p:spPr bwMode="gray">
          <a:xfrm>
            <a:off x="3884336" y="4614610"/>
            <a:ext cx="227025" cy="22702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a:solidFill>
                  <a:schemeClr val="bg1"/>
                </a:solidFill>
                <a:latin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endParaRPr>
          </a:p>
        </p:txBody>
      </p:sp>
      <p:sp>
        <p:nvSpPr>
          <p:cNvPr id="29" name="燕尾形 25">
            <a:extLst>
              <a:ext uri="{FF2B5EF4-FFF2-40B4-BE49-F238E27FC236}">
                <a16:creationId xmlns:a16="http://schemas.microsoft.com/office/drawing/2014/main" id="{DA147D65-366B-4B4B-826C-DE10F19AEFFE}"/>
              </a:ext>
            </a:extLst>
          </p:cNvPr>
          <p:cNvSpPr/>
          <p:nvPr/>
        </p:nvSpPr>
        <p:spPr bwMode="gray">
          <a:xfrm>
            <a:off x="8429754" y="28876"/>
            <a:ext cx="934853" cy="337059"/>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rgbClr val="FFFFFF"/>
                </a:solidFill>
                <a:latin typeface="Huawei Sans" panose="020C0503030203020204" pitchFamily="34" charset="0"/>
              </a:rPr>
              <a:t>Security Zone</a:t>
            </a:r>
            <a:endParaRPr lang="en-US" altLang="zh-CN" sz="900" b="1" kern="0" dirty="0">
              <a:solidFill>
                <a:srgbClr val="FFFFFF"/>
              </a:solidFill>
              <a:latin typeface="Huawei Sans" panose="020C0503030203020204" pitchFamily="34" charset="0"/>
            </a:endParaRPr>
          </a:p>
        </p:txBody>
      </p:sp>
      <p:sp>
        <p:nvSpPr>
          <p:cNvPr id="36" name="燕尾形 26">
            <a:extLst>
              <a:ext uri="{FF2B5EF4-FFF2-40B4-BE49-F238E27FC236}">
                <a16:creationId xmlns:a16="http://schemas.microsoft.com/office/drawing/2014/main" id="{17582EC4-726F-439C-BEF1-F87D72FDB58B}"/>
              </a:ext>
            </a:extLst>
          </p:cNvPr>
          <p:cNvSpPr/>
          <p:nvPr/>
        </p:nvSpPr>
        <p:spPr bwMode="gray">
          <a:xfrm>
            <a:off x="9296507" y="28876"/>
            <a:ext cx="846376" cy="33705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Security Policy</a:t>
            </a:r>
            <a:endParaRPr lang="en-US" altLang="zh-CN" sz="900" kern="0" dirty="0">
              <a:latin typeface="Huawei Sans" panose="020C0503030203020204" pitchFamily="34" charset="0"/>
            </a:endParaRPr>
          </a:p>
        </p:txBody>
      </p:sp>
      <p:sp>
        <p:nvSpPr>
          <p:cNvPr id="37" name="燕尾形 27">
            <a:extLst>
              <a:ext uri="{FF2B5EF4-FFF2-40B4-BE49-F238E27FC236}">
                <a16:creationId xmlns:a16="http://schemas.microsoft.com/office/drawing/2014/main" id="{B9CFC334-8ECD-41AF-84DB-A3175F7943FE}"/>
              </a:ext>
            </a:extLst>
          </p:cNvPr>
          <p:cNvSpPr/>
          <p:nvPr/>
        </p:nvSpPr>
        <p:spPr bwMode="gray">
          <a:xfrm>
            <a:off x="10074783" y="28876"/>
            <a:ext cx="781200" cy="33705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Session Table</a:t>
            </a:r>
            <a:endParaRPr lang="en-US" altLang="zh-CN" sz="900" kern="0" dirty="0">
              <a:latin typeface="Huawei Sans" panose="020C0503030203020204" pitchFamily="34" charset="0"/>
            </a:endParaRPr>
          </a:p>
        </p:txBody>
      </p:sp>
      <p:sp>
        <p:nvSpPr>
          <p:cNvPr id="38" name="燕尾形 27">
            <a:extLst>
              <a:ext uri="{FF2B5EF4-FFF2-40B4-BE49-F238E27FC236}">
                <a16:creationId xmlns:a16="http://schemas.microsoft.com/office/drawing/2014/main" id="{98D8A4E3-92D4-4C94-9A2B-314646C9ECDB}"/>
              </a:ext>
            </a:extLst>
          </p:cNvPr>
          <p:cNvSpPr/>
          <p:nvPr/>
        </p:nvSpPr>
        <p:spPr bwMode="gray">
          <a:xfrm>
            <a:off x="10787882" y="28876"/>
            <a:ext cx="1099317" cy="33705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Server Map</a:t>
            </a:r>
          </a:p>
        </p:txBody>
      </p:sp>
      <p:sp>
        <p:nvSpPr>
          <p:cNvPr id="40" name="Oval 15">
            <a:extLst>
              <a:ext uri="{FF2B5EF4-FFF2-40B4-BE49-F238E27FC236}">
                <a16:creationId xmlns:a16="http://schemas.microsoft.com/office/drawing/2014/main" id="{60AC7D6D-BE8C-4EC7-81C6-D10FBF02F4F3}"/>
              </a:ext>
            </a:extLst>
          </p:cNvPr>
          <p:cNvSpPr/>
          <p:nvPr/>
        </p:nvSpPr>
        <p:spPr bwMode="gray">
          <a:xfrm>
            <a:off x="10560857" y="1499676"/>
            <a:ext cx="227025" cy="22702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endParaRPr>
          </a:p>
        </p:txBody>
      </p:sp>
      <p:sp>
        <p:nvSpPr>
          <p:cNvPr id="42" name="Oval 17">
            <a:extLst>
              <a:ext uri="{FF2B5EF4-FFF2-40B4-BE49-F238E27FC236}">
                <a16:creationId xmlns:a16="http://schemas.microsoft.com/office/drawing/2014/main" id="{D15C8688-2980-40BD-B89D-7CE393996D13}"/>
              </a:ext>
            </a:extLst>
          </p:cNvPr>
          <p:cNvSpPr/>
          <p:nvPr/>
        </p:nvSpPr>
        <p:spPr bwMode="gray">
          <a:xfrm>
            <a:off x="9786387" y="1825302"/>
            <a:ext cx="227025" cy="22702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42309305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bwMode="gray"/>
        <p:txBody>
          <a:bodyPr/>
          <a:lstStyle/>
          <a:p>
            <a:pPr fontAlgn="ctr"/>
            <a:r>
              <a:rPr lang="en-US" dirty="0">
                <a:latin typeface="Huawei Sans" panose="020C0503030203020204" pitchFamily="34" charset="0"/>
              </a:rPr>
              <a:t>Huawei Firewall Technology</a:t>
            </a:r>
          </a:p>
        </p:txBody>
      </p:sp>
      <p:sp>
        <p:nvSpPr>
          <p:cNvPr id="5" name="文本占位符 4"/>
          <p:cNvSpPr>
            <a:spLocks noGrp="1"/>
          </p:cNvSpPr>
          <p:nvPr>
            <p:ph type="body" sz="quarter" idx="10"/>
          </p:nvPr>
        </p:nvSpPr>
        <p:spPr bwMode="gray">
          <a:xfrm>
            <a:off x="1031295" y="5816120"/>
            <a:ext cx="6912000" cy="493200"/>
          </a:xfrm>
        </p:spPr>
        <p:txBody>
          <a:bodyPr/>
          <a:lstStyle/>
          <a:p>
            <a:endParaRPr lang="zh-CN" altLang="en-US" dirty="0"/>
          </a:p>
        </p:txBody>
      </p:sp>
    </p:spTree>
    <p:extLst>
      <p:ext uri="{BB962C8B-B14F-4D97-AF65-F5344CB8AC3E}">
        <p14:creationId xmlns:p14="http://schemas.microsoft.com/office/powerpoint/2010/main" val="20802848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8B76C25-D866-4D09-926F-C68F0F69BE59}"/>
              </a:ext>
            </a:extLst>
          </p:cNvPr>
          <p:cNvSpPr>
            <a:spLocks noGrp="1"/>
          </p:cNvSpPr>
          <p:nvPr>
            <p:ph type="title"/>
          </p:nvPr>
        </p:nvSpPr>
        <p:spPr bwMode="gray"/>
        <p:txBody>
          <a:bodyPr/>
          <a:lstStyle/>
          <a:p>
            <a:pPr fontAlgn="ctr"/>
            <a:r>
              <a:rPr lang="en-US" dirty="0">
                <a:latin typeface="Huawei Sans" panose="020C0503030203020204" pitchFamily="34" charset="0"/>
              </a:rPr>
              <a:t>Basic Firewall Concepts: Security Policy</a:t>
            </a:r>
          </a:p>
        </p:txBody>
      </p:sp>
      <p:sp>
        <p:nvSpPr>
          <p:cNvPr id="9" name="文本框 8">
            <a:extLst>
              <a:ext uri="{FF2B5EF4-FFF2-40B4-BE49-F238E27FC236}">
                <a16:creationId xmlns:a16="http://schemas.microsoft.com/office/drawing/2014/main" id="{AFEC6CC7-4770-4A85-AAC3-429C99E90F19}"/>
              </a:ext>
            </a:extLst>
          </p:cNvPr>
          <p:cNvSpPr txBox="1"/>
          <p:nvPr/>
        </p:nvSpPr>
        <p:spPr bwMode="gray">
          <a:xfrm>
            <a:off x="419258" y="1248558"/>
            <a:ext cx="10878857" cy="1815882"/>
          </a:xfrm>
          <a:prstGeom prst="rect">
            <a:avLst/>
          </a:prstGeom>
          <a:noFill/>
        </p:spPr>
        <p:txBody>
          <a:bodyPr wrap="square" rtlCol="0">
            <a:spAutoFit/>
          </a:bodyPr>
          <a:lstStyle/>
          <a:p>
            <a:pPr marL="357188" indent="-357188" fontAlgn="ctr">
              <a:lnSpc>
                <a:spcPct val="140000"/>
              </a:lnSpc>
              <a:buFont typeface="Arial" panose="020B0604020202020204" pitchFamily="34" charset="0"/>
              <a:buChar char="•"/>
            </a:pPr>
            <a:r>
              <a:rPr lang="en-US" sz="1600" dirty="0">
                <a:latin typeface="Huawei Sans" panose="020C0503030203020204" pitchFamily="34" charset="0"/>
              </a:rPr>
              <a:t>A security policy is used by a firewall to control traffic forwarding and perform integrated detection over the traffic content.</a:t>
            </a:r>
            <a:endParaRPr lang="en-US" altLang="zh-CN" sz="1600" dirty="0">
              <a:latin typeface="Huawei Sans" panose="020C0503030203020204" pitchFamily="34" charset="0"/>
            </a:endParaRPr>
          </a:p>
          <a:p>
            <a:pPr marL="357188" indent="-357188" fontAlgn="ctr">
              <a:lnSpc>
                <a:spcPct val="140000"/>
              </a:lnSpc>
              <a:buFont typeface="Arial" panose="020B0604020202020204" pitchFamily="34" charset="0"/>
              <a:buChar char="•"/>
            </a:pPr>
            <a:r>
              <a:rPr lang="en-US" sz="1600" dirty="0">
                <a:latin typeface="Huawei Sans" panose="020C0503030203020204" pitchFamily="34" charset="0"/>
              </a:rPr>
              <a:t>When receiving traffic, the firewall identifies traffic attributes (5-tuple, user, and time range) and matches them with the conditions of the security policy. If the traffic matches the conditions, the corresponding action is performed on the traffic.</a:t>
            </a:r>
          </a:p>
        </p:txBody>
      </p:sp>
      <p:sp>
        <p:nvSpPr>
          <p:cNvPr id="10" name="矩形 9">
            <a:extLst>
              <a:ext uri="{FF2B5EF4-FFF2-40B4-BE49-F238E27FC236}">
                <a16:creationId xmlns:a16="http://schemas.microsoft.com/office/drawing/2014/main" id="{65F45BE3-6737-44A5-860D-93105001CD44}"/>
              </a:ext>
            </a:extLst>
          </p:cNvPr>
          <p:cNvSpPr/>
          <p:nvPr/>
        </p:nvSpPr>
        <p:spPr bwMode="gray">
          <a:xfrm>
            <a:off x="6937101" y="4361287"/>
            <a:ext cx="2257063" cy="1459754"/>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pic>
        <p:nvPicPr>
          <p:cNvPr id="11" name="图片 10">
            <a:extLst>
              <a:ext uri="{FF2B5EF4-FFF2-40B4-BE49-F238E27FC236}">
                <a16:creationId xmlns:a16="http://schemas.microsoft.com/office/drawing/2014/main" id="{9A962510-8AA0-4080-9298-7EF3DEF0F75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29440" y="5008302"/>
            <a:ext cx="540000" cy="442174"/>
          </a:xfrm>
          <a:prstGeom prst="rect">
            <a:avLst/>
          </a:prstGeom>
        </p:spPr>
      </p:pic>
      <p:pic>
        <p:nvPicPr>
          <p:cNvPr id="12" name="图片 11">
            <a:extLst>
              <a:ext uri="{FF2B5EF4-FFF2-40B4-BE49-F238E27FC236}">
                <a16:creationId xmlns:a16="http://schemas.microsoft.com/office/drawing/2014/main" id="{27BA061F-AB47-4D1B-AC06-23ED6E22CA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276244" y="4810587"/>
            <a:ext cx="1458584" cy="837604"/>
          </a:xfrm>
          <a:prstGeom prst="rect">
            <a:avLst/>
          </a:prstGeom>
        </p:spPr>
      </p:pic>
      <p:cxnSp>
        <p:nvCxnSpPr>
          <p:cNvPr id="13" name="直接连接符 12">
            <a:extLst>
              <a:ext uri="{FF2B5EF4-FFF2-40B4-BE49-F238E27FC236}">
                <a16:creationId xmlns:a16="http://schemas.microsoft.com/office/drawing/2014/main" id="{B9C7B8B8-4573-4DD2-A6DB-3F9DC021E8B0}"/>
              </a:ext>
            </a:extLst>
          </p:cNvPr>
          <p:cNvCxnSpPr>
            <a:cxnSpLocks/>
            <a:stCxn id="11" idx="3"/>
            <a:endCxn id="12" idx="1"/>
          </p:cNvCxnSpPr>
          <p:nvPr/>
        </p:nvCxnSpPr>
        <p:spPr bwMode="gray">
          <a:xfrm>
            <a:off x="5869440" y="5229389"/>
            <a:ext cx="140680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id="{1755CA4A-4A42-495D-9DD8-DD575FD5DB3E}"/>
              </a:ext>
            </a:extLst>
          </p:cNvPr>
          <p:cNvSpPr txBox="1"/>
          <p:nvPr/>
        </p:nvSpPr>
        <p:spPr bwMode="gray">
          <a:xfrm>
            <a:off x="7008476" y="4378950"/>
            <a:ext cx="997389" cy="307777"/>
          </a:xfrm>
          <a:prstGeom prst="rect">
            <a:avLst/>
          </a:prstGeom>
          <a:noFill/>
        </p:spPr>
        <p:txBody>
          <a:bodyPr wrap="none" rtlCol="0">
            <a:spAutoFit/>
          </a:bodyPr>
          <a:lstStyle/>
          <a:p>
            <a:pPr fontAlgn="ctr"/>
            <a:r>
              <a:rPr lang="en-US" sz="1400" dirty="0">
                <a:latin typeface="Huawei Sans" panose="020C0503030203020204" pitchFamily="34" charset="0"/>
              </a:rPr>
              <a:t>Untrusted</a:t>
            </a:r>
            <a:endParaRPr lang="en-US" altLang="zh-CN" sz="1400" dirty="0">
              <a:latin typeface="Huawei Sans" panose="020C0503030203020204" pitchFamily="34" charset="0"/>
            </a:endParaRPr>
          </a:p>
        </p:txBody>
      </p:sp>
      <p:sp>
        <p:nvSpPr>
          <p:cNvPr id="15" name="文本框 14">
            <a:extLst>
              <a:ext uri="{FF2B5EF4-FFF2-40B4-BE49-F238E27FC236}">
                <a16:creationId xmlns:a16="http://schemas.microsoft.com/office/drawing/2014/main" id="{C2D9E860-7DA4-47AC-A54F-600D0F843409}"/>
              </a:ext>
            </a:extLst>
          </p:cNvPr>
          <p:cNvSpPr txBox="1"/>
          <p:nvPr/>
        </p:nvSpPr>
        <p:spPr bwMode="gray">
          <a:xfrm>
            <a:off x="7582511" y="5007530"/>
            <a:ext cx="989373" cy="338554"/>
          </a:xfrm>
          <a:prstGeom prst="rect">
            <a:avLst/>
          </a:prstGeom>
          <a:noFill/>
        </p:spPr>
        <p:txBody>
          <a:bodyPr wrap="none" rtlCol="0">
            <a:spAutoFit/>
          </a:bodyPr>
          <a:lstStyle/>
          <a:p>
            <a:pPr fontAlgn="ctr"/>
            <a:r>
              <a:rPr lang="en-US" sz="1600" b="1" dirty="0">
                <a:solidFill>
                  <a:schemeClr val="bg1"/>
                </a:solidFill>
                <a:latin typeface="Huawei Sans" panose="020C0503030203020204" pitchFamily="34" charset="0"/>
              </a:rPr>
              <a:t>Internet</a:t>
            </a:r>
            <a:endParaRPr lang="en-US" altLang="zh-CN" sz="1600" b="1" dirty="0">
              <a:solidFill>
                <a:schemeClr val="bg1"/>
              </a:solidFill>
              <a:latin typeface="Huawei Sans" panose="020C0503030203020204" pitchFamily="34" charset="0"/>
            </a:endParaRPr>
          </a:p>
        </p:txBody>
      </p:sp>
      <p:sp>
        <p:nvSpPr>
          <p:cNvPr id="17" name="矩形 16">
            <a:extLst>
              <a:ext uri="{FF2B5EF4-FFF2-40B4-BE49-F238E27FC236}">
                <a16:creationId xmlns:a16="http://schemas.microsoft.com/office/drawing/2014/main" id="{3F12C370-62EB-4823-B875-DEB176317807}"/>
              </a:ext>
            </a:extLst>
          </p:cNvPr>
          <p:cNvSpPr/>
          <p:nvPr/>
        </p:nvSpPr>
        <p:spPr bwMode="gray">
          <a:xfrm>
            <a:off x="1906687" y="3834403"/>
            <a:ext cx="2884377" cy="2494581"/>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18" name="Freeform 159">
            <a:extLst>
              <a:ext uri="{FF2B5EF4-FFF2-40B4-BE49-F238E27FC236}">
                <a16:creationId xmlns:a16="http://schemas.microsoft.com/office/drawing/2014/main" id="{B782F194-722B-4B14-ACB0-063287AD9CE2}"/>
              </a:ext>
            </a:extLst>
          </p:cNvPr>
          <p:cNvSpPr/>
          <p:nvPr/>
        </p:nvSpPr>
        <p:spPr bwMode="gray">
          <a:xfrm flipH="1">
            <a:off x="2398890" y="4019916"/>
            <a:ext cx="1600783" cy="83677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ndParaRPr>
          </a:p>
        </p:txBody>
      </p:sp>
      <p:pic>
        <p:nvPicPr>
          <p:cNvPr id="19" name="图片 18" descr="PC.png">
            <a:extLst>
              <a:ext uri="{FF2B5EF4-FFF2-40B4-BE49-F238E27FC236}">
                <a16:creationId xmlns:a16="http://schemas.microsoft.com/office/drawing/2014/main" id="{5F57A8A5-1BC6-467B-AC7C-BC629A51645B}"/>
              </a:ext>
            </a:extLst>
          </p:cNvPr>
          <p:cNvPicPr>
            <a:picLocks noChangeAspect="1"/>
          </p:cNvPicPr>
          <p:nvPr/>
        </p:nvPicPr>
        <p:blipFill>
          <a:blip r:embed="rId5" cstate="print"/>
          <a:stretch>
            <a:fillRect/>
          </a:stretch>
        </p:blipFill>
        <p:spPr bwMode="gray">
          <a:xfrm>
            <a:off x="3845888" y="4287437"/>
            <a:ext cx="539063" cy="414000"/>
          </a:xfrm>
          <a:prstGeom prst="rect">
            <a:avLst/>
          </a:prstGeom>
        </p:spPr>
      </p:pic>
      <p:sp>
        <p:nvSpPr>
          <p:cNvPr id="20" name="Freeform 159">
            <a:extLst>
              <a:ext uri="{FF2B5EF4-FFF2-40B4-BE49-F238E27FC236}">
                <a16:creationId xmlns:a16="http://schemas.microsoft.com/office/drawing/2014/main" id="{823D7CBD-A17F-4D02-9042-D625E5F3B334}"/>
              </a:ext>
            </a:extLst>
          </p:cNvPr>
          <p:cNvSpPr/>
          <p:nvPr/>
        </p:nvSpPr>
        <p:spPr bwMode="gray">
          <a:xfrm flipH="1">
            <a:off x="2398890" y="5404094"/>
            <a:ext cx="1600783" cy="83677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ndParaRPr>
          </a:p>
        </p:txBody>
      </p:sp>
      <p:pic>
        <p:nvPicPr>
          <p:cNvPr id="21" name="图片 20" descr="PC.png">
            <a:extLst>
              <a:ext uri="{FF2B5EF4-FFF2-40B4-BE49-F238E27FC236}">
                <a16:creationId xmlns:a16="http://schemas.microsoft.com/office/drawing/2014/main" id="{DA531AA7-CCA6-4FF7-8A87-31047032A64A}"/>
              </a:ext>
            </a:extLst>
          </p:cNvPr>
          <p:cNvPicPr>
            <a:picLocks noChangeAspect="1"/>
          </p:cNvPicPr>
          <p:nvPr/>
        </p:nvPicPr>
        <p:blipFill>
          <a:blip r:embed="rId5" cstate="print"/>
          <a:stretch>
            <a:fillRect/>
          </a:stretch>
        </p:blipFill>
        <p:spPr bwMode="gray">
          <a:xfrm>
            <a:off x="3845888" y="5671615"/>
            <a:ext cx="539063" cy="414000"/>
          </a:xfrm>
          <a:prstGeom prst="rect">
            <a:avLst/>
          </a:prstGeom>
        </p:spPr>
      </p:pic>
      <p:cxnSp>
        <p:nvCxnSpPr>
          <p:cNvPr id="22" name="直接连接符 21">
            <a:extLst>
              <a:ext uri="{FF2B5EF4-FFF2-40B4-BE49-F238E27FC236}">
                <a16:creationId xmlns:a16="http://schemas.microsoft.com/office/drawing/2014/main" id="{F4CB16FC-7E25-4135-836E-4D72E2B486D0}"/>
              </a:ext>
            </a:extLst>
          </p:cNvPr>
          <p:cNvCxnSpPr>
            <a:cxnSpLocks/>
            <a:stCxn id="19" idx="3"/>
            <a:endCxn id="11" idx="1"/>
          </p:cNvCxnSpPr>
          <p:nvPr/>
        </p:nvCxnSpPr>
        <p:spPr bwMode="gray">
          <a:xfrm>
            <a:off x="4384951" y="4494437"/>
            <a:ext cx="944489" cy="73495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6453E923-717D-499C-98DA-FE56600314D0}"/>
              </a:ext>
            </a:extLst>
          </p:cNvPr>
          <p:cNvCxnSpPr>
            <a:cxnSpLocks/>
            <a:stCxn id="21" idx="3"/>
            <a:endCxn id="11" idx="1"/>
          </p:cNvCxnSpPr>
          <p:nvPr/>
        </p:nvCxnSpPr>
        <p:spPr bwMode="gray">
          <a:xfrm flipV="1">
            <a:off x="4384951" y="5229389"/>
            <a:ext cx="944489" cy="6492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id="{5E5EE313-4E5E-4F8C-A01D-FF6705929198}"/>
              </a:ext>
            </a:extLst>
          </p:cNvPr>
          <p:cNvSpPr txBox="1"/>
          <p:nvPr/>
        </p:nvSpPr>
        <p:spPr bwMode="gray">
          <a:xfrm>
            <a:off x="1888399" y="3843401"/>
            <a:ext cx="797013" cy="307777"/>
          </a:xfrm>
          <a:prstGeom prst="rect">
            <a:avLst/>
          </a:prstGeom>
          <a:noFill/>
        </p:spPr>
        <p:txBody>
          <a:bodyPr wrap="none" rtlCol="0">
            <a:spAutoFit/>
          </a:bodyPr>
          <a:lstStyle/>
          <a:p>
            <a:pPr fontAlgn="ctr"/>
            <a:r>
              <a:rPr lang="en-US" sz="1400" dirty="0">
                <a:latin typeface="Huawei Sans" panose="020C0503030203020204" pitchFamily="34" charset="0"/>
              </a:rPr>
              <a:t>Trusted</a:t>
            </a:r>
            <a:endParaRPr lang="en-US" altLang="zh-CN" sz="1400" dirty="0">
              <a:latin typeface="Huawei Sans" panose="020C0503030203020204" pitchFamily="34" charset="0"/>
            </a:endParaRPr>
          </a:p>
        </p:txBody>
      </p:sp>
      <p:sp>
        <p:nvSpPr>
          <p:cNvPr id="25" name="文本框 24">
            <a:extLst>
              <a:ext uri="{FF2B5EF4-FFF2-40B4-BE49-F238E27FC236}">
                <a16:creationId xmlns:a16="http://schemas.microsoft.com/office/drawing/2014/main" id="{A17DE8D6-4D85-441C-B16E-C493879DDFB5}"/>
              </a:ext>
            </a:extLst>
          </p:cNvPr>
          <p:cNvSpPr txBox="1"/>
          <p:nvPr/>
        </p:nvSpPr>
        <p:spPr bwMode="gray">
          <a:xfrm>
            <a:off x="2419470" y="4249216"/>
            <a:ext cx="1489510" cy="430887"/>
          </a:xfrm>
          <a:prstGeom prst="rect">
            <a:avLst/>
          </a:prstGeom>
          <a:noFill/>
        </p:spPr>
        <p:txBody>
          <a:bodyPr wrap="square" rtlCol="0">
            <a:spAutoFit/>
          </a:bodyPr>
          <a:lstStyle/>
          <a:p>
            <a:pPr algn="ctr" fontAlgn="ctr"/>
            <a:r>
              <a:rPr lang="en-US" sz="1100" dirty="0">
                <a:latin typeface="Huawei Sans" panose="020C0503030203020204" pitchFamily="34" charset="0"/>
              </a:rPr>
              <a:t>Office area</a:t>
            </a:r>
            <a:endParaRPr lang="en-US" altLang="zh-CN" sz="1100" dirty="0">
              <a:latin typeface="Huawei Sans" panose="020C0503030203020204" pitchFamily="34" charset="0"/>
            </a:endParaRPr>
          </a:p>
          <a:p>
            <a:pPr algn="ctr" fontAlgn="ctr"/>
            <a:r>
              <a:rPr lang="en-US" sz="1100" dirty="0">
                <a:latin typeface="Huawei Sans" panose="020C0503030203020204" pitchFamily="34" charset="0"/>
              </a:rPr>
              <a:t>192.168.10.0/24</a:t>
            </a:r>
            <a:endParaRPr lang="en-US" altLang="zh-CN" sz="1100" dirty="0">
              <a:latin typeface="Huawei Sans" panose="020C0503030203020204" pitchFamily="34" charset="0"/>
            </a:endParaRPr>
          </a:p>
        </p:txBody>
      </p:sp>
      <p:sp>
        <p:nvSpPr>
          <p:cNvPr id="26" name="文本框 25">
            <a:extLst>
              <a:ext uri="{FF2B5EF4-FFF2-40B4-BE49-F238E27FC236}">
                <a16:creationId xmlns:a16="http://schemas.microsoft.com/office/drawing/2014/main" id="{564F10A7-95F9-4B15-BB04-3F663FD8D115}"/>
              </a:ext>
            </a:extLst>
          </p:cNvPr>
          <p:cNvSpPr txBox="1"/>
          <p:nvPr/>
        </p:nvSpPr>
        <p:spPr bwMode="gray">
          <a:xfrm>
            <a:off x="2419470" y="5610721"/>
            <a:ext cx="1489510" cy="430887"/>
          </a:xfrm>
          <a:prstGeom prst="rect">
            <a:avLst/>
          </a:prstGeom>
          <a:noFill/>
        </p:spPr>
        <p:txBody>
          <a:bodyPr wrap="square" rtlCol="0">
            <a:spAutoFit/>
          </a:bodyPr>
          <a:lstStyle/>
          <a:p>
            <a:pPr algn="ctr" fontAlgn="ctr"/>
            <a:r>
              <a:rPr lang="en-US" sz="1100" dirty="0">
                <a:latin typeface="Huawei Sans" panose="020C0503030203020204" pitchFamily="34" charset="0"/>
              </a:rPr>
              <a:t>R&amp;D area</a:t>
            </a:r>
            <a:endParaRPr lang="en-US" altLang="zh-CN" sz="1100" dirty="0">
              <a:latin typeface="Huawei Sans" panose="020C0503030203020204" pitchFamily="34" charset="0"/>
            </a:endParaRPr>
          </a:p>
          <a:p>
            <a:pPr algn="ctr" fontAlgn="ctr"/>
            <a:r>
              <a:rPr lang="en-US" sz="1100" dirty="0">
                <a:latin typeface="Huawei Sans" panose="020C0503030203020204" pitchFamily="34" charset="0"/>
              </a:rPr>
              <a:t>192.168.20.0/24</a:t>
            </a:r>
            <a:endParaRPr lang="en-US" altLang="zh-CN" sz="1100" dirty="0">
              <a:latin typeface="Huawei Sans" panose="020C0503030203020204" pitchFamily="34" charset="0"/>
            </a:endParaRPr>
          </a:p>
        </p:txBody>
      </p:sp>
      <p:sp>
        <p:nvSpPr>
          <p:cNvPr id="30" name="任意多边形: 形状 29">
            <a:extLst>
              <a:ext uri="{FF2B5EF4-FFF2-40B4-BE49-F238E27FC236}">
                <a16:creationId xmlns:a16="http://schemas.microsoft.com/office/drawing/2014/main" id="{A4251BD1-7986-4B6B-81F2-58F9E9E222EE}"/>
              </a:ext>
            </a:extLst>
          </p:cNvPr>
          <p:cNvSpPr/>
          <p:nvPr/>
        </p:nvSpPr>
        <p:spPr bwMode="gray">
          <a:xfrm>
            <a:off x="4752964" y="4561777"/>
            <a:ext cx="2084137" cy="389330"/>
          </a:xfrm>
          <a:custGeom>
            <a:avLst/>
            <a:gdLst>
              <a:gd name="connsiteX0" fmla="*/ 0 w 2209800"/>
              <a:gd name="connsiteY0" fmla="*/ 0 h 419100"/>
              <a:gd name="connsiteX1" fmla="*/ 409575 w 2209800"/>
              <a:gd name="connsiteY1" fmla="*/ 419100 h 419100"/>
              <a:gd name="connsiteX2" fmla="*/ 2209800 w 2209800"/>
              <a:gd name="connsiteY2" fmla="*/ 419100 h 419100"/>
              <a:gd name="connsiteX0" fmla="*/ 0 w 2209800"/>
              <a:gd name="connsiteY0" fmla="*/ 0 h 314325"/>
              <a:gd name="connsiteX1" fmla="*/ 409575 w 2209800"/>
              <a:gd name="connsiteY1" fmla="*/ 314325 h 314325"/>
              <a:gd name="connsiteX2" fmla="*/ 2209800 w 2209800"/>
              <a:gd name="connsiteY2" fmla="*/ 314325 h 314325"/>
              <a:gd name="connsiteX0" fmla="*/ 0 w 2209800"/>
              <a:gd name="connsiteY0" fmla="*/ 0 h 314325"/>
              <a:gd name="connsiteX1" fmla="*/ 603014 w 2209800"/>
              <a:gd name="connsiteY1" fmla="*/ 314325 h 314325"/>
              <a:gd name="connsiteX2" fmla="*/ 2209800 w 2209800"/>
              <a:gd name="connsiteY2" fmla="*/ 314325 h 314325"/>
              <a:gd name="connsiteX0" fmla="*/ 0 w 2761796"/>
              <a:gd name="connsiteY0" fmla="*/ 0 h 335523"/>
              <a:gd name="connsiteX1" fmla="*/ 603014 w 2761796"/>
              <a:gd name="connsiteY1" fmla="*/ 314325 h 335523"/>
              <a:gd name="connsiteX2" fmla="*/ 2761796 w 2761796"/>
              <a:gd name="connsiteY2" fmla="*/ 335523 h 335523"/>
              <a:gd name="connsiteX0" fmla="*/ 0 w 2830796"/>
              <a:gd name="connsiteY0" fmla="*/ 0 h 324924"/>
              <a:gd name="connsiteX1" fmla="*/ 603014 w 2830796"/>
              <a:gd name="connsiteY1" fmla="*/ 314325 h 324924"/>
              <a:gd name="connsiteX2" fmla="*/ 2830796 w 2830796"/>
              <a:gd name="connsiteY2" fmla="*/ 324924 h 324924"/>
            </a:gdLst>
            <a:ahLst/>
            <a:cxnLst>
              <a:cxn ang="0">
                <a:pos x="connsiteX0" y="connsiteY0"/>
              </a:cxn>
              <a:cxn ang="0">
                <a:pos x="connsiteX1" y="connsiteY1"/>
              </a:cxn>
              <a:cxn ang="0">
                <a:pos x="connsiteX2" y="connsiteY2"/>
              </a:cxn>
            </a:cxnLst>
            <a:rect l="l" t="t" r="r" b="b"/>
            <a:pathLst>
              <a:path w="2830796" h="324924">
                <a:moveTo>
                  <a:pt x="0" y="0"/>
                </a:moveTo>
                <a:lnTo>
                  <a:pt x="603014" y="314325"/>
                </a:lnTo>
                <a:lnTo>
                  <a:pt x="2830796" y="324924"/>
                </a:lnTo>
              </a:path>
            </a:pathLst>
          </a:custGeom>
          <a:noFill/>
          <a:ln w="28575">
            <a:solidFill>
              <a:srgbClr val="00B0F0"/>
            </a:solidFill>
            <a:prstDash val="sysDash"/>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31" name="任意多边形: 形状 30">
            <a:extLst>
              <a:ext uri="{FF2B5EF4-FFF2-40B4-BE49-F238E27FC236}">
                <a16:creationId xmlns:a16="http://schemas.microsoft.com/office/drawing/2014/main" id="{5E48F7BF-2A4C-4056-9FA5-1613A466E54B}"/>
              </a:ext>
            </a:extLst>
          </p:cNvPr>
          <p:cNvSpPr/>
          <p:nvPr/>
        </p:nvSpPr>
        <p:spPr bwMode="gray">
          <a:xfrm>
            <a:off x="4729251" y="5496990"/>
            <a:ext cx="2105025" cy="387350"/>
          </a:xfrm>
          <a:custGeom>
            <a:avLst/>
            <a:gdLst>
              <a:gd name="connsiteX0" fmla="*/ 0 w 2143125"/>
              <a:gd name="connsiteY0" fmla="*/ 438150 h 438150"/>
              <a:gd name="connsiteX1" fmla="*/ 371475 w 2143125"/>
              <a:gd name="connsiteY1" fmla="*/ 0 h 438150"/>
              <a:gd name="connsiteX2" fmla="*/ 2143125 w 2143125"/>
              <a:gd name="connsiteY2" fmla="*/ 19050 h 438150"/>
              <a:gd name="connsiteX0" fmla="*/ 0 w 2143125"/>
              <a:gd name="connsiteY0" fmla="*/ 273050 h 273050"/>
              <a:gd name="connsiteX1" fmla="*/ 371475 w 2143125"/>
              <a:gd name="connsiteY1" fmla="*/ 0 h 273050"/>
              <a:gd name="connsiteX2" fmla="*/ 2143125 w 2143125"/>
              <a:gd name="connsiteY2" fmla="*/ 19050 h 273050"/>
              <a:gd name="connsiteX0" fmla="*/ 0 w 2143125"/>
              <a:gd name="connsiteY0" fmla="*/ 298450 h 298450"/>
              <a:gd name="connsiteX1" fmla="*/ 536575 w 2143125"/>
              <a:gd name="connsiteY1" fmla="*/ 0 h 298450"/>
              <a:gd name="connsiteX2" fmla="*/ 2143125 w 2143125"/>
              <a:gd name="connsiteY2" fmla="*/ 44450 h 298450"/>
              <a:gd name="connsiteX0" fmla="*/ 0 w 2143125"/>
              <a:gd name="connsiteY0" fmla="*/ 387350 h 387350"/>
              <a:gd name="connsiteX1" fmla="*/ 536575 w 2143125"/>
              <a:gd name="connsiteY1" fmla="*/ 0 h 387350"/>
              <a:gd name="connsiteX2" fmla="*/ 2143125 w 2143125"/>
              <a:gd name="connsiteY2" fmla="*/ 44450 h 387350"/>
              <a:gd name="connsiteX0" fmla="*/ 0 w 2105025"/>
              <a:gd name="connsiteY0" fmla="*/ 387350 h 387350"/>
              <a:gd name="connsiteX1" fmla="*/ 536575 w 2105025"/>
              <a:gd name="connsiteY1" fmla="*/ 0 h 387350"/>
              <a:gd name="connsiteX2" fmla="*/ 2105025 w 2105025"/>
              <a:gd name="connsiteY2" fmla="*/ 6350 h 387350"/>
            </a:gdLst>
            <a:ahLst/>
            <a:cxnLst>
              <a:cxn ang="0">
                <a:pos x="connsiteX0" y="connsiteY0"/>
              </a:cxn>
              <a:cxn ang="0">
                <a:pos x="connsiteX1" y="connsiteY1"/>
              </a:cxn>
              <a:cxn ang="0">
                <a:pos x="connsiteX2" y="connsiteY2"/>
              </a:cxn>
            </a:cxnLst>
            <a:rect l="l" t="t" r="r" b="b"/>
            <a:pathLst>
              <a:path w="2105025" h="387350">
                <a:moveTo>
                  <a:pt x="0" y="387350"/>
                </a:moveTo>
                <a:lnTo>
                  <a:pt x="536575" y="0"/>
                </a:lnTo>
                <a:lnTo>
                  <a:pt x="2105025" y="6350"/>
                </a:lnTo>
              </a:path>
            </a:pathLst>
          </a:custGeom>
          <a:noFill/>
          <a:ln w="28575">
            <a:solidFill>
              <a:srgbClr val="EC7061"/>
            </a:solidFill>
            <a:prstDash val="sysDash"/>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35" name="十字形 34">
            <a:extLst>
              <a:ext uri="{FF2B5EF4-FFF2-40B4-BE49-F238E27FC236}">
                <a16:creationId xmlns:a16="http://schemas.microsoft.com/office/drawing/2014/main" id="{8C9E21F1-729C-4C73-AE07-9AE9DCC78529}"/>
              </a:ext>
            </a:extLst>
          </p:cNvPr>
          <p:cNvSpPr/>
          <p:nvPr/>
        </p:nvSpPr>
        <p:spPr bwMode="gray">
          <a:xfrm rot="2785165">
            <a:off x="6069671" y="5542036"/>
            <a:ext cx="314163" cy="314163"/>
          </a:xfrm>
          <a:prstGeom prst="plus">
            <a:avLst>
              <a:gd name="adj" fmla="val 39697"/>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7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7" name="组合 36">
            <a:extLst>
              <a:ext uri="{FF2B5EF4-FFF2-40B4-BE49-F238E27FC236}">
                <a16:creationId xmlns:a16="http://schemas.microsoft.com/office/drawing/2014/main" id="{54789B85-3F9E-47F6-8EA7-4073FE27EFB0}"/>
              </a:ext>
            </a:extLst>
          </p:cNvPr>
          <p:cNvGrpSpPr/>
          <p:nvPr/>
        </p:nvGrpSpPr>
        <p:grpSpPr bwMode="gray">
          <a:xfrm>
            <a:off x="6079265" y="4557436"/>
            <a:ext cx="288001" cy="288001"/>
            <a:chOff x="10467178" y="5640414"/>
            <a:chExt cx="213540" cy="213540"/>
          </a:xfrm>
        </p:grpSpPr>
        <p:sp>
          <p:nvSpPr>
            <p:cNvPr id="38" name="椭圆 37">
              <a:extLst>
                <a:ext uri="{FF2B5EF4-FFF2-40B4-BE49-F238E27FC236}">
                  <a16:creationId xmlns:a16="http://schemas.microsoft.com/office/drawing/2014/main" id="{53825B96-AE31-4E2F-A386-6459361089F9}"/>
                </a:ext>
              </a:extLst>
            </p:cNvPr>
            <p:cNvSpPr>
              <a:spLocks noChangeAspect="1"/>
            </p:cNvSpPr>
            <p:nvPr/>
          </p:nvSpPr>
          <p:spPr bwMode="gray">
            <a:xfrm>
              <a:off x="10467178" y="5640414"/>
              <a:ext cx="213540" cy="213540"/>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任意多边形 22">
              <a:extLst>
                <a:ext uri="{FF2B5EF4-FFF2-40B4-BE49-F238E27FC236}">
                  <a16:creationId xmlns:a16="http://schemas.microsoft.com/office/drawing/2014/main" id="{69313F8D-B105-4112-9616-89952175C9B6}"/>
                </a:ext>
              </a:extLst>
            </p:cNvPr>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7" name="文本框 26">
            <a:extLst>
              <a:ext uri="{FF2B5EF4-FFF2-40B4-BE49-F238E27FC236}">
                <a16:creationId xmlns:a16="http://schemas.microsoft.com/office/drawing/2014/main" id="{B193C1A2-7142-4D08-8048-940F226DD3E7}"/>
              </a:ext>
            </a:extLst>
          </p:cNvPr>
          <p:cNvSpPr txBox="1"/>
          <p:nvPr/>
        </p:nvSpPr>
        <p:spPr bwMode="gray">
          <a:xfrm>
            <a:off x="5170130" y="4126048"/>
            <a:ext cx="1446230" cy="307777"/>
          </a:xfrm>
          <a:prstGeom prst="rect">
            <a:avLst/>
          </a:prstGeom>
          <a:noFill/>
        </p:spPr>
        <p:txBody>
          <a:bodyPr wrap="none" rtlCol="0">
            <a:spAutoFit/>
          </a:bodyPr>
          <a:lstStyle/>
          <a:p>
            <a:pPr fontAlgn="ctr"/>
            <a:r>
              <a:rPr lang="en-US" sz="1400" b="1" dirty="0">
                <a:solidFill>
                  <a:srgbClr val="0070C0"/>
                </a:solidFill>
                <a:latin typeface="Huawei Sans" panose="020C0503030203020204" pitchFamily="34" charset="0"/>
              </a:rPr>
              <a:t>Security policy</a:t>
            </a:r>
          </a:p>
        </p:txBody>
      </p:sp>
      <p:sp>
        <p:nvSpPr>
          <p:cNvPr id="32" name="圆角矩形 37">
            <a:extLst>
              <a:ext uri="{FF2B5EF4-FFF2-40B4-BE49-F238E27FC236}">
                <a16:creationId xmlns:a16="http://schemas.microsoft.com/office/drawing/2014/main" id="{CE62D72F-F63F-4E2E-9354-863543BB1AD4}"/>
              </a:ext>
            </a:extLst>
          </p:cNvPr>
          <p:cNvSpPr/>
          <p:nvPr/>
        </p:nvSpPr>
        <p:spPr bwMode="gray">
          <a:xfrm>
            <a:off x="5044242" y="3045778"/>
            <a:ext cx="2801310" cy="1062832"/>
          </a:xfrm>
          <a:prstGeom prst="roundRect">
            <a:avLst>
              <a:gd name="adj" fmla="val 2303"/>
            </a:avLst>
          </a:prstGeom>
          <a:solidFill>
            <a:schemeClr val="bg1"/>
          </a:solid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spcBef>
                <a:spcPts val="0"/>
              </a:spcBef>
              <a:spcAft>
                <a:spcPts val="0"/>
              </a:spcAft>
            </a:pPr>
            <a:r>
              <a:rPr lang="en-US" sz="1200" dirty="0">
                <a:solidFill>
                  <a:srgbClr val="0070C0"/>
                </a:solidFill>
                <a:latin typeface="Huawei Sans" panose="020C0503030203020204" pitchFamily="34" charset="0"/>
              </a:rPr>
              <a:t>Source address: 192.168.10.0/24</a:t>
            </a:r>
          </a:p>
          <a:p>
            <a:pPr fontAlgn="ctr">
              <a:spcBef>
                <a:spcPts val="0"/>
              </a:spcBef>
              <a:spcAft>
                <a:spcPts val="0"/>
              </a:spcAft>
            </a:pPr>
            <a:r>
              <a:rPr lang="en-US" sz="1200" dirty="0">
                <a:solidFill>
                  <a:srgbClr val="0070C0"/>
                </a:solidFill>
                <a:latin typeface="Huawei Sans" panose="020C0503030203020204" pitchFamily="34" charset="0"/>
              </a:rPr>
              <a:t>Destination address: any</a:t>
            </a:r>
          </a:p>
          <a:p>
            <a:pPr fontAlgn="ctr">
              <a:spcBef>
                <a:spcPts val="0"/>
              </a:spcBef>
              <a:spcAft>
                <a:spcPts val="0"/>
              </a:spcAft>
            </a:pPr>
            <a:r>
              <a:rPr lang="en-US" sz="1200" dirty="0">
                <a:solidFill>
                  <a:srgbClr val="0070C0"/>
                </a:solidFill>
                <a:latin typeface="Huawei Sans" panose="020C0503030203020204" pitchFamily="34" charset="0"/>
              </a:rPr>
              <a:t>User: office area</a:t>
            </a:r>
            <a:endParaRPr lang="en-US" altLang="zh-CN" sz="1200" dirty="0">
              <a:solidFill>
                <a:srgbClr val="0070C0"/>
              </a:solidFill>
              <a:latin typeface="Huawei Sans" panose="020C0503030203020204" pitchFamily="34" charset="0"/>
            </a:endParaRPr>
          </a:p>
          <a:p>
            <a:pPr fontAlgn="ctr">
              <a:spcBef>
                <a:spcPts val="0"/>
              </a:spcBef>
              <a:spcAft>
                <a:spcPts val="0"/>
              </a:spcAft>
            </a:pPr>
            <a:r>
              <a:rPr lang="en-US" sz="1200" dirty="0">
                <a:solidFill>
                  <a:srgbClr val="0070C0"/>
                </a:solidFill>
                <a:latin typeface="Huawei Sans" panose="020C0503030203020204" pitchFamily="34" charset="0"/>
              </a:rPr>
              <a:t>Time range: 9:00 to 17:00</a:t>
            </a:r>
          </a:p>
          <a:p>
            <a:pPr fontAlgn="ctr">
              <a:spcBef>
                <a:spcPts val="0"/>
              </a:spcBef>
              <a:spcAft>
                <a:spcPts val="0"/>
              </a:spcAft>
            </a:pPr>
            <a:r>
              <a:rPr lang="en-US" sz="1200" dirty="0">
                <a:solidFill>
                  <a:srgbClr val="0070C0"/>
                </a:solidFill>
                <a:latin typeface="Huawei Sans" panose="020C0503030203020204" pitchFamily="34" charset="0"/>
              </a:rPr>
              <a:t>Action: permit</a:t>
            </a:r>
            <a:endParaRPr lang="en-US" altLang="zh-CN" sz="1200" dirty="0">
              <a:solidFill>
                <a:srgbClr val="0070C0"/>
              </a:solidFill>
              <a:latin typeface="Huawei Sans" panose="020C0503030203020204" pitchFamily="34" charset="0"/>
            </a:endParaRPr>
          </a:p>
        </p:txBody>
      </p:sp>
      <p:sp>
        <p:nvSpPr>
          <p:cNvPr id="33" name="燕尾形 25">
            <a:extLst>
              <a:ext uri="{FF2B5EF4-FFF2-40B4-BE49-F238E27FC236}">
                <a16:creationId xmlns:a16="http://schemas.microsoft.com/office/drawing/2014/main" id="{DA147D65-366B-4B4B-826C-DE10F19AEFFE}"/>
              </a:ext>
            </a:extLst>
          </p:cNvPr>
          <p:cNvSpPr/>
          <p:nvPr/>
        </p:nvSpPr>
        <p:spPr bwMode="gray">
          <a:xfrm>
            <a:off x="8429754" y="28876"/>
            <a:ext cx="934853" cy="337059"/>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Security Zone</a:t>
            </a:r>
            <a:endParaRPr lang="en-US" altLang="zh-CN" sz="900" kern="0" dirty="0">
              <a:latin typeface="Huawei Sans" panose="020C0503030203020204" pitchFamily="34" charset="0"/>
            </a:endParaRPr>
          </a:p>
        </p:txBody>
      </p:sp>
      <p:sp>
        <p:nvSpPr>
          <p:cNvPr id="34" name="燕尾形 26">
            <a:extLst>
              <a:ext uri="{FF2B5EF4-FFF2-40B4-BE49-F238E27FC236}">
                <a16:creationId xmlns:a16="http://schemas.microsoft.com/office/drawing/2014/main" id="{17582EC4-726F-439C-BEF1-F87D72FDB58B}"/>
              </a:ext>
            </a:extLst>
          </p:cNvPr>
          <p:cNvSpPr/>
          <p:nvPr/>
        </p:nvSpPr>
        <p:spPr bwMode="gray">
          <a:xfrm>
            <a:off x="9296507" y="28876"/>
            <a:ext cx="846376" cy="337059"/>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rPr>
              <a:t>Security Policy</a:t>
            </a:r>
            <a:endParaRPr lang="en-US" altLang="zh-CN" sz="900" b="1" kern="0" dirty="0">
              <a:solidFill>
                <a:schemeClr val="bg1"/>
              </a:solidFill>
              <a:latin typeface="Huawei Sans" panose="020C0503030203020204" pitchFamily="34" charset="0"/>
            </a:endParaRPr>
          </a:p>
        </p:txBody>
      </p:sp>
      <p:sp>
        <p:nvSpPr>
          <p:cNvPr id="36" name="燕尾形 27">
            <a:extLst>
              <a:ext uri="{FF2B5EF4-FFF2-40B4-BE49-F238E27FC236}">
                <a16:creationId xmlns:a16="http://schemas.microsoft.com/office/drawing/2014/main" id="{B9CFC334-8ECD-41AF-84DB-A3175F7943FE}"/>
              </a:ext>
            </a:extLst>
          </p:cNvPr>
          <p:cNvSpPr/>
          <p:nvPr/>
        </p:nvSpPr>
        <p:spPr bwMode="gray">
          <a:xfrm>
            <a:off x="10074783" y="28876"/>
            <a:ext cx="781200" cy="33705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Session Table</a:t>
            </a:r>
            <a:endParaRPr lang="en-US" altLang="zh-CN" sz="900" kern="0" dirty="0">
              <a:latin typeface="Huawei Sans" panose="020C0503030203020204" pitchFamily="34" charset="0"/>
            </a:endParaRPr>
          </a:p>
        </p:txBody>
      </p:sp>
      <p:sp>
        <p:nvSpPr>
          <p:cNvPr id="40" name="燕尾形 27">
            <a:extLst>
              <a:ext uri="{FF2B5EF4-FFF2-40B4-BE49-F238E27FC236}">
                <a16:creationId xmlns:a16="http://schemas.microsoft.com/office/drawing/2014/main" id="{98D8A4E3-92D4-4C94-9A2B-314646C9ECDB}"/>
              </a:ext>
            </a:extLst>
          </p:cNvPr>
          <p:cNvSpPr/>
          <p:nvPr/>
        </p:nvSpPr>
        <p:spPr bwMode="gray">
          <a:xfrm>
            <a:off x="10787882" y="28876"/>
            <a:ext cx="1099317" cy="33705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Server Map</a:t>
            </a:r>
          </a:p>
        </p:txBody>
      </p:sp>
    </p:spTree>
    <p:extLst>
      <p:ext uri="{BB962C8B-B14F-4D97-AF65-F5344CB8AC3E}">
        <p14:creationId xmlns:p14="http://schemas.microsoft.com/office/powerpoint/2010/main" val="3237853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57F51C7-E219-4F54-AE93-6799C6966E91}"/>
              </a:ext>
            </a:extLst>
          </p:cNvPr>
          <p:cNvSpPr>
            <a:spLocks noGrp="1"/>
          </p:cNvSpPr>
          <p:nvPr>
            <p:ph type="title"/>
          </p:nvPr>
        </p:nvSpPr>
        <p:spPr bwMode="gray"/>
        <p:txBody>
          <a:bodyPr/>
          <a:lstStyle/>
          <a:p>
            <a:pPr fontAlgn="ctr"/>
            <a:r>
              <a:rPr lang="en-US" dirty="0">
                <a:latin typeface="Huawei Sans" panose="020C0503030203020204" pitchFamily="34" charset="0"/>
              </a:rPr>
              <a:t>Security Policy Composition</a:t>
            </a:r>
          </a:p>
        </p:txBody>
      </p:sp>
      <p:sp>
        <p:nvSpPr>
          <p:cNvPr id="67" name="Rounded Rectangle 26">
            <a:extLst>
              <a:ext uri="{FF2B5EF4-FFF2-40B4-BE49-F238E27FC236}">
                <a16:creationId xmlns:a16="http://schemas.microsoft.com/office/drawing/2014/main" id="{89875600-B615-4A32-9900-D9F9D65C441C}"/>
              </a:ext>
            </a:extLst>
          </p:cNvPr>
          <p:cNvSpPr/>
          <p:nvPr/>
        </p:nvSpPr>
        <p:spPr bwMode="gray">
          <a:xfrm>
            <a:off x="5229955" y="4051124"/>
            <a:ext cx="1950498" cy="1316416"/>
          </a:xfrm>
          <a:prstGeom prst="roundRect">
            <a:avLst>
              <a:gd name="adj" fmla="val 3450"/>
            </a:avLst>
          </a:prstGeom>
          <a:solidFill>
            <a:schemeClr val="bg1"/>
          </a:solidFill>
          <a:ln w="12700" cap="flat" cmpd="sng" algn="ctr">
            <a:solidFill>
              <a:srgbClr val="EC7061"/>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cxnSp>
        <p:nvCxnSpPr>
          <p:cNvPr id="6" name="Straight Arrow Connector 24">
            <a:extLst>
              <a:ext uri="{FF2B5EF4-FFF2-40B4-BE49-F238E27FC236}">
                <a16:creationId xmlns:a16="http://schemas.microsoft.com/office/drawing/2014/main" id="{F3ECE4A2-D0BF-4ECD-BD16-983C6B5CBFDC}"/>
              </a:ext>
            </a:extLst>
          </p:cNvPr>
          <p:cNvCxnSpPr/>
          <p:nvPr/>
        </p:nvCxnSpPr>
        <p:spPr bwMode="gray">
          <a:xfrm>
            <a:off x="2202758" y="2762206"/>
            <a:ext cx="266036" cy="0"/>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31">
            <a:extLst>
              <a:ext uri="{FF2B5EF4-FFF2-40B4-BE49-F238E27FC236}">
                <a16:creationId xmlns:a16="http://schemas.microsoft.com/office/drawing/2014/main" id="{9777F0FA-A61C-465A-8AA1-032B92A71F9A}"/>
              </a:ext>
            </a:extLst>
          </p:cNvPr>
          <p:cNvSpPr txBox="1"/>
          <p:nvPr/>
        </p:nvSpPr>
        <p:spPr bwMode="gray">
          <a:xfrm>
            <a:off x="1583431" y="2633522"/>
            <a:ext cx="519941" cy="257369"/>
          </a:xfrm>
          <a:prstGeom prst="rect">
            <a:avLst/>
          </a:prstGeom>
          <a:noFill/>
        </p:spPr>
        <p:txBody>
          <a:bodyPr wrap="none" lIns="36000" tIns="36000" rIns="36000" bIns="36000" rtlCol="0" anchor="ctr" anchorCtr="0">
            <a:spAutoFit/>
          </a:bodyPr>
          <a:lstStyle/>
          <a:p>
            <a:pPr fontAlgn="ctr"/>
            <a:r>
              <a:rPr lang="en-US" sz="1200" dirty="0">
                <a:solidFill>
                  <a:srgbClr val="0070C0"/>
                </a:solidFill>
                <a:latin typeface="Huawei Sans" panose="020C0503030203020204" pitchFamily="34" charset="0"/>
              </a:rPr>
              <a:t>Traffic</a:t>
            </a:r>
          </a:p>
        </p:txBody>
      </p:sp>
      <p:sp>
        <p:nvSpPr>
          <p:cNvPr id="8" name="Rounded Rectangle 25">
            <a:extLst>
              <a:ext uri="{FF2B5EF4-FFF2-40B4-BE49-F238E27FC236}">
                <a16:creationId xmlns:a16="http://schemas.microsoft.com/office/drawing/2014/main" id="{78254C26-D1F8-4661-92F1-6F47A50F28E5}"/>
              </a:ext>
            </a:extLst>
          </p:cNvPr>
          <p:cNvSpPr/>
          <p:nvPr/>
        </p:nvSpPr>
        <p:spPr bwMode="gray">
          <a:xfrm>
            <a:off x="2550581" y="2223698"/>
            <a:ext cx="2167865" cy="4159412"/>
          </a:xfrm>
          <a:prstGeom prst="roundRect">
            <a:avLst>
              <a:gd name="adj" fmla="val 3450"/>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10" name="Rounded Rectangle 3">
            <a:extLst>
              <a:ext uri="{FF2B5EF4-FFF2-40B4-BE49-F238E27FC236}">
                <a16:creationId xmlns:a16="http://schemas.microsoft.com/office/drawing/2014/main" id="{EFBA3FFD-BD9F-49A8-A743-BBC5D680D6A2}"/>
              </a:ext>
            </a:extLst>
          </p:cNvPr>
          <p:cNvSpPr/>
          <p:nvPr/>
        </p:nvSpPr>
        <p:spPr bwMode="gray">
          <a:xfrm>
            <a:off x="2639912" y="2986619"/>
            <a:ext cx="1989202" cy="293038"/>
          </a:xfrm>
          <a:prstGeom prst="roundRect">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dirty="0">
                <a:solidFill>
                  <a:schemeClr val="tx1"/>
                </a:solidFill>
                <a:latin typeface="Huawei Sans" panose="020C0503030203020204" pitchFamily="34" charset="0"/>
              </a:rPr>
              <a:t>Source security zone</a:t>
            </a:r>
          </a:p>
        </p:txBody>
      </p:sp>
      <p:sp>
        <p:nvSpPr>
          <p:cNvPr id="11" name="Rounded Rectangle 4">
            <a:extLst>
              <a:ext uri="{FF2B5EF4-FFF2-40B4-BE49-F238E27FC236}">
                <a16:creationId xmlns:a16="http://schemas.microsoft.com/office/drawing/2014/main" id="{A84BC333-0EE5-4C59-87FA-D34A4ADEE342}"/>
              </a:ext>
            </a:extLst>
          </p:cNvPr>
          <p:cNvSpPr/>
          <p:nvPr/>
        </p:nvSpPr>
        <p:spPr bwMode="gray">
          <a:xfrm>
            <a:off x="2639912" y="3362009"/>
            <a:ext cx="1989202" cy="293038"/>
          </a:xfrm>
          <a:prstGeom prst="roundRect">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dirty="0">
                <a:solidFill>
                  <a:schemeClr val="tx1"/>
                </a:solidFill>
                <a:latin typeface="Huawei Sans" panose="020C0503030203020204" pitchFamily="34" charset="0"/>
              </a:rPr>
              <a:t>Destination security zone</a:t>
            </a:r>
          </a:p>
        </p:txBody>
      </p:sp>
      <p:sp>
        <p:nvSpPr>
          <p:cNvPr id="12" name="Rounded Rectangle 5">
            <a:extLst>
              <a:ext uri="{FF2B5EF4-FFF2-40B4-BE49-F238E27FC236}">
                <a16:creationId xmlns:a16="http://schemas.microsoft.com/office/drawing/2014/main" id="{5E3CAEC9-4B1C-4359-ABE3-E20BBA6CB323}"/>
              </a:ext>
            </a:extLst>
          </p:cNvPr>
          <p:cNvSpPr/>
          <p:nvPr/>
        </p:nvSpPr>
        <p:spPr bwMode="gray">
          <a:xfrm>
            <a:off x="2639912" y="3737399"/>
            <a:ext cx="1989202" cy="293038"/>
          </a:xfrm>
          <a:prstGeom prst="roundRect">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dirty="0">
                <a:solidFill>
                  <a:schemeClr val="tx1"/>
                </a:solidFill>
                <a:latin typeface="Huawei Sans" panose="020C0503030203020204" pitchFamily="34" charset="0"/>
              </a:rPr>
              <a:t>Source address/region</a:t>
            </a:r>
          </a:p>
        </p:txBody>
      </p:sp>
      <p:sp>
        <p:nvSpPr>
          <p:cNvPr id="13" name="Rounded Rectangle 6">
            <a:extLst>
              <a:ext uri="{FF2B5EF4-FFF2-40B4-BE49-F238E27FC236}">
                <a16:creationId xmlns:a16="http://schemas.microsoft.com/office/drawing/2014/main" id="{9041E6D8-591A-49FB-BE1A-1B5C7D3D5697}"/>
              </a:ext>
            </a:extLst>
          </p:cNvPr>
          <p:cNvSpPr/>
          <p:nvPr/>
        </p:nvSpPr>
        <p:spPr bwMode="gray">
          <a:xfrm>
            <a:off x="2639912" y="4112789"/>
            <a:ext cx="1989202" cy="293038"/>
          </a:xfrm>
          <a:prstGeom prst="roundRect">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dirty="0">
                <a:solidFill>
                  <a:schemeClr val="tx1"/>
                </a:solidFill>
                <a:latin typeface="Huawei Sans" panose="020C0503030203020204" pitchFamily="34" charset="0"/>
              </a:rPr>
              <a:t>Destination address/region</a:t>
            </a:r>
          </a:p>
        </p:txBody>
      </p:sp>
      <p:sp>
        <p:nvSpPr>
          <p:cNvPr id="14" name="Rounded Rectangle 7">
            <a:extLst>
              <a:ext uri="{FF2B5EF4-FFF2-40B4-BE49-F238E27FC236}">
                <a16:creationId xmlns:a16="http://schemas.microsoft.com/office/drawing/2014/main" id="{B5C21AC5-BD16-4BCE-BD5C-C458EE508870}"/>
              </a:ext>
            </a:extLst>
          </p:cNvPr>
          <p:cNvSpPr/>
          <p:nvPr/>
        </p:nvSpPr>
        <p:spPr bwMode="gray">
          <a:xfrm>
            <a:off x="2639912" y="4488179"/>
            <a:ext cx="1989202" cy="293038"/>
          </a:xfrm>
          <a:prstGeom prst="roundRect">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dirty="0">
                <a:solidFill>
                  <a:schemeClr val="tx1"/>
                </a:solidFill>
                <a:latin typeface="Huawei Sans" panose="020C0503030203020204" pitchFamily="34" charset="0"/>
              </a:rPr>
              <a:t>User</a:t>
            </a:r>
          </a:p>
        </p:txBody>
      </p:sp>
      <p:sp>
        <p:nvSpPr>
          <p:cNvPr id="15" name="Rounded Rectangle 8">
            <a:extLst>
              <a:ext uri="{FF2B5EF4-FFF2-40B4-BE49-F238E27FC236}">
                <a16:creationId xmlns:a16="http://schemas.microsoft.com/office/drawing/2014/main" id="{100170A7-BB42-4581-9A8B-481A8131B9C3}"/>
              </a:ext>
            </a:extLst>
          </p:cNvPr>
          <p:cNvSpPr/>
          <p:nvPr/>
        </p:nvSpPr>
        <p:spPr bwMode="gray">
          <a:xfrm>
            <a:off x="2639912" y="4863569"/>
            <a:ext cx="1989202" cy="293038"/>
          </a:xfrm>
          <a:prstGeom prst="roundRect">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dirty="0">
                <a:solidFill>
                  <a:schemeClr val="tx1"/>
                </a:solidFill>
                <a:latin typeface="Huawei Sans" panose="020C0503030203020204" pitchFamily="34" charset="0"/>
              </a:rPr>
              <a:t>Service</a:t>
            </a:r>
          </a:p>
        </p:txBody>
      </p:sp>
      <p:sp>
        <p:nvSpPr>
          <p:cNvPr id="16" name="Rounded Rectangle 9">
            <a:extLst>
              <a:ext uri="{FF2B5EF4-FFF2-40B4-BE49-F238E27FC236}">
                <a16:creationId xmlns:a16="http://schemas.microsoft.com/office/drawing/2014/main" id="{C08952E7-2667-4687-9F7F-24CDBCE65D5B}"/>
              </a:ext>
            </a:extLst>
          </p:cNvPr>
          <p:cNvSpPr/>
          <p:nvPr/>
        </p:nvSpPr>
        <p:spPr bwMode="gray">
          <a:xfrm>
            <a:off x="2639912" y="5238959"/>
            <a:ext cx="1989202" cy="293038"/>
          </a:xfrm>
          <a:prstGeom prst="roundRect">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dirty="0">
                <a:solidFill>
                  <a:schemeClr val="tx1"/>
                </a:solidFill>
                <a:latin typeface="Huawei Sans" panose="020C0503030203020204" pitchFamily="34" charset="0"/>
              </a:rPr>
              <a:t>Application</a:t>
            </a:r>
          </a:p>
        </p:txBody>
      </p:sp>
      <p:sp>
        <p:nvSpPr>
          <p:cNvPr id="17" name="Rounded Rectangle 10">
            <a:extLst>
              <a:ext uri="{FF2B5EF4-FFF2-40B4-BE49-F238E27FC236}">
                <a16:creationId xmlns:a16="http://schemas.microsoft.com/office/drawing/2014/main" id="{56CDBCC6-8D7E-4D9A-A31C-D963E1683540}"/>
              </a:ext>
            </a:extLst>
          </p:cNvPr>
          <p:cNvSpPr/>
          <p:nvPr/>
        </p:nvSpPr>
        <p:spPr bwMode="gray">
          <a:xfrm>
            <a:off x="2639912" y="5614349"/>
            <a:ext cx="1989202" cy="293038"/>
          </a:xfrm>
          <a:prstGeom prst="roundRect">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dirty="0">
                <a:solidFill>
                  <a:schemeClr val="tx1"/>
                </a:solidFill>
                <a:latin typeface="Huawei Sans" panose="020C0503030203020204" pitchFamily="34" charset="0"/>
              </a:rPr>
              <a:t>URL category</a:t>
            </a:r>
          </a:p>
        </p:txBody>
      </p:sp>
      <p:sp>
        <p:nvSpPr>
          <p:cNvPr id="18" name="TextBox 32">
            <a:extLst>
              <a:ext uri="{FF2B5EF4-FFF2-40B4-BE49-F238E27FC236}">
                <a16:creationId xmlns:a16="http://schemas.microsoft.com/office/drawing/2014/main" id="{F0C9E993-51AE-422C-8B22-932631605826}"/>
              </a:ext>
            </a:extLst>
          </p:cNvPr>
          <p:cNvSpPr txBox="1"/>
          <p:nvPr/>
        </p:nvSpPr>
        <p:spPr bwMode="gray">
          <a:xfrm>
            <a:off x="3239089" y="2252761"/>
            <a:ext cx="790848" cy="257369"/>
          </a:xfrm>
          <a:prstGeom prst="rect">
            <a:avLst/>
          </a:prstGeom>
          <a:noFill/>
        </p:spPr>
        <p:txBody>
          <a:bodyPr wrap="none" lIns="36000" tIns="36000" rIns="36000" bIns="36000" rtlCol="0" anchor="ctr" anchorCtr="0">
            <a:spAutoFit/>
          </a:bodyPr>
          <a:lstStyle/>
          <a:p>
            <a:pPr algn="ctr" fontAlgn="ctr"/>
            <a:r>
              <a:rPr lang="en-US" sz="1200" b="1" dirty="0">
                <a:solidFill>
                  <a:srgbClr val="0070C0"/>
                </a:solidFill>
                <a:latin typeface="Huawei Sans" panose="020C0503030203020204" pitchFamily="34" charset="0"/>
              </a:rPr>
              <a:t>Condition</a:t>
            </a:r>
          </a:p>
        </p:txBody>
      </p:sp>
      <p:sp>
        <p:nvSpPr>
          <p:cNvPr id="20" name="Rounded Rectangle 26">
            <a:extLst>
              <a:ext uri="{FF2B5EF4-FFF2-40B4-BE49-F238E27FC236}">
                <a16:creationId xmlns:a16="http://schemas.microsoft.com/office/drawing/2014/main" id="{0C765F79-FE15-43EF-8982-A5A2CB0AAF84}"/>
              </a:ext>
            </a:extLst>
          </p:cNvPr>
          <p:cNvSpPr/>
          <p:nvPr/>
        </p:nvSpPr>
        <p:spPr bwMode="gray">
          <a:xfrm>
            <a:off x="5225615" y="2223698"/>
            <a:ext cx="1950498" cy="1295601"/>
          </a:xfrm>
          <a:prstGeom prst="roundRect">
            <a:avLst>
              <a:gd name="adj" fmla="val 3450"/>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grpSp>
        <p:nvGrpSpPr>
          <p:cNvPr id="21" name="Group 21">
            <a:extLst>
              <a:ext uri="{FF2B5EF4-FFF2-40B4-BE49-F238E27FC236}">
                <a16:creationId xmlns:a16="http://schemas.microsoft.com/office/drawing/2014/main" id="{4F4643A0-FA59-4232-A842-B6F34F9B0BAB}"/>
              </a:ext>
            </a:extLst>
          </p:cNvPr>
          <p:cNvGrpSpPr/>
          <p:nvPr/>
        </p:nvGrpSpPr>
        <p:grpSpPr bwMode="gray">
          <a:xfrm>
            <a:off x="5444726" y="2614271"/>
            <a:ext cx="1512277" cy="655763"/>
            <a:chOff x="3297115" y="2015158"/>
            <a:chExt cx="1512277" cy="709560"/>
          </a:xfrm>
          <a:solidFill>
            <a:srgbClr val="FFFFCC"/>
          </a:solidFill>
        </p:grpSpPr>
        <p:sp>
          <p:nvSpPr>
            <p:cNvPr id="23" name="Rounded Rectangle 11">
              <a:extLst>
                <a:ext uri="{FF2B5EF4-FFF2-40B4-BE49-F238E27FC236}">
                  <a16:creationId xmlns:a16="http://schemas.microsoft.com/office/drawing/2014/main" id="{63A394B3-9FD3-4AD7-B937-192084518A0B}"/>
                </a:ext>
              </a:extLst>
            </p:cNvPr>
            <p:cNvSpPr/>
            <p:nvPr/>
          </p:nvSpPr>
          <p:spPr bwMode="gray">
            <a:xfrm>
              <a:off x="3297115" y="2015158"/>
              <a:ext cx="1512277" cy="317078"/>
            </a:xfrm>
            <a:prstGeom prst="roundRect">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b="1" dirty="0">
                  <a:solidFill>
                    <a:schemeClr val="bg1"/>
                  </a:solidFill>
                  <a:latin typeface="Huawei Sans" panose="020C0503030203020204" pitchFamily="34" charset="0"/>
                </a:rPr>
                <a:t>Permit</a:t>
              </a:r>
            </a:p>
          </p:txBody>
        </p:sp>
        <p:sp>
          <p:nvSpPr>
            <p:cNvPr id="24" name="Rounded Rectangle 12">
              <a:extLst>
                <a:ext uri="{FF2B5EF4-FFF2-40B4-BE49-F238E27FC236}">
                  <a16:creationId xmlns:a16="http://schemas.microsoft.com/office/drawing/2014/main" id="{940DC261-79E3-4F54-990D-DE4DB7BF07E8}"/>
                </a:ext>
              </a:extLst>
            </p:cNvPr>
            <p:cNvSpPr/>
            <p:nvPr/>
          </p:nvSpPr>
          <p:spPr bwMode="gray">
            <a:xfrm>
              <a:off x="3297115" y="2407640"/>
              <a:ext cx="1512277" cy="317078"/>
            </a:xfrm>
            <a:prstGeom prst="roundRect">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b="1" dirty="0">
                  <a:solidFill>
                    <a:schemeClr val="bg1"/>
                  </a:solidFill>
                  <a:latin typeface="Huawei Sans" panose="020C0503030203020204" pitchFamily="34" charset="0"/>
                </a:rPr>
                <a:t>Deny</a:t>
              </a:r>
            </a:p>
          </p:txBody>
        </p:sp>
      </p:grpSp>
      <p:sp>
        <p:nvSpPr>
          <p:cNvPr id="22" name="TextBox 33">
            <a:extLst>
              <a:ext uri="{FF2B5EF4-FFF2-40B4-BE49-F238E27FC236}">
                <a16:creationId xmlns:a16="http://schemas.microsoft.com/office/drawing/2014/main" id="{69D82CFB-E694-4580-8DBB-468EA93DB5A3}"/>
              </a:ext>
            </a:extLst>
          </p:cNvPr>
          <p:cNvSpPr txBox="1"/>
          <p:nvPr/>
        </p:nvSpPr>
        <p:spPr bwMode="gray">
          <a:xfrm>
            <a:off x="5926466" y="2252761"/>
            <a:ext cx="548794" cy="257369"/>
          </a:xfrm>
          <a:prstGeom prst="rect">
            <a:avLst/>
          </a:prstGeom>
          <a:noFill/>
        </p:spPr>
        <p:txBody>
          <a:bodyPr wrap="none" lIns="36000" tIns="36000" rIns="36000" bIns="36000" rtlCol="0" anchor="ctr" anchorCtr="0">
            <a:spAutoFit/>
          </a:bodyPr>
          <a:lstStyle/>
          <a:p>
            <a:pPr algn="ctr" fontAlgn="ctr"/>
            <a:r>
              <a:rPr lang="en-US" sz="1200" b="1" dirty="0">
                <a:solidFill>
                  <a:srgbClr val="0070C0"/>
                </a:solidFill>
                <a:latin typeface="Huawei Sans" panose="020C0503030203020204" pitchFamily="34" charset="0"/>
              </a:rPr>
              <a:t>Action</a:t>
            </a:r>
          </a:p>
        </p:txBody>
      </p:sp>
      <p:sp>
        <p:nvSpPr>
          <p:cNvPr id="26" name="Rounded Rectangle 27">
            <a:extLst>
              <a:ext uri="{FF2B5EF4-FFF2-40B4-BE49-F238E27FC236}">
                <a16:creationId xmlns:a16="http://schemas.microsoft.com/office/drawing/2014/main" id="{17D3148D-FFA8-4594-A273-39C49F321929}"/>
              </a:ext>
            </a:extLst>
          </p:cNvPr>
          <p:cNvSpPr/>
          <p:nvPr/>
        </p:nvSpPr>
        <p:spPr bwMode="gray">
          <a:xfrm>
            <a:off x="7683282" y="2223698"/>
            <a:ext cx="2298116" cy="3921005"/>
          </a:xfrm>
          <a:prstGeom prst="roundRect">
            <a:avLst>
              <a:gd name="adj" fmla="val 3450"/>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grpSp>
        <p:nvGrpSpPr>
          <p:cNvPr id="27" name="Group 23">
            <a:extLst>
              <a:ext uri="{FF2B5EF4-FFF2-40B4-BE49-F238E27FC236}">
                <a16:creationId xmlns:a16="http://schemas.microsoft.com/office/drawing/2014/main" id="{68B0C3A7-D7CC-4C5C-AFCC-61DC7B886636}"/>
              </a:ext>
            </a:extLst>
          </p:cNvPr>
          <p:cNvGrpSpPr/>
          <p:nvPr/>
        </p:nvGrpSpPr>
        <p:grpSpPr bwMode="gray">
          <a:xfrm>
            <a:off x="7793800" y="2601793"/>
            <a:ext cx="2077081" cy="3319196"/>
            <a:chOff x="5574756" y="1969741"/>
            <a:chExt cx="2077081" cy="3591495"/>
          </a:xfrm>
          <a:solidFill>
            <a:srgbClr val="FFFFCC"/>
          </a:solidFill>
        </p:grpSpPr>
        <p:sp>
          <p:nvSpPr>
            <p:cNvPr id="29" name="Rounded Rectangle 13">
              <a:extLst>
                <a:ext uri="{FF2B5EF4-FFF2-40B4-BE49-F238E27FC236}">
                  <a16:creationId xmlns:a16="http://schemas.microsoft.com/office/drawing/2014/main" id="{67AF1A92-5FEB-41C1-B83B-0C71C46C51D7}"/>
                </a:ext>
              </a:extLst>
            </p:cNvPr>
            <p:cNvSpPr/>
            <p:nvPr/>
          </p:nvSpPr>
          <p:spPr bwMode="gray">
            <a:xfrm>
              <a:off x="5574756" y="1969741"/>
              <a:ext cx="2077081" cy="317078"/>
            </a:xfrm>
            <a:prstGeom prst="roundRect">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dirty="0">
                  <a:solidFill>
                    <a:schemeClr val="tx1"/>
                  </a:solidFill>
                  <a:latin typeface="Huawei Sans" panose="020C0503030203020204" pitchFamily="34" charset="0"/>
                </a:rPr>
                <a:t>Antivirus</a:t>
              </a:r>
            </a:p>
          </p:txBody>
        </p:sp>
        <p:sp>
          <p:nvSpPr>
            <p:cNvPr id="30" name="Rounded Rectangle 14">
              <a:extLst>
                <a:ext uri="{FF2B5EF4-FFF2-40B4-BE49-F238E27FC236}">
                  <a16:creationId xmlns:a16="http://schemas.microsoft.com/office/drawing/2014/main" id="{F6BD7F47-A5E5-4457-B6C3-38C54B851104}"/>
                </a:ext>
              </a:extLst>
            </p:cNvPr>
            <p:cNvSpPr/>
            <p:nvPr/>
          </p:nvSpPr>
          <p:spPr bwMode="gray">
            <a:xfrm>
              <a:off x="5574756" y="2379043"/>
              <a:ext cx="2077081" cy="317078"/>
            </a:xfrm>
            <a:prstGeom prst="roundRect">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dirty="0">
                  <a:solidFill>
                    <a:schemeClr val="tx1"/>
                  </a:solidFill>
                  <a:latin typeface="Huawei Sans" panose="020C0503030203020204" pitchFamily="34" charset="0"/>
                </a:rPr>
                <a:t>Intrusion prevention</a:t>
              </a:r>
            </a:p>
          </p:txBody>
        </p:sp>
        <p:sp>
          <p:nvSpPr>
            <p:cNvPr id="31" name="Rounded Rectangle 15">
              <a:extLst>
                <a:ext uri="{FF2B5EF4-FFF2-40B4-BE49-F238E27FC236}">
                  <a16:creationId xmlns:a16="http://schemas.microsoft.com/office/drawing/2014/main" id="{967F0329-6482-427A-8742-36487E2C9367}"/>
                </a:ext>
              </a:extLst>
            </p:cNvPr>
            <p:cNvSpPr/>
            <p:nvPr/>
          </p:nvSpPr>
          <p:spPr bwMode="gray">
            <a:xfrm>
              <a:off x="5574756" y="2788346"/>
              <a:ext cx="2077081" cy="317078"/>
            </a:xfrm>
            <a:prstGeom prst="roundRect">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dirty="0">
                  <a:solidFill>
                    <a:schemeClr val="tx1"/>
                  </a:solidFill>
                  <a:latin typeface="Huawei Sans" panose="020C0503030203020204" pitchFamily="34" charset="0"/>
                </a:rPr>
                <a:t>URL filtering</a:t>
              </a:r>
            </a:p>
          </p:txBody>
        </p:sp>
        <p:sp>
          <p:nvSpPr>
            <p:cNvPr id="32" name="Rounded Rectangle 16">
              <a:extLst>
                <a:ext uri="{FF2B5EF4-FFF2-40B4-BE49-F238E27FC236}">
                  <a16:creationId xmlns:a16="http://schemas.microsoft.com/office/drawing/2014/main" id="{DE6D903C-4060-4492-BD59-E5F4792DCBD4}"/>
                </a:ext>
              </a:extLst>
            </p:cNvPr>
            <p:cNvSpPr/>
            <p:nvPr/>
          </p:nvSpPr>
          <p:spPr bwMode="gray">
            <a:xfrm>
              <a:off x="5574756" y="3197648"/>
              <a:ext cx="2077081" cy="317078"/>
            </a:xfrm>
            <a:prstGeom prst="roundRect">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dirty="0">
                  <a:solidFill>
                    <a:schemeClr val="tx1"/>
                  </a:solidFill>
                  <a:latin typeface="Huawei Sans" panose="020C0503030203020204" pitchFamily="34" charset="0"/>
                </a:rPr>
                <a:t>File filtering</a:t>
              </a:r>
            </a:p>
          </p:txBody>
        </p:sp>
        <p:sp>
          <p:nvSpPr>
            <p:cNvPr id="33" name="Rounded Rectangle 17">
              <a:extLst>
                <a:ext uri="{FF2B5EF4-FFF2-40B4-BE49-F238E27FC236}">
                  <a16:creationId xmlns:a16="http://schemas.microsoft.com/office/drawing/2014/main" id="{A0240F02-D3CA-4398-A475-F36B1268968C}"/>
                </a:ext>
              </a:extLst>
            </p:cNvPr>
            <p:cNvSpPr/>
            <p:nvPr/>
          </p:nvSpPr>
          <p:spPr bwMode="gray">
            <a:xfrm>
              <a:off x="5574756" y="3606951"/>
              <a:ext cx="2077081" cy="317078"/>
            </a:xfrm>
            <a:prstGeom prst="roundRect">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dirty="0">
                  <a:solidFill>
                    <a:schemeClr val="tx1"/>
                  </a:solidFill>
                  <a:latin typeface="Huawei Sans" panose="020C0503030203020204" pitchFamily="34" charset="0"/>
                </a:rPr>
                <a:t>Content filtering</a:t>
              </a:r>
            </a:p>
          </p:txBody>
        </p:sp>
        <p:sp>
          <p:nvSpPr>
            <p:cNvPr id="34" name="Rounded Rectangle 18">
              <a:extLst>
                <a:ext uri="{FF2B5EF4-FFF2-40B4-BE49-F238E27FC236}">
                  <a16:creationId xmlns:a16="http://schemas.microsoft.com/office/drawing/2014/main" id="{C67359DF-421F-40F3-9727-1FB4D28D8C16}"/>
                </a:ext>
              </a:extLst>
            </p:cNvPr>
            <p:cNvSpPr/>
            <p:nvPr/>
          </p:nvSpPr>
          <p:spPr bwMode="gray">
            <a:xfrm>
              <a:off x="5574756" y="4016253"/>
              <a:ext cx="2077081" cy="317078"/>
            </a:xfrm>
            <a:prstGeom prst="roundRect">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dirty="0">
                  <a:solidFill>
                    <a:schemeClr val="tx1"/>
                  </a:solidFill>
                  <a:latin typeface="Huawei Sans" panose="020C0503030203020204" pitchFamily="34" charset="0"/>
                </a:rPr>
                <a:t>Application behavior control</a:t>
              </a:r>
            </a:p>
          </p:txBody>
        </p:sp>
        <p:sp>
          <p:nvSpPr>
            <p:cNvPr id="35" name="Rounded Rectangle 19">
              <a:extLst>
                <a:ext uri="{FF2B5EF4-FFF2-40B4-BE49-F238E27FC236}">
                  <a16:creationId xmlns:a16="http://schemas.microsoft.com/office/drawing/2014/main" id="{170B9294-C897-4F6F-811C-87909AFA4FE7}"/>
                </a:ext>
              </a:extLst>
            </p:cNvPr>
            <p:cNvSpPr/>
            <p:nvPr/>
          </p:nvSpPr>
          <p:spPr bwMode="gray">
            <a:xfrm>
              <a:off x="5574756" y="4425555"/>
              <a:ext cx="2077081" cy="317078"/>
            </a:xfrm>
            <a:prstGeom prst="roundRect">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dirty="0">
                  <a:solidFill>
                    <a:schemeClr val="tx1"/>
                  </a:solidFill>
                  <a:latin typeface="Huawei Sans" panose="020C0503030203020204" pitchFamily="34" charset="0"/>
                </a:rPr>
                <a:t>Mail filtering</a:t>
              </a:r>
            </a:p>
          </p:txBody>
        </p:sp>
        <p:sp>
          <p:nvSpPr>
            <p:cNvPr id="51" name="Rounded Rectangle 19">
              <a:extLst>
                <a:ext uri="{FF2B5EF4-FFF2-40B4-BE49-F238E27FC236}">
                  <a16:creationId xmlns:a16="http://schemas.microsoft.com/office/drawing/2014/main" id="{B8E2E0B8-4DFC-4357-8012-0339E42E1570}"/>
                </a:ext>
              </a:extLst>
            </p:cNvPr>
            <p:cNvSpPr/>
            <p:nvPr/>
          </p:nvSpPr>
          <p:spPr bwMode="gray">
            <a:xfrm>
              <a:off x="5574756" y="4834858"/>
              <a:ext cx="2077081" cy="317078"/>
            </a:xfrm>
            <a:prstGeom prst="roundRect">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dirty="0">
                  <a:solidFill>
                    <a:schemeClr val="tx1"/>
                  </a:solidFill>
                  <a:latin typeface="Huawei Sans" panose="020C0503030203020204" pitchFamily="34" charset="0"/>
                </a:rPr>
                <a:t>APT defense</a:t>
              </a:r>
            </a:p>
          </p:txBody>
        </p:sp>
        <p:sp>
          <p:nvSpPr>
            <p:cNvPr id="52" name="Rounded Rectangle 19">
              <a:extLst>
                <a:ext uri="{FF2B5EF4-FFF2-40B4-BE49-F238E27FC236}">
                  <a16:creationId xmlns:a16="http://schemas.microsoft.com/office/drawing/2014/main" id="{0724C8A9-750B-42F0-9924-620CB6FDFF06}"/>
                </a:ext>
              </a:extLst>
            </p:cNvPr>
            <p:cNvSpPr/>
            <p:nvPr/>
          </p:nvSpPr>
          <p:spPr bwMode="gray">
            <a:xfrm>
              <a:off x="5574756" y="5244158"/>
              <a:ext cx="2077081" cy="317078"/>
            </a:xfrm>
            <a:prstGeom prst="roundRect">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dirty="0">
                  <a:solidFill>
                    <a:schemeClr val="tx1"/>
                  </a:solidFill>
                  <a:latin typeface="Huawei Sans" panose="020C0503030203020204" pitchFamily="34" charset="0"/>
                </a:rPr>
                <a:t>DNS filtering</a:t>
              </a:r>
            </a:p>
          </p:txBody>
        </p:sp>
      </p:grpSp>
      <p:sp>
        <p:nvSpPr>
          <p:cNvPr id="28" name="TextBox 34">
            <a:extLst>
              <a:ext uri="{FF2B5EF4-FFF2-40B4-BE49-F238E27FC236}">
                <a16:creationId xmlns:a16="http://schemas.microsoft.com/office/drawing/2014/main" id="{B8380E13-D838-4C72-92FD-7BEE91C9A66A}"/>
              </a:ext>
            </a:extLst>
          </p:cNvPr>
          <p:cNvSpPr txBox="1"/>
          <p:nvPr/>
        </p:nvSpPr>
        <p:spPr bwMode="gray">
          <a:xfrm>
            <a:off x="8057119" y="2252761"/>
            <a:ext cx="1202820" cy="257369"/>
          </a:xfrm>
          <a:prstGeom prst="rect">
            <a:avLst/>
          </a:prstGeom>
          <a:noFill/>
        </p:spPr>
        <p:txBody>
          <a:bodyPr wrap="none" lIns="36000" tIns="36000" rIns="36000" bIns="36000" rtlCol="0" anchor="ctr" anchorCtr="0">
            <a:spAutoFit/>
          </a:bodyPr>
          <a:lstStyle/>
          <a:p>
            <a:pPr algn="ctr" fontAlgn="ctr"/>
            <a:r>
              <a:rPr lang="en-US" sz="1200" b="1" dirty="0">
                <a:solidFill>
                  <a:srgbClr val="0070C0"/>
                </a:solidFill>
                <a:latin typeface="Huawei Sans" panose="020C0503030203020204" pitchFamily="34" charset="0"/>
              </a:rPr>
              <a:t>Security Profile</a:t>
            </a:r>
          </a:p>
        </p:txBody>
      </p:sp>
      <p:cxnSp>
        <p:nvCxnSpPr>
          <p:cNvPr id="36" name="Straight Arrow Connector 39">
            <a:extLst>
              <a:ext uri="{FF2B5EF4-FFF2-40B4-BE49-F238E27FC236}">
                <a16:creationId xmlns:a16="http://schemas.microsoft.com/office/drawing/2014/main" id="{B628D2AF-AED9-4E75-9FD5-C47359FA86E4}"/>
              </a:ext>
            </a:extLst>
          </p:cNvPr>
          <p:cNvCxnSpPr/>
          <p:nvPr/>
        </p:nvCxnSpPr>
        <p:spPr bwMode="gray">
          <a:xfrm>
            <a:off x="4827770" y="2762206"/>
            <a:ext cx="266036" cy="0"/>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40">
            <a:extLst>
              <a:ext uri="{FF2B5EF4-FFF2-40B4-BE49-F238E27FC236}">
                <a16:creationId xmlns:a16="http://schemas.microsoft.com/office/drawing/2014/main" id="{C7B9C9B3-76E3-4E31-85B5-D6B63F481BB5}"/>
              </a:ext>
            </a:extLst>
          </p:cNvPr>
          <p:cNvCxnSpPr>
            <a:cxnSpLocks/>
          </p:cNvCxnSpPr>
          <p:nvPr/>
        </p:nvCxnSpPr>
        <p:spPr bwMode="gray">
          <a:xfrm>
            <a:off x="7092764" y="2762206"/>
            <a:ext cx="436512" cy="0"/>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nvGrpSpPr>
          <p:cNvPr id="38" name="Group 21">
            <a:extLst>
              <a:ext uri="{FF2B5EF4-FFF2-40B4-BE49-F238E27FC236}">
                <a16:creationId xmlns:a16="http://schemas.microsoft.com/office/drawing/2014/main" id="{367CB573-5C8F-4FE0-9E85-0708C0F7FD2F}"/>
              </a:ext>
            </a:extLst>
          </p:cNvPr>
          <p:cNvGrpSpPr/>
          <p:nvPr/>
        </p:nvGrpSpPr>
        <p:grpSpPr bwMode="gray">
          <a:xfrm>
            <a:off x="5444726" y="4545955"/>
            <a:ext cx="1512277" cy="680327"/>
            <a:chOff x="3297115" y="1907652"/>
            <a:chExt cx="1512277" cy="736139"/>
          </a:xfrm>
          <a:solidFill>
            <a:srgbClr val="FFFFCC"/>
          </a:solidFill>
        </p:grpSpPr>
        <p:sp>
          <p:nvSpPr>
            <p:cNvPr id="39" name="Rounded Rectangle 11">
              <a:extLst>
                <a:ext uri="{FF2B5EF4-FFF2-40B4-BE49-F238E27FC236}">
                  <a16:creationId xmlns:a16="http://schemas.microsoft.com/office/drawing/2014/main" id="{88EBA466-FF45-4DE3-9667-9037C43A5621}"/>
                </a:ext>
              </a:extLst>
            </p:cNvPr>
            <p:cNvSpPr/>
            <p:nvPr/>
          </p:nvSpPr>
          <p:spPr bwMode="gray">
            <a:xfrm>
              <a:off x="3297115" y="1907652"/>
              <a:ext cx="1512277" cy="317078"/>
            </a:xfrm>
            <a:prstGeom prst="roundRect">
              <a:avLst/>
            </a:prstGeom>
            <a:solidFill>
              <a:schemeClr val="bg1"/>
            </a:solidFill>
            <a:ln w="12700" cap="flat" cmpd="sng" algn="ctr">
              <a:solidFill>
                <a:srgbClr val="EC7061"/>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Send</a:t>
              </a:r>
            </a:p>
          </p:txBody>
        </p:sp>
        <p:sp>
          <p:nvSpPr>
            <p:cNvPr id="40" name="Rounded Rectangle 12">
              <a:extLst>
                <a:ext uri="{FF2B5EF4-FFF2-40B4-BE49-F238E27FC236}">
                  <a16:creationId xmlns:a16="http://schemas.microsoft.com/office/drawing/2014/main" id="{83A6D472-669C-4CD8-A93C-8B8F4DFE81B4}"/>
                </a:ext>
              </a:extLst>
            </p:cNvPr>
            <p:cNvSpPr/>
            <p:nvPr/>
          </p:nvSpPr>
          <p:spPr bwMode="gray">
            <a:xfrm>
              <a:off x="3297115" y="2326713"/>
              <a:ext cx="1512277" cy="317078"/>
            </a:xfrm>
            <a:prstGeom prst="roundRect">
              <a:avLst/>
            </a:prstGeom>
            <a:solidFill>
              <a:schemeClr val="bg1"/>
            </a:solidFill>
            <a:ln w="12700" cap="flat" cmpd="sng" algn="ctr">
              <a:solidFill>
                <a:srgbClr val="EC7061"/>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Do not send</a:t>
              </a:r>
            </a:p>
          </p:txBody>
        </p:sp>
      </p:grpSp>
      <p:sp>
        <p:nvSpPr>
          <p:cNvPr id="41" name="TextBox 33">
            <a:extLst>
              <a:ext uri="{FF2B5EF4-FFF2-40B4-BE49-F238E27FC236}">
                <a16:creationId xmlns:a16="http://schemas.microsoft.com/office/drawing/2014/main" id="{63233304-905F-4CB3-A3C0-939C5C88CEEB}"/>
              </a:ext>
            </a:extLst>
          </p:cNvPr>
          <p:cNvSpPr txBox="1"/>
          <p:nvPr/>
        </p:nvSpPr>
        <p:spPr bwMode="gray">
          <a:xfrm>
            <a:off x="5545755" y="4138181"/>
            <a:ext cx="1310222" cy="257369"/>
          </a:xfrm>
          <a:prstGeom prst="rect">
            <a:avLst/>
          </a:prstGeom>
          <a:noFill/>
        </p:spPr>
        <p:txBody>
          <a:bodyPr wrap="none" lIns="36000" tIns="36000" rIns="36000" bIns="36000" rtlCol="0" anchor="ctr" anchorCtr="0">
            <a:spAutoFit/>
          </a:bodyPr>
          <a:lstStyle/>
          <a:p>
            <a:pPr algn="ctr" fontAlgn="ctr"/>
            <a:r>
              <a:rPr lang="en-US" altLang="zh-CN" sz="1200" b="1">
                <a:solidFill>
                  <a:srgbClr val="EC7061"/>
                </a:solidFill>
                <a:latin typeface="Huawei Sans" panose="020C0503030203020204" pitchFamily="34" charset="0"/>
              </a:rPr>
              <a:t>Response</a:t>
            </a:r>
            <a:r>
              <a:rPr lang="en-US" sz="1200" b="1">
                <a:solidFill>
                  <a:srgbClr val="EC7061"/>
                </a:solidFill>
                <a:latin typeface="Huawei Sans" panose="020C0503030203020204" pitchFamily="34" charset="0"/>
              </a:rPr>
              <a:t> </a:t>
            </a:r>
            <a:r>
              <a:rPr lang="en-US" sz="1200" b="1" dirty="0">
                <a:solidFill>
                  <a:srgbClr val="EC7061"/>
                </a:solidFill>
                <a:latin typeface="Huawei Sans" panose="020C0503030203020204" pitchFamily="34" charset="0"/>
              </a:rPr>
              <a:t>packet</a:t>
            </a:r>
          </a:p>
        </p:txBody>
      </p:sp>
      <p:sp>
        <p:nvSpPr>
          <p:cNvPr id="49" name="Rounded Rectangle 3">
            <a:extLst>
              <a:ext uri="{FF2B5EF4-FFF2-40B4-BE49-F238E27FC236}">
                <a16:creationId xmlns:a16="http://schemas.microsoft.com/office/drawing/2014/main" id="{9E738823-D5FB-43B3-AB2D-124C44B0285F}"/>
              </a:ext>
            </a:extLst>
          </p:cNvPr>
          <p:cNvSpPr/>
          <p:nvPr/>
        </p:nvSpPr>
        <p:spPr bwMode="gray">
          <a:xfrm>
            <a:off x="2639912" y="2611229"/>
            <a:ext cx="1989202" cy="293038"/>
          </a:xfrm>
          <a:prstGeom prst="roundRect">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dirty="0">
                <a:solidFill>
                  <a:schemeClr val="tx1"/>
                </a:solidFill>
                <a:latin typeface="Huawei Sans" panose="020C0503030203020204" pitchFamily="34" charset="0"/>
              </a:rPr>
              <a:t>VLAN ID</a:t>
            </a:r>
            <a:endParaRPr lang="en-US" altLang="zh-CN" sz="1200" dirty="0">
              <a:solidFill>
                <a:schemeClr val="tx1"/>
              </a:solidFill>
              <a:latin typeface="Huawei Sans" panose="020C0503030203020204" pitchFamily="34" charset="0"/>
            </a:endParaRPr>
          </a:p>
        </p:txBody>
      </p:sp>
      <p:sp>
        <p:nvSpPr>
          <p:cNvPr id="50" name="Rounded Rectangle 10">
            <a:extLst>
              <a:ext uri="{FF2B5EF4-FFF2-40B4-BE49-F238E27FC236}">
                <a16:creationId xmlns:a16="http://schemas.microsoft.com/office/drawing/2014/main" id="{9A17BAE7-5DC4-4336-AFEB-FF8D5F8ABF76}"/>
              </a:ext>
            </a:extLst>
          </p:cNvPr>
          <p:cNvSpPr/>
          <p:nvPr/>
        </p:nvSpPr>
        <p:spPr bwMode="gray">
          <a:xfrm>
            <a:off x="2639912" y="5989735"/>
            <a:ext cx="1989202" cy="293038"/>
          </a:xfrm>
          <a:prstGeom prst="roundRect">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dirty="0">
                <a:solidFill>
                  <a:schemeClr val="tx1"/>
                </a:solidFill>
                <a:latin typeface="Huawei Sans" panose="020C0503030203020204" pitchFamily="34" charset="0"/>
              </a:rPr>
              <a:t>Time range</a:t>
            </a:r>
          </a:p>
        </p:txBody>
      </p:sp>
      <p:cxnSp>
        <p:nvCxnSpPr>
          <p:cNvPr id="71" name="Straight Arrow Connector 40">
            <a:extLst>
              <a:ext uri="{FF2B5EF4-FFF2-40B4-BE49-F238E27FC236}">
                <a16:creationId xmlns:a16="http://schemas.microsoft.com/office/drawing/2014/main" id="{D0F8F25F-18F2-4AAF-A3FC-B2CF9197454C}"/>
              </a:ext>
            </a:extLst>
          </p:cNvPr>
          <p:cNvCxnSpPr>
            <a:cxnSpLocks/>
          </p:cNvCxnSpPr>
          <p:nvPr/>
        </p:nvCxnSpPr>
        <p:spPr bwMode="gray">
          <a:xfrm>
            <a:off x="6155696" y="3320503"/>
            <a:ext cx="0" cy="524055"/>
          </a:xfrm>
          <a:prstGeom prst="straightConnector1">
            <a:avLst/>
          </a:prstGeom>
          <a:ln w="3810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46" name="文本框 45">
            <a:extLst>
              <a:ext uri="{FF2B5EF4-FFF2-40B4-BE49-F238E27FC236}">
                <a16:creationId xmlns:a16="http://schemas.microsoft.com/office/drawing/2014/main" id="{8E171327-3179-4380-A2F6-C6AE6149FD1B}"/>
              </a:ext>
            </a:extLst>
          </p:cNvPr>
          <p:cNvSpPr txBox="1"/>
          <p:nvPr/>
        </p:nvSpPr>
        <p:spPr bwMode="gray">
          <a:xfrm>
            <a:off x="419258" y="1246339"/>
            <a:ext cx="11459150" cy="997196"/>
          </a:xfrm>
          <a:prstGeom prst="rect">
            <a:avLst/>
          </a:prstGeom>
          <a:noFill/>
        </p:spPr>
        <p:txBody>
          <a:bodyPr wrap="square" rtlCol="0">
            <a:spAutoFit/>
          </a:bodyPr>
          <a:lstStyle/>
          <a:p>
            <a:pPr marL="357188" indent="-357188" fontAlgn="ctr">
              <a:lnSpc>
                <a:spcPct val="140000"/>
              </a:lnSpc>
              <a:buFont typeface="Arial" panose="020B0604020202020204" pitchFamily="34" charset="0"/>
              <a:buChar char="•"/>
            </a:pPr>
            <a:r>
              <a:rPr lang="en-US" sz="1400" dirty="0">
                <a:latin typeface="Huawei Sans" panose="020C0503030203020204" pitchFamily="34" charset="0"/>
              </a:rPr>
              <a:t>A security policy consists of matching conditions, actions, and security profiles (optional). The security profile ensures content security.</a:t>
            </a:r>
            <a:endParaRPr lang="en-US" altLang="zh-CN" sz="1400" dirty="0">
              <a:latin typeface="Huawei Sans" panose="020C0503030203020204" pitchFamily="34" charset="0"/>
            </a:endParaRPr>
          </a:p>
          <a:p>
            <a:pPr marL="357188" indent="-357188" fontAlgn="ctr">
              <a:lnSpc>
                <a:spcPct val="140000"/>
              </a:lnSpc>
              <a:buFont typeface="Arial" panose="020B0604020202020204" pitchFamily="34" charset="0"/>
              <a:buChar char="•"/>
            </a:pPr>
            <a:r>
              <a:rPr lang="en-US" sz="1400" dirty="0">
                <a:latin typeface="Huawei Sans" panose="020C0503030203020204" pitchFamily="34" charset="0"/>
              </a:rPr>
              <a:t>If the action of the security policy is permit, the profile can be configured. If the action of the security policy is deny, the feedback packet can be configured.</a:t>
            </a:r>
          </a:p>
        </p:txBody>
      </p:sp>
      <p:sp>
        <p:nvSpPr>
          <p:cNvPr id="47" name="燕尾形 25">
            <a:extLst>
              <a:ext uri="{FF2B5EF4-FFF2-40B4-BE49-F238E27FC236}">
                <a16:creationId xmlns:a16="http://schemas.microsoft.com/office/drawing/2014/main" id="{DA147D65-366B-4B4B-826C-DE10F19AEFFE}"/>
              </a:ext>
            </a:extLst>
          </p:cNvPr>
          <p:cNvSpPr/>
          <p:nvPr/>
        </p:nvSpPr>
        <p:spPr bwMode="gray">
          <a:xfrm>
            <a:off x="8429754" y="28876"/>
            <a:ext cx="934853" cy="337059"/>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Security Zone</a:t>
            </a:r>
            <a:endParaRPr lang="en-US" altLang="zh-CN" sz="900" kern="0" dirty="0">
              <a:latin typeface="Huawei Sans" panose="020C0503030203020204" pitchFamily="34" charset="0"/>
            </a:endParaRPr>
          </a:p>
        </p:txBody>
      </p:sp>
      <p:sp>
        <p:nvSpPr>
          <p:cNvPr id="48" name="燕尾形 26">
            <a:extLst>
              <a:ext uri="{FF2B5EF4-FFF2-40B4-BE49-F238E27FC236}">
                <a16:creationId xmlns:a16="http://schemas.microsoft.com/office/drawing/2014/main" id="{17582EC4-726F-439C-BEF1-F87D72FDB58B}"/>
              </a:ext>
            </a:extLst>
          </p:cNvPr>
          <p:cNvSpPr/>
          <p:nvPr/>
        </p:nvSpPr>
        <p:spPr bwMode="gray">
          <a:xfrm>
            <a:off x="9296507" y="28876"/>
            <a:ext cx="846376" cy="337059"/>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rPr>
              <a:t>Security Policy</a:t>
            </a:r>
            <a:endParaRPr lang="en-US" altLang="zh-CN" sz="900" b="1" kern="0" dirty="0">
              <a:solidFill>
                <a:schemeClr val="bg1"/>
              </a:solidFill>
              <a:latin typeface="Huawei Sans" panose="020C0503030203020204" pitchFamily="34" charset="0"/>
            </a:endParaRPr>
          </a:p>
        </p:txBody>
      </p:sp>
      <p:sp>
        <p:nvSpPr>
          <p:cNvPr id="53" name="燕尾形 27">
            <a:extLst>
              <a:ext uri="{FF2B5EF4-FFF2-40B4-BE49-F238E27FC236}">
                <a16:creationId xmlns:a16="http://schemas.microsoft.com/office/drawing/2014/main" id="{B9CFC334-8ECD-41AF-84DB-A3175F7943FE}"/>
              </a:ext>
            </a:extLst>
          </p:cNvPr>
          <p:cNvSpPr/>
          <p:nvPr/>
        </p:nvSpPr>
        <p:spPr bwMode="gray">
          <a:xfrm>
            <a:off x="10074783" y="28876"/>
            <a:ext cx="781200" cy="33705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Session Table</a:t>
            </a:r>
            <a:endParaRPr lang="en-US" altLang="zh-CN" sz="900" kern="0" dirty="0">
              <a:latin typeface="Huawei Sans" panose="020C0503030203020204" pitchFamily="34" charset="0"/>
            </a:endParaRPr>
          </a:p>
        </p:txBody>
      </p:sp>
      <p:sp>
        <p:nvSpPr>
          <p:cNvPr id="54" name="燕尾形 27">
            <a:extLst>
              <a:ext uri="{FF2B5EF4-FFF2-40B4-BE49-F238E27FC236}">
                <a16:creationId xmlns:a16="http://schemas.microsoft.com/office/drawing/2014/main" id="{98D8A4E3-92D4-4C94-9A2B-314646C9ECDB}"/>
              </a:ext>
            </a:extLst>
          </p:cNvPr>
          <p:cNvSpPr/>
          <p:nvPr/>
        </p:nvSpPr>
        <p:spPr bwMode="gray">
          <a:xfrm>
            <a:off x="10787882" y="28876"/>
            <a:ext cx="1099317" cy="33705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Server Map</a:t>
            </a:r>
          </a:p>
        </p:txBody>
      </p:sp>
    </p:spTree>
    <p:extLst>
      <p:ext uri="{BB962C8B-B14F-4D97-AF65-F5344CB8AC3E}">
        <p14:creationId xmlns:p14="http://schemas.microsoft.com/office/powerpoint/2010/main" val="31240122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CFE999F-562B-420A-AAC6-684B29CE94E0}"/>
              </a:ext>
            </a:extLst>
          </p:cNvPr>
          <p:cNvSpPr>
            <a:spLocks noGrp="1"/>
          </p:cNvSpPr>
          <p:nvPr>
            <p:ph type="title"/>
          </p:nvPr>
        </p:nvSpPr>
        <p:spPr bwMode="gray"/>
        <p:txBody>
          <a:bodyPr/>
          <a:lstStyle/>
          <a:p>
            <a:pPr fontAlgn="ctr"/>
            <a:r>
              <a:rPr lang="en-US" dirty="0">
                <a:latin typeface="Huawei Sans" panose="020C0503030203020204" pitchFamily="34" charset="0"/>
              </a:rPr>
              <a:t>Security Policy Matching Process</a:t>
            </a:r>
          </a:p>
        </p:txBody>
      </p:sp>
      <p:sp>
        <p:nvSpPr>
          <p:cNvPr id="6" name="Rectangle 2">
            <a:extLst>
              <a:ext uri="{FF2B5EF4-FFF2-40B4-BE49-F238E27FC236}">
                <a16:creationId xmlns:a16="http://schemas.microsoft.com/office/drawing/2014/main" id="{F147B1B3-6BB7-4131-A52C-3A1E62D67927}"/>
              </a:ext>
            </a:extLst>
          </p:cNvPr>
          <p:cNvSpPr/>
          <p:nvPr/>
        </p:nvSpPr>
        <p:spPr bwMode="gray">
          <a:xfrm>
            <a:off x="2096212" y="3387139"/>
            <a:ext cx="771530" cy="677213"/>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fontAlgn="ctr"/>
            <a:r>
              <a:rPr lang="en-US" sz="1100" dirty="0">
                <a:solidFill>
                  <a:srgbClr val="1D1D1A"/>
                </a:solidFill>
                <a:latin typeface="Huawei Sans" panose="020C0503030203020204" pitchFamily="34" charset="0"/>
              </a:rPr>
              <a:t>Rule</a:t>
            </a:r>
            <a:endParaRPr lang="en-US" altLang="zh-CN" sz="1100" kern="0" dirty="0">
              <a:solidFill>
                <a:srgbClr val="1D1D1A"/>
              </a:solidFill>
              <a:latin typeface="Huawei Sans" panose="020C0503030203020204" pitchFamily="34" charset="0"/>
              <a:ea typeface="方正兰亭黑简体" panose="02000000000000000000" pitchFamily="2" charset="-122"/>
            </a:endParaRPr>
          </a:p>
        </p:txBody>
      </p:sp>
      <p:sp>
        <p:nvSpPr>
          <p:cNvPr id="7" name="Rectangle 4">
            <a:extLst>
              <a:ext uri="{FF2B5EF4-FFF2-40B4-BE49-F238E27FC236}">
                <a16:creationId xmlns:a16="http://schemas.microsoft.com/office/drawing/2014/main" id="{F1D188DA-945D-4B9B-B8F1-5FE22615DAEA}"/>
              </a:ext>
            </a:extLst>
          </p:cNvPr>
          <p:cNvSpPr/>
          <p:nvPr/>
        </p:nvSpPr>
        <p:spPr bwMode="gray">
          <a:xfrm>
            <a:off x="2867742" y="3387139"/>
            <a:ext cx="5490210" cy="677213"/>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fontAlgn="ctr"/>
            <a:endParaRPr lang="en-US" altLang="zh-CN" sz="1100" kern="0" dirty="0">
              <a:solidFill>
                <a:srgbClr val="1D1D1A"/>
              </a:solidFill>
              <a:latin typeface="Huawei Sans" panose="020C0503030203020204" pitchFamily="34" charset="0"/>
              <a:ea typeface="方正兰亭黑简体" panose="02000000000000000000" pitchFamily="2" charset="-122"/>
            </a:endParaRPr>
          </a:p>
        </p:txBody>
      </p:sp>
      <p:sp>
        <p:nvSpPr>
          <p:cNvPr id="8" name="TextBox 3">
            <a:extLst>
              <a:ext uri="{FF2B5EF4-FFF2-40B4-BE49-F238E27FC236}">
                <a16:creationId xmlns:a16="http://schemas.microsoft.com/office/drawing/2014/main" id="{D7AE8CB1-A5A3-41B7-9DD3-E15D80145C8C}"/>
              </a:ext>
            </a:extLst>
          </p:cNvPr>
          <p:cNvSpPr txBox="1"/>
          <p:nvPr/>
        </p:nvSpPr>
        <p:spPr bwMode="gray">
          <a:xfrm>
            <a:off x="2935656" y="3450895"/>
            <a:ext cx="1127366" cy="549704"/>
          </a:xfrm>
          <a:prstGeom prst="rect">
            <a:avLst/>
          </a:prstGeom>
          <a:noFill/>
          <a:ln w="12700" cap="flat" cmpd="sng" algn="ctr">
            <a:noFill/>
            <a:prstDash val="solid"/>
            <a:miter lim="800000"/>
          </a:ln>
          <a:effectLst/>
        </p:spPr>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fontAlgn="ctr"/>
            <a:r>
              <a:rPr lang="en-US" sz="1100" dirty="0">
                <a:latin typeface="Huawei Sans" panose="020C0503030203020204" pitchFamily="34" charset="0"/>
              </a:rPr>
              <a:t>Source zone</a:t>
            </a:r>
            <a:endParaRPr lang="en-US" altLang="zh-CN" sz="1100" dirty="0">
              <a:latin typeface="Huawei Sans" panose="020C0503030203020204" pitchFamily="34" charset="0"/>
            </a:endParaRPr>
          </a:p>
          <a:p>
            <a:pPr fontAlgn="ctr"/>
            <a:r>
              <a:rPr lang="en-US" sz="1100" dirty="0">
                <a:latin typeface="Huawei Sans" panose="020C0503030203020204" pitchFamily="34" charset="0"/>
              </a:rPr>
              <a:t>Destination zone</a:t>
            </a:r>
          </a:p>
        </p:txBody>
      </p:sp>
      <p:sp>
        <p:nvSpPr>
          <p:cNvPr id="9" name="TextBox 6">
            <a:extLst>
              <a:ext uri="{FF2B5EF4-FFF2-40B4-BE49-F238E27FC236}">
                <a16:creationId xmlns:a16="http://schemas.microsoft.com/office/drawing/2014/main" id="{BB89F9C3-CF52-4D7C-A606-6D86341F162C}"/>
              </a:ext>
            </a:extLst>
          </p:cNvPr>
          <p:cNvSpPr txBox="1"/>
          <p:nvPr/>
        </p:nvSpPr>
        <p:spPr bwMode="gray">
          <a:xfrm>
            <a:off x="4081312" y="3450895"/>
            <a:ext cx="1127366" cy="549704"/>
          </a:xfrm>
          <a:prstGeom prst="rect">
            <a:avLst/>
          </a:prstGeom>
          <a:noFill/>
          <a:ln w="12700" cap="flat" cmpd="sng" algn="ctr">
            <a:noFill/>
            <a:prstDash val="solid"/>
            <a:miter lim="800000"/>
          </a:ln>
          <a:effectLst/>
        </p:spPr>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fontAlgn="ctr"/>
            <a:r>
              <a:rPr lang="en-US" sz="1100" dirty="0">
                <a:latin typeface="Huawei Sans" panose="020C0503030203020204" pitchFamily="34" charset="0"/>
              </a:rPr>
              <a:t>Source address</a:t>
            </a:r>
            <a:endParaRPr lang="en-US" altLang="zh-CN" sz="1100" dirty="0">
              <a:latin typeface="Huawei Sans" panose="020C0503030203020204" pitchFamily="34" charset="0"/>
            </a:endParaRPr>
          </a:p>
          <a:p>
            <a:pPr fontAlgn="ctr"/>
            <a:r>
              <a:rPr lang="en-US" sz="1100" dirty="0">
                <a:latin typeface="Huawei Sans" panose="020C0503030203020204" pitchFamily="34" charset="0"/>
              </a:rPr>
              <a:t>Destination address</a:t>
            </a:r>
          </a:p>
        </p:txBody>
      </p:sp>
      <p:sp>
        <p:nvSpPr>
          <p:cNvPr id="10" name="TextBox 7">
            <a:extLst>
              <a:ext uri="{FF2B5EF4-FFF2-40B4-BE49-F238E27FC236}">
                <a16:creationId xmlns:a16="http://schemas.microsoft.com/office/drawing/2014/main" id="{B9107D8E-185B-478A-AF68-5E947D689F99}"/>
              </a:ext>
            </a:extLst>
          </p:cNvPr>
          <p:cNvSpPr txBox="1"/>
          <p:nvPr/>
        </p:nvSpPr>
        <p:spPr bwMode="gray">
          <a:xfrm>
            <a:off x="5226967" y="3562552"/>
            <a:ext cx="685929" cy="326387"/>
          </a:xfrm>
          <a:prstGeom prst="rect">
            <a:avLst/>
          </a:prstGeom>
          <a:noFill/>
          <a:ln w="12700" cap="flat" cmpd="sng" algn="ctr">
            <a:noFill/>
            <a:prstDash val="solid"/>
            <a:miter lim="800000"/>
          </a:ln>
          <a:effectLst/>
        </p:spPr>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fontAlgn="ctr"/>
            <a:r>
              <a:rPr lang="en-US" sz="1100" dirty="0">
                <a:latin typeface="Huawei Sans" panose="020C0503030203020204" pitchFamily="34" charset="0"/>
              </a:rPr>
              <a:t>User</a:t>
            </a:r>
          </a:p>
        </p:txBody>
      </p:sp>
      <p:sp>
        <p:nvSpPr>
          <p:cNvPr id="11" name="TextBox 8">
            <a:extLst>
              <a:ext uri="{FF2B5EF4-FFF2-40B4-BE49-F238E27FC236}">
                <a16:creationId xmlns:a16="http://schemas.microsoft.com/office/drawing/2014/main" id="{867FAA47-44A3-48FC-9BA4-767958361A68}"/>
              </a:ext>
            </a:extLst>
          </p:cNvPr>
          <p:cNvSpPr txBox="1"/>
          <p:nvPr/>
        </p:nvSpPr>
        <p:spPr bwMode="gray">
          <a:xfrm>
            <a:off x="5813657" y="3562552"/>
            <a:ext cx="861209" cy="326387"/>
          </a:xfrm>
          <a:prstGeom prst="rect">
            <a:avLst/>
          </a:prstGeom>
          <a:noFill/>
          <a:ln w="12700" cap="flat" cmpd="sng" algn="ctr">
            <a:noFill/>
            <a:prstDash val="solid"/>
            <a:miter lim="800000"/>
          </a:ln>
          <a:effectLst/>
        </p:spPr>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fontAlgn="ctr"/>
            <a:r>
              <a:rPr lang="en-US" sz="1100" dirty="0">
                <a:latin typeface="Huawei Sans" panose="020C0503030203020204" pitchFamily="34" charset="0"/>
              </a:rPr>
              <a:t>Application</a:t>
            </a:r>
          </a:p>
        </p:txBody>
      </p:sp>
      <p:sp>
        <p:nvSpPr>
          <p:cNvPr id="12" name="TextBox 9">
            <a:extLst>
              <a:ext uri="{FF2B5EF4-FFF2-40B4-BE49-F238E27FC236}">
                <a16:creationId xmlns:a16="http://schemas.microsoft.com/office/drawing/2014/main" id="{F01382CF-C790-45B8-B615-9DA604F5AAF0}"/>
              </a:ext>
            </a:extLst>
          </p:cNvPr>
          <p:cNvSpPr txBox="1"/>
          <p:nvPr/>
        </p:nvSpPr>
        <p:spPr bwMode="gray">
          <a:xfrm>
            <a:off x="6635407" y="3562552"/>
            <a:ext cx="685929" cy="326387"/>
          </a:xfrm>
          <a:prstGeom prst="rect">
            <a:avLst/>
          </a:prstGeom>
          <a:noFill/>
          <a:ln w="12700" cap="flat" cmpd="sng" algn="ctr">
            <a:noFill/>
            <a:prstDash val="solid"/>
            <a:miter lim="800000"/>
          </a:ln>
          <a:effectLst/>
        </p:spPr>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fontAlgn="ctr"/>
            <a:r>
              <a:rPr lang="en-US" sz="1100" dirty="0">
                <a:latin typeface="Huawei Sans" panose="020C0503030203020204" pitchFamily="34" charset="0"/>
              </a:rPr>
              <a:t>Service</a:t>
            </a:r>
          </a:p>
        </p:txBody>
      </p:sp>
      <p:sp>
        <p:nvSpPr>
          <p:cNvPr id="13" name="TextBox 10">
            <a:extLst>
              <a:ext uri="{FF2B5EF4-FFF2-40B4-BE49-F238E27FC236}">
                <a16:creationId xmlns:a16="http://schemas.microsoft.com/office/drawing/2014/main" id="{85FC5235-7714-49EA-831E-27E6EEE72659}"/>
              </a:ext>
            </a:extLst>
          </p:cNvPr>
          <p:cNvSpPr txBox="1"/>
          <p:nvPr/>
        </p:nvSpPr>
        <p:spPr bwMode="gray">
          <a:xfrm>
            <a:off x="7339627" y="3562552"/>
            <a:ext cx="906647" cy="326387"/>
          </a:xfrm>
          <a:prstGeom prst="rect">
            <a:avLst/>
          </a:prstGeom>
          <a:noFill/>
          <a:ln w="12700" cap="flat" cmpd="sng" algn="ctr">
            <a:noFill/>
            <a:prstDash val="solid"/>
            <a:miter lim="800000"/>
          </a:ln>
          <a:effectLst/>
        </p:spPr>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fontAlgn="ctr"/>
            <a:r>
              <a:rPr lang="en-US" sz="1100" dirty="0">
                <a:latin typeface="Huawei Sans" panose="020C0503030203020204" pitchFamily="34" charset="0"/>
              </a:rPr>
              <a:t>Time range</a:t>
            </a:r>
          </a:p>
        </p:txBody>
      </p:sp>
      <p:sp>
        <p:nvSpPr>
          <p:cNvPr id="14" name="Rectangle 11">
            <a:extLst>
              <a:ext uri="{FF2B5EF4-FFF2-40B4-BE49-F238E27FC236}">
                <a16:creationId xmlns:a16="http://schemas.microsoft.com/office/drawing/2014/main" id="{DCAA3E5B-8CFE-4CF0-A43A-E9540BD92146}"/>
              </a:ext>
            </a:extLst>
          </p:cNvPr>
          <p:cNvSpPr/>
          <p:nvPr/>
        </p:nvSpPr>
        <p:spPr bwMode="gray">
          <a:xfrm>
            <a:off x="8357953" y="3387139"/>
            <a:ext cx="772432" cy="677213"/>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fontAlgn="ctr"/>
            <a:r>
              <a:rPr lang="en-US" sz="1100" dirty="0">
                <a:solidFill>
                  <a:srgbClr val="1D1D1A"/>
                </a:solidFill>
                <a:latin typeface="Huawei Sans" panose="020C0503030203020204" pitchFamily="34" charset="0"/>
              </a:rPr>
              <a:t>Action</a:t>
            </a:r>
          </a:p>
        </p:txBody>
      </p:sp>
      <p:sp>
        <p:nvSpPr>
          <p:cNvPr id="15" name="Rectangle 12">
            <a:extLst>
              <a:ext uri="{FF2B5EF4-FFF2-40B4-BE49-F238E27FC236}">
                <a16:creationId xmlns:a16="http://schemas.microsoft.com/office/drawing/2014/main" id="{C4CF49E1-C474-4C30-9174-AC054F57989A}"/>
              </a:ext>
            </a:extLst>
          </p:cNvPr>
          <p:cNvSpPr/>
          <p:nvPr/>
        </p:nvSpPr>
        <p:spPr bwMode="gray">
          <a:xfrm>
            <a:off x="9124459" y="3387139"/>
            <a:ext cx="1135932" cy="677213"/>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fontAlgn="ctr"/>
            <a:r>
              <a:rPr lang="en-US" sz="1100" dirty="0">
                <a:solidFill>
                  <a:srgbClr val="1D1D1A"/>
                </a:solidFill>
                <a:latin typeface="Huawei Sans" panose="020C0503030203020204" pitchFamily="34" charset="0"/>
              </a:rPr>
              <a:t>Content security profile</a:t>
            </a:r>
          </a:p>
        </p:txBody>
      </p:sp>
      <p:sp>
        <p:nvSpPr>
          <p:cNvPr id="16" name="Rectangle 13">
            <a:extLst>
              <a:ext uri="{FF2B5EF4-FFF2-40B4-BE49-F238E27FC236}">
                <a16:creationId xmlns:a16="http://schemas.microsoft.com/office/drawing/2014/main" id="{B588C3B2-39AA-45F0-9693-E64ABCC7DE77}"/>
              </a:ext>
            </a:extLst>
          </p:cNvPr>
          <p:cNvSpPr/>
          <p:nvPr/>
        </p:nvSpPr>
        <p:spPr bwMode="gray">
          <a:xfrm>
            <a:off x="10260391" y="3387139"/>
            <a:ext cx="965303" cy="677213"/>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fontAlgn="ctr"/>
            <a:r>
              <a:rPr lang="en-US" sz="1100" dirty="0">
                <a:solidFill>
                  <a:srgbClr val="1D1D1A"/>
                </a:solidFill>
                <a:latin typeface="Huawei Sans" panose="020C0503030203020204" pitchFamily="34" charset="0"/>
              </a:rPr>
              <a:t>Enable log recording</a:t>
            </a:r>
          </a:p>
        </p:txBody>
      </p:sp>
      <p:sp>
        <p:nvSpPr>
          <p:cNvPr id="17" name="Right Brace 5">
            <a:extLst>
              <a:ext uri="{FF2B5EF4-FFF2-40B4-BE49-F238E27FC236}">
                <a16:creationId xmlns:a16="http://schemas.microsoft.com/office/drawing/2014/main" id="{7DC9D459-573F-4FC9-BE65-26EF8A260DB8}"/>
              </a:ext>
            </a:extLst>
          </p:cNvPr>
          <p:cNvSpPr/>
          <p:nvPr/>
        </p:nvSpPr>
        <p:spPr bwMode="gray">
          <a:xfrm rot="16200000">
            <a:off x="5524212" y="434695"/>
            <a:ext cx="120558" cy="5433502"/>
          </a:xfrm>
          <a:prstGeom prst="rightBrace">
            <a:avLst/>
          </a:prstGeom>
          <a:ln w="1905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400" dirty="0">
              <a:latin typeface="Huawei Sans" panose="020C0503030203020204" pitchFamily="34" charset="0"/>
            </a:endParaRPr>
          </a:p>
        </p:txBody>
      </p:sp>
      <p:sp>
        <p:nvSpPr>
          <p:cNvPr id="18" name="Right Brace 15">
            <a:extLst>
              <a:ext uri="{FF2B5EF4-FFF2-40B4-BE49-F238E27FC236}">
                <a16:creationId xmlns:a16="http://schemas.microsoft.com/office/drawing/2014/main" id="{EAF7C422-AEBE-4986-8CDA-58224EB05C9C}"/>
              </a:ext>
            </a:extLst>
          </p:cNvPr>
          <p:cNvSpPr/>
          <p:nvPr/>
        </p:nvSpPr>
        <p:spPr bwMode="gray">
          <a:xfrm rot="16200000">
            <a:off x="9227090" y="2222031"/>
            <a:ext cx="120558" cy="1858830"/>
          </a:xfrm>
          <a:prstGeom prst="rightBrace">
            <a:avLst/>
          </a:prstGeom>
          <a:ln w="1905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400" dirty="0">
              <a:latin typeface="Huawei Sans" panose="020C0503030203020204" pitchFamily="34" charset="0"/>
            </a:endParaRPr>
          </a:p>
        </p:txBody>
      </p:sp>
      <p:sp>
        <p:nvSpPr>
          <p:cNvPr id="19" name="Right Brace 16">
            <a:extLst>
              <a:ext uri="{FF2B5EF4-FFF2-40B4-BE49-F238E27FC236}">
                <a16:creationId xmlns:a16="http://schemas.microsoft.com/office/drawing/2014/main" id="{54544659-64A3-46A9-89A2-949231E8C83C}"/>
              </a:ext>
            </a:extLst>
          </p:cNvPr>
          <p:cNvSpPr/>
          <p:nvPr/>
        </p:nvSpPr>
        <p:spPr bwMode="gray">
          <a:xfrm rot="16200000">
            <a:off x="10689806" y="2675835"/>
            <a:ext cx="120558" cy="951223"/>
          </a:xfrm>
          <a:prstGeom prst="rightBrace">
            <a:avLst/>
          </a:prstGeom>
          <a:ln w="1905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400" dirty="0">
              <a:latin typeface="Huawei Sans" panose="020C0503030203020204" pitchFamily="34" charset="0"/>
            </a:endParaRPr>
          </a:p>
        </p:txBody>
      </p:sp>
      <p:sp>
        <p:nvSpPr>
          <p:cNvPr id="20" name="TextBox 17">
            <a:extLst>
              <a:ext uri="{FF2B5EF4-FFF2-40B4-BE49-F238E27FC236}">
                <a16:creationId xmlns:a16="http://schemas.microsoft.com/office/drawing/2014/main" id="{D8E8C36C-F29B-43C5-B9FB-9E0D6FC26B39}"/>
              </a:ext>
            </a:extLst>
          </p:cNvPr>
          <p:cNvSpPr txBox="1"/>
          <p:nvPr/>
        </p:nvSpPr>
        <p:spPr bwMode="gray">
          <a:xfrm>
            <a:off x="5100527" y="2677072"/>
            <a:ext cx="1024639" cy="307777"/>
          </a:xfrm>
          <a:prstGeom prst="rect">
            <a:avLst/>
          </a:prstGeom>
          <a:noFill/>
        </p:spPr>
        <p:txBody>
          <a:bodyPr wrap="none" rtlCol="0">
            <a:spAutoFit/>
          </a:bodyPr>
          <a:lstStyle/>
          <a:p>
            <a:pPr algn="ctr" fontAlgn="ctr"/>
            <a:r>
              <a:rPr lang="en-US" sz="1400" b="1" dirty="0">
                <a:solidFill>
                  <a:srgbClr val="0070C0"/>
                </a:solidFill>
                <a:latin typeface="Huawei Sans" panose="020C0503030203020204" pitchFamily="34" charset="0"/>
              </a:rPr>
              <a:t>Condition</a:t>
            </a:r>
          </a:p>
        </p:txBody>
      </p:sp>
      <p:sp>
        <p:nvSpPr>
          <p:cNvPr id="21" name="TextBox 18">
            <a:extLst>
              <a:ext uri="{FF2B5EF4-FFF2-40B4-BE49-F238E27FC236}">
                <a16:creationId xmlns:a16="http://schemas.microsoft.com/office/drawing/2014/main" id="{0292EFDE-9DBE-4195-B994-82D405A0F158}"/>
              </a:ext>
            </a:extLst>
          </p:cNvPr>
          <p:cNvSpPr txBox="1"/>
          <p:nvPr/>
        </p:nvSpPr>
        <p:spPr bwMode="gray">
          <a:xfrm>
            <a:off x="8909182" y="2677072"/>
            <a:ext cx="740908" cy="307777"/>
          </a:xfrm>
          <a:prstGeom prst="rect">
            <a:avLst/>
          </a:prstGeom>
          <a:noFill/>
        </p:spPr>
        <p:txBody>
          <a:bodyPr wrap="none" rtlCol="0">
            <a:spAutoFit/>
          </a:bodyPr>
          <a:lstStyle/>
          <a:p>
            <a:pPr algn="ctr" fontAlgn="ctr"/>
            <a:r>
              <a:rPr lang="en-US" sz="1400" b="1" dirty="0">
                <a:solidFill>
                  <a:srgbClr val="0070C0"/>
                </a:solidFill>
                <a:latin typeface="Huawei Sans" panose="020C0503030203020204" pitchFamily="34" charset="0"/>
              </a:rPr>
              <a:t>Action</a:t>
            </a:r>
          </a:p>
        </p:txBody>
      </p:sp>
      <p:sp>
        <p:nvSpPr>
          <p:cNvPr id="22" name="TextBox 19">
            <a:extLst>
              <a:ext uri="{FF2B5EF4-FFF2-40B4-BE49-F238E27FC236}">
                <a16:creationId xmlns:a16="http://schemas.microsoft.com/office/drawing/2014/main" id="{0BDB91BF-1C67-4BA7-9A11-8162F5F5D134}"/>
              </a:ext>
            </a:extLst>
          </p:cNvPr>
          <p:cNvSpPr txBox="1"/>
          <p:nvPr/>
        </p:nvSpPr>
        <p:spPr bwMode="gray">
          <a:xfrm>
            <a:off x="10330976" y="2677072"/>
            <a:ext cx="784189" cy="307777"/>
          </a:xfrm>
          <a:prstGeom prst="rect">
            <a:avLst/>
          </a:prstGeom>
          <a:noFill/>
        </p:spPr>
        <p:txBody>
          <a:bodyPr wrap="none" rtlCol="0">
            <a:spAutoFit/>
          </a:bodyPr>
          <a:lstStyle/>
          <a:p>
            <a:pPr algn="ctr" fontAlgn="ctr"/>
            <a:r>
              <a:rPr lang="en-US" sz="1400" b="1" dirty="0">
                <a:solidFill>
                  <a:srgbClr val="0070C0"/>
                </a:solidFill>
                <a:latin typeface="Huawei Sans" panose="020C0503030203020204" pitchFamily="34" charset="0"/>
              </a:rPr>
              <a:t>Option</a:t>
            </a:r>
          </a:p>
        </p:txBody>
      </p:sp>
      <p:sp>
        <p:nvSpPr>
          <p:cNvPr id="23" name="TextBox 22">
            <a:extLst>
              <a:ext uri="{FF2B5EF4-FFF2-40B4-BE49-F238E27FC236}">
                <a16:creationId xmlns:a16="http://schemas.microsoft.com/office/drawing/2014/main" id="{6FF63153-C62A-403D-A4DD-918BC709EBDF}"/>
              </a:ext>
            </a:extLst>
          </p:cNvPr>
          <p:cNvSpPr txBox="1"/>
          <p:nvPr/>
        </p:nvSpPr>
        <p:spPr bwMode="gray">
          <a:xfrm>
            <a:off x="6298888" y="5089319"/>
            <a:ext cx="724129" cy="326387"/>
          </a:xfrm>
          <a:prstGeom prst="rect">
            <a:avLst/>
          </a:prstGeom>
          <a:noFill/>
          <a:ln w="12700" cap="flat" cmpd="sng" algn="ctr">
            <a:noFill/>
            <a:prstDash val="solid"/>
            <a:miter lim="800000"/>
          </a:ln>
          <a:effectLst/>
        </p:spPr>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fontAlgn="ctr"/>
            <a:r>
              <a:rPr lang="en-US" sz="1100" dirty="0">
                <a:latin typeface="Huawei Sans" panose="020C0503030203020204" pitchFamily="34" charset="0"/>
              </a:rPr>
              <a:t>...</a:t>
            </a:r>
            <a:endParaRPr lang="en-US" altLang="zh-CN" sz="1100" dirty="0">
              <a:latin typeface="Huawei Sans" panose="020C0503030203020204" pitchFamily="34" charset="0"/>
            </a:endParaRPr>
          </a:p>
        </p:txBody>
      </p:sp>
      <p:sp>
        <p:nvSpPr>
          <p:cNvPr id="24" name="Rectangle 26">
            <a:extLst>
              <a:ext uri="{FF2B5EF4-FFF2-40B4-BE49-F238E27FC236}">
                <a16:creationId xmlns:a16="http://schemas.microsoft.com/office/drawing/2014/main" id="{02B8D3B6-6B5A-4534-BC8A-9A673C3E0AA7}"/>
              </a:ext>
            </a:extLst>
          </p:cNvPr>
          <p:cNvSpPr/>
          <p:nvPr/>
        </p:nvSpPr>
        <p:spPr bwMode="gray">
          <a:xfrm>
            <a:off x="2096212" y="4274791"/>
            <a:ext cx="771530" cy="677213"/>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fontAlgn="ctr"/>
            <a:r>
              <a:rPr lang="en-US" sz="1100" dirty="0">
                <a:solidFill>
                  <a:srgbClr val="1D1D1A"/>
                </a:solidFill>
                <a:latin typeface="Huawei Sans" panose="020C0503030203020204" pitchFamily="34" charset="0"/>
              </a:rPr>
              <a:t>Rule</a:t>
            </a:r>
            <a:endParaRPr lang="en-US" altLang="zh-CN" sz="1100" kern="0" dirty="0">
              <a:solidFill>
                <a:srgbClr val="1D1D1A"/>
              </a:solidFill>
              <a:latin typeface="Huawei Sans" panose="020C0503030203020204" pitchFamily="34" charset="0"/>
              <a:ea typeface="方正兰亭黑简体" panose="02000000000000000000" pitchFamily="2" charset="-122"/>
            </a:endParaRPr>
          </a:p>
        </p:txBody>
      </p:sp>
      <p:sp>
        <p:nvSpPr>
          <p:cNvPr id="25" name="Rectangle 28">
            <a:extLst>
              <a:ext uri="{FF2B5EF4-FFF2-40B4-BE49-F238E27FC236}">
                <a16:creationId xmlns:a16="http://schemas.microsoft.com/office/drawing/2014/main" id="{B9453B6F-905E-4087-9DBD-849D767B65EA}"/>
              </a:ext>
            </a:extLst>
          </p:cNvPr>
          <p:cNvSpPr/>
          <p:nvPr/>
        </p:nvSpPr>
        <p:spPr bwMode="gray">
          <a:xfrm>
            <a:off x="2867742" y="4274791"/>
            <a:ext cx="5490210" cy="677213"/>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fontAlgn="ctr"/>
            <a:endParaRPr lang="en-US" altLang="zh-CN" sz="1100" kern="0" dirty="0">
              <a:solidFill>
                <a:srgbClr val="1D1D1A"/>
              </a:solidFill>
              <a:latin typeface="Huawei Sans" panose="020C0503030203020204" pitchFamily="34" charset="0"/>
              <a:ea typeface="方正兰亭黑简体" panose="02000000000000000000" pitchFamily="2" charset="-122"/>
            </a:endParaRPr>
          </a:p>
        </p:txBody>
      </p:sp>
      <p:sp>
        <p:nvSpPr>
          <p:cNvPr id="26" name="TextBox 29">
            <a:extLst>
              <a:ext uri="{FF2B5EF4-FFF2-40B4-BE49-F238E27FC236}">
                <a16:creationId xmlns:a16="http://schemas.microsoft.com/office/drawing/2014/main" id="{CD618345-0FC5-4A38-9317-FB4DB8EACBD3}"/>
              </a:ext>
            </a:extLst>
          </p:cNvPr>
          <p:cNvSpPr txBox="1"/>
          <p:nvPr/>
        </p:nvSpPr>
        <p:spPr bwMode="gray">
          <a:xfrm>
            <a:off x="2935656" y="4338547"/>
            <a:ext cx="1127366" cy="549704"/>
          </a:xfrm>
          <a:prstGeom prst="rect">
            <a:avLst/>
          </a:prstGeom>
          <a:noFill/>
          <a:ln w="12700" cap="flat" cmpd="sng" algn="ctr">
            <a:noFill/>
            <a:prstDash val="solid"/>
            <a:miter lim="800000"/>
          </a:ln>
          <a:effectLst/>
        </p:spPr>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fontAlgn="ctr"/>
            <a:r>
              <a:rPr lang="en-US" sz="1100" dirty="0">
                <a:latin typeface="Huawei Sans" panose="020C0503030203020204" pitchFamily="34" charset="0"/>
              </a:rPr>
              <a:t>Source zone</a:t>
            </a:r>
            <a:endParaRPr lang="en-US" altLang="zh-CN" sz="1100" dirty="0">
              <a:latin typeface="Huawei Sans" panose="020C0503030203020204" pitchFamily="34" charset="0"/>
            </a:endParaRPr>
          </a:p>
          <a:p>
            <a:pPr fontAlgn="ctr"/>
            <a:r>
              <a:rPr lang="en-US" sz="1100" dirty="0">
                <a:latin typeface="Huawei Sans" panose="020C0503030203020204" pitchFamily="34" charset="0"/>
              </a:rPr>
              <a:t>Destination zone</a:t>
            </a:r>
          </a:p>
        </p:txBody>
      </p:sp>
      <p:sp>
        <p:nvSpPr>
          <p:cNvPr id="27" name="TextBox 30">
            <a:extLst>
              <a:ext uri="{FF2B5EF4-FFF2-40B4-BE49-F238E27FC236}">
                <a16:creationId xmlns:a16="http://schemas.microsoft.com/office/drawing/2014/main" id="{78B0D720-AA35-48CD-A805-BE3932D9C749}"/>
              </a:ext>
            </a:extLst>
          </p:cNvPr>
          <p:cNvSpPr txBox="1"/>
          <p:nvPr/>
        </p:nvSpPr>
        <p:spPr bwMode="gray">
          <a:xfrm>
            <a:off x="4081312" y="4338547"/>
            <a:ext cx="1127366" cy="549704"/>
          </a:xfrm>
          <a:prstGeom prst="rect">
            <a:avLst/>
          </a:prstGeom>
          <a:noFill/>
          <a:ln w="12700" cap="flat" cmpd="sng" algn="ctr">
            <a:noFill/>
            <a:prstDash val="solid"/>
            <a:miter lim="800000"/>
          </a:ln>
          <a:effectLst/>
        </p:spPr>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fontAlgn="ctr"/>
            <a:r>
              <a:rPr lang="en-US" sz="1100" dirty="0">
                <a:latin typeface="Huawei Sans" panose="020C0503030203020204" pitchFamily="34" charset="0"/>
              </a:rPr>
              <a:t>Source address</a:t>
            </a:r>
            <a:endParaRPr lang="en-US" altLang="zh-CN" sz="1100" dirty="0">
              <a:latin typeface="Huawei Sans" panose="020C0503030203020204" pitchFamily="34" charset="0"/>
            </a:endParaRPr>
          </a:p>
          <a:p>
            <a:pPr fontAlgn="ctr"/>
            <a:r>
              <a:rPr lang="en-US" sz="1100" dirty="0">
                <a:latin typeface="Huawei Sans" panose="020C0503030203020204" pitchFamily="34" charset="0"/>
              </a:rPr>
              <a:t>Destination address</a:t>
            </a:r>
          </a:p>
        </p:txBody>
      </p:sp>
      <p:sp>
        <p:nvSpPr>
          <p:cNvPr id="28" name="TextBox 31">
            <a:extLst>
              <a:ext uri="{FF2B5EF4-FFF2-40B4-BE49-F238E27FC236}">
                <a16:creationId xmlns:a16="http://schemas.microsoft.com/office/drawing/2014/main" id="{BFF71668-E866-4623-935B-98BADF9BE913}"/>
              </a:ext>
            </a:extLst>
          </p:cNvPr>
          <p:cNvSpPr txBox="1"/>
          <p:nvPr/>
        </p:nvSpPr>
        <p:spPr bwMode="gray">
          <a:xfrm>
            <a:off x="5226967" y="4450204"/>
            <a:ext cx="685929" cy="326387"/>
          </a:xfrm>
          <a:prstGeom prst="rect">
            <a:avLst/>
          </a:prstGeom>
          <a:noFill/>
          <a:ln w="12700" cap="flat" cmpd="sng" algn="ctr">
            <a:noFill/>
            <a:prstDash val="solid"/>
            <a:miter lim="800000"/>
          </a:ln>
          <a:effectLst/>
        </p:spPr>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fontAlgn="ctr"/>
            <a:r>
              <a:rPr lang="en-US" sz="1100" dirty="0">
                <a:latin typeface="Huawei Sans" panose="020C0503030203020204" pitchFamily="34" charset="0"/>
              </a:rPr>
              <a:t>User</a:t>
            </a:r>
          </a:p>
        </p:txBody>
      </p:sp>
      <p:sp>
        <p:nvSpPr>
          <p:cNvPr id="29" name="TextBox 32">
            <a:extLst>
              <a:ext uri="{FF2B5EF4-FFF2-40B4-BE49-F238E27FC236}">
                <a16:creationId xmlns:a16="http://schemas.microsoft.com/office/drawing/2014/main" id="{7C9ACE6D-8074-48B8-A342-9FB760D22B5C}"/>
              </a:ext>
            </a:extLst>
          </p:cNvPr>
          <p:cNvSpPr txBox="1"/>
          <p:nvPr/>
        </p:nvSpPr>
        <p:spPr bwMode="gray">
          <a:xfrm>
            <a:off x="5813657" y="4450204"/>
            <a:ext cx="861209" cy="326387"/>
          </a:xfrm>
          <a:prstGeom prst="rect">
            <a:avLst/>
          </a:prstGeom>
          <a:noFill/>
          <a:ln w="12700" cap="flat" cmpd="sng" algn="ctr">
            <a:noFill/>
            <a:prstDash val="solid"/>
            <a:miter lim="800000"/>
          </a:ln>
          <a:effectLst/>
        </p:spPr>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fontAlgn="ctr"/>
            <a:r>
              <a:rPr lang="en-US" sz="1100" dirty="0">
                <a:latin typeface="Huawei Sans" panose="020C0503030203020204" pitchFamily="34" charset="0"/>
              </a:rPr>
              <a:t>Application</a:t>
            </a:r>
          </a:p>
        </p:txBody>
      </p:sp>
      <p:sp>
        <p:nvSpPr>
          <p:cNvPr id="30" name="TextBox 33">
            <a:extLst>
              <a:ext uri="{FF2B5EF4-FFF2-40B4-BE49-F238E27FC236}">
                <a16:creationId xmlns:a16="http://schemas.microsoft.com/office/drawing/2014/main" id="{57C7F600-DB50-418A-A394-DAE7B1315DDE}"/>
              </a:ext>
            </a:extLst>
          </p:cNvPr>
          <p:cNvSpPr txBox="1"/>
          <p:nvPr/>
        </p:nvSpPr>
        <p:spPr bwMode="gray">
          <a:xfrm>
            <a:off x="6635407" y="4450204"/>
            <a:ext cx="685929" cy="326387"/>
          </a:xfrm>
          <a:prstGeom prst="rect">
            <a:avLst/>
          </a:prstGeom>
          <a:noFill/>
          <a:ln w="12700" cap="flat" cmpd="sng" algn="ctr">
            <a:noFill/>
            <a:prstDash val="solid"/>
            <a:miter lim="800000"/>
          </a:ln>
          <a:effectLst/>
        </p:spPr>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fontAlgn="ctr"/>
            <a:r>
              <a:rPr lang="en-US" sz="1100" dirty="0">
                <a:latin typeface="Huawei Sans" panose="020C0503030203020204" pitchFamily="34" charset="0"/>
              </a:rPr>
              <a:t>Service</a:t>
            </a:r>
          </a:p>
        </p:txBody>
      </p:sp>
      <p:sp>
        <p:nvSpPr>
          <p:cNvPr id="31" name="TextBox 34">
            <a:extLst>
              <a:ext uri="{FF2B5EF4-FFF2-40B4-BE49-F238E27FC236}">
                <a16:creationId xmlns:a16="http://schemas.microsoft.com/office/drawing/2014/main" id="{54C81491-E54B-434D-99E6-0AD27E6487C5}"/>
              </a:ext>
            </a:extLst>
          </p:cNvPr>
          <p:cNvSpPr txBox="1"/>
          <p:nvPr/>
        </p:nvSpPr>
        <p:spPr bwMode="gray">
          <a:xfrm>
            <a:off x="7339627" y="4450204"/>
            <a:ext cx="906647" cy="326387"/>
          </a:xfrm>
          <a:prstGeom prst="rect">
            <a:avLst/>
          </a:prstGeom>
          <a:noFill/>
          <a:ln w="12700" cap="flat" cmpd="sng" algn="ctr">
            <a:noFill/>
            <a:prstDash val="solid"/>
            <a:miter lim="800000"/>
          </a:ln>
          <a:effectLst/>
        </p:spPr>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fontAlgn="ctr"/>
            <a:r>
              <a:rPr lang="en-US" sz="1100" dirty="0">
                <a:latin typeface="Huawei Sans" panose="020C0503030203020204" pitchFamily="34" charset="0"/>
              </a:rPr>
              <a:t>Time range</a:t>
            </a:r>
          </a:p>
        </p:txBody>
      </p:sp>
      <p:sp>
        <p:nvSpPr>
          <p:cNvPr id="32" name="Rectangle 35">
            <a:extLst>
              <a:ext uri="{FF2B5EF4-FFF2-40B4-BE49-F238E27FC236}">
                <a16:creationId xmlns:a16="http://schemas.microsoft.com/office/drawing/2014/main" id="{A233AB0A-A9E0-42AC-A7B9-0AD6EE3E46C7}"/>
              </a:ext>
            </a:extLst>
          </p:cNvPr>
          <p:cNvSpPr/>
          <p:nvPr/>
        </p:nvSpPr>
        <p:spPr bwMode="gray">
          <a:xfrm>
            <a:off x="8357953" y="4274791"/>
            <a:ext cx="772432" cy="677213"/>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fontAlgn="ctr"/>
            <a:r>
              <a:rPr lang="en-US" sz="1100" dirty="0">
                <a:solidFill>
                  <a:srgbClr val="1D1D1A"/>
                </a:solidFill>
                <a:latin typeface="Huawei Sans" panose="020C0503030203020204" pitchFamily="34" charset="0"/>
              </a:rPr>
              <a:t>Action</a:t>
            </a:r>
          </a:p>
        </p:txBody>
      </p:sp>
      <p:sp>
        <p:nvSpPr>
          <p:cNvPr id="33" name="Rectangle 36">
            <a:extLst>
              <a:ext uri="{FF2B5EF4-FFF2-40B4-BE49-F238E27FC236}">
                <a16:creationId xmlns:a16="http://schemas.microsoft.com/office/drawing/2014/main" id="{0FF55229-06AB-48B4-AA71-1A0ADD14612F}"/>
              </a:ext>
            </a:extLst>
          </p:cNvPr>
          <p:cNvSpPr/>
          <p:nvPr/>
        </p:nvSpPr>
        <p:spPr bwMode="gray">
          <a:xfrm>
            <a:off x="9124459" y="4274791"/>
            <a:ext cx="1135932" cy="677213"/>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fontAlgn="ctr"/>
            <a:r>
              <a:rPr lang="en-US" sz="1100" dirty="0">
                <a:solidFill>
                  <a:srgbClr val="1D1D1A"/>
                </a:solidFill>
                <a:latin typeface="Huawei Sans" panose="020C0503030203020204" pitchFamily="34" charset="0"/>
              </a:rPr>
              <a:t>Content security profile</a:t>
            </a:r>
          </a:p>
        </p:txBody>
      </p:sp>
      <p:sp>
        <p:nvSpPr>
          <p:cNvPr id="34" name="Rectangle 37">
            <a:extLst>
              <a:ext uri="{FF2B5EF4-FFF2-40B4-BE49-F238E27FC236}">
                <a16:creationId xmlns:a16="http://schemas.microsoft.com/office/drawing/2014/main" id="{64CD8A26-F480-41B2-BABB-B1E41F673D6D}"/>
              </a:ext>
            </a:extLst>
          </p:cNvPr>
          <p:cNvSpPr/>
          <p:nvPr/>
        </p:nvSpPr>
        <p:spPr bwMode="gray">
          <a:xfrm>
            <a:off x="10260391" y="4274791"/>
            <a:ext cx="965303" cy="677213"/>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fontAlgn="ctr"/>
            <a:r>
              <a:rPr lang="en-US" sz="1100" dirty="0">
                <a:solidFill>
                  <a:srgbClr val="1D1D1A"/>
                </a:solidFill>
                <a:latin typeface="Huawei Sans" panose="020C0503030203020204" pitchFamily="34" charset="0"/>
              </a:rPr>
              <a:t>Enable log recording</a:t>
            </a:r>
          </a:p>
        </p:txBody>
      </p:sp>
      <p:sp>
        <p:nvSpPr>
          <p:cNvPr id="35" name="Rectangle 38">
            <a:extLst>
              <a:ext uri="{FF2B5EF4-FFF2-40B4-BE49-F238E27FC236}">
                <a16:creationId xmlns:a16="http://schemas.microsoft.com/office/drawing/2014/main" id="{D718FA86-397F-43EF-9D67-90B207B7177D}"/>
              </a:ext>
            </a:extLst>
          </p:cNvPr>
          <p:cNvSpPr/>
          <p:nvPr/>
        </p:nvSpPr>
        <p:spPr bwMode="gray">
          <a:xfrm>
            <a:off x="2096212" y="5638363"/>
            <a:ext cx="771530" cy="677213"/>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fontAlgn="ctr"/>
            <a:r>
              <a:rPr lang="en-US" sz="1100" dirty="0">
                <a:solidFill>
                  <a:srgbClr val="1D1D1A"/>
                </a:solidFill>
                <a:latin typeface="Huawei Sans" panose="020C0503030203020204" pitchFamily="34" charset="0"/>
              </a:rPr>
              <a:t>Rule</a:t>
            </a:r>
            <a:endParaRPr lang="en-US" altLang="zh-CN" sz="1100" kern="0" dirty="0">
              <a:solidFill>
                <a:srgbClr val="1D1D1A"/>
              </a:solidFill>
              <a:latin typeface="Huawei Sans" panose="020C0503030203020204" pitchFamily="34" charset="0"/>
              <a:ea typeface="方正兰亭黑简体" panose="02000000000000000000" pitchFamily="2" charset="-122"/>
            </a:endParaRPr>
          </a:p>
        </p:txBody>
      </p:sp>
      <p:sp>
        <p:nvSpPr>
          <p:cNvPr id="36" name="Rectangle 39">
            <a:extLst>
              <a:ext uri="{FF2B5EF4-FFF2-40B4-BE49-F238E27FC236}">
                <a16:creationId xmlns:a16="http://schemas.microsoft.com/office/drawing/2014/main" id="{E99045F4-9C61-4643-8C7F-E01B0CC84E4A}"/>
              </a:ext>
            </a:extLst>
          </p:cNvPr>
          <p:cNvSpPr/>
          <p:nvPr/>
        </p:nvSpPr>
        <p:spPr bwMode="gray">
          <a:xfrm>
            <a:off x="2867742" y="5638363"/>
            <a:ext cx="5490210" cy="677213"/>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fontAlgn="ctr"/>
            <a:endParaRPr lang="en-US" altLang="zh-CN" sz="1100" kern="0" dirty="0">
              <a:solidFill>
                <a:srgbClr val="1D1D1A"/>
              </a:solidFill>
              <a:latin typeface="Huawei Sans" panose="020C0503030203020204" pitchFamily="34" charset="0"/>
              <a:ea typeface="方正兰亭黑简体" panose="02000000000000000000" pitchFamily="2" charset="-122"/>
            </a:endParaRPr>
          </a:p>
        </p:txBody>
      </p:sp>
      <p:sp>
        <p:nvSpPr>
          <p:cNvPr id="37" name="TextBox 40">
            <a:extLst>
              <a:ext uri="{FF2B5EF4-FFF2-40B4-BE49-F238E27FC236}">
                <a16:creationId xmlns:a16="http://schemas.microsoft.com/office/drawing/2014/main" id="{A72A2B09-DE38-4001-8DBC-45DDF5559DE4}"/>
              </a:ext>
            </a:extLst>
          </p:cNvPr>
          <p:cNvSpPr txBox="1"/>
          <p:nvPr/>
        </p:nvSpPr>
        <p:spPr bwMode="gray">
          <a:xfrm>
            <a:off x="2935656" y="5702119"/>
            <a:ext cx="1127366" cy="549704"/>
          </a:xfrm>
          <a:prstGeom prst="rect">
            <a:avLst/>
          </a:prstGeom>
          <a:noFill/>
          <a:ln w="12700" cap="flat" cmpd="sng" algn="ctr">
            <a:noFill/>
            <a:prstDash val="solid"/>
            <a:miter lim="800000"/>
          </a:ln>
          <a:effectLst/>
        </p:spPr>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fontAlgn="ctr"/>
            <a:r>
              <a:rPr lang="en-US" sz="1100" dirty="0">
                <a:latin typeface="Huawei Sans" panose="020C0503030203020204" pitchFamily="34" charset="0"/>
              </a:rPr>
              <a:t>Source zone</a:t>
            </a:r>
            <a:endParaRPr lang="en-US" altLang="zh-CN" sz="1100" dirty="0">
              <a:latin typeface="Huawei Sans" panose="020C0503030203020204" pitchFamily="34" charset="0"/>
            </a:endParaRPr>
          </a:p>
          <a:p>
            <a:pPr fontAlgn="ctr"/>
            <a:r>
              <a:rPr lang="en-US" sz="1100" dirty="0">
                <a:latin typeface="Huawei Sans" panose="020C0503030203020204" pitchFamily="34" charset="0"/>
              </a:rPr>
              <a:t>Destination zone</a:t>
            </a:r>
          </a:p>
        </p:txBody>
      </p:sp>
      <p:sp>
        <p:nvSpPr>
          <p:cNvPr id="38" name="TextBox 41">
            <a:extLst>
              <a:ext uri="{FF2B5EF4-FFF2-40B4-BE49-F238E27FC236}">
                <a16:creationId xmlns:a16="http://schemas.microsoft.com/office/drawing/2014/main" id="{0B83BFD5-09B4-4595-BC7E-F3AB1F8A5B98}"/>
              </a:ext>
            </a:extLst>
          </p:cNvPr>
          <p:cNvSpPr txBox="1"/>
          <p:nvPr/>
        </p:nvSpPr>
        <p:spPr bwMode="gray">
          <a:xfrm>
            <a:off x="4081312" y="5702119"/>
            <a:ext cx="1127366" cy="549704"/>
          </a:xfrm>
          <a:prstGeom prst="rect">
            <a:avLst/>
          </a:prstGeom>
          <a:noFill/>
          <a:ln w="12700" cap="flat" cmpd="sng" algn="ctr">
            <a:noFill/>
            <a:prstDash val="solid"/>
            <a:miter lim="800000"/>
          </a:ln>
          <a:effectLst/>
        </p:spPr>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fontAlgn="ctr"/>
            <a:r>
              <a:rPr lang="en-US" sz="1100" dirty="0">
                <a:latin typeface="Huawei Sans" panose="020C0503030203020204" pitchFamily="34" charset="0"/>
              </a:rPr>
              <a:t>Source address</a:t>
            </a:r>
            <a:endParaRPr lang="en-US" altLang="zh-CN" sz="1100" dirty="0">
              <a:latin typeface="Huawei Sans" panose="020C0503030203020204" pitchFamily="34" charset="0"/>
            </a:endParaRPr>
          </a:p>
          <a:p>
            <a:pPr fontAlgn="ctr"/>
            <a:r>
              <a:rPr lang="en-US" sz="1100" dirty="0">
                <a:latin typeface="Huawei Sans" panose="020C0503030203020204" pitchFamily="34" charset="0"/>
              </a:rPr>
              <a:t>Destination address</a:t>
            </a:r>
          </a:p>
        </p:txBody>
      </p:sp>
      <p:sp>
        <p:nvSpPr>
          <p:cNvPr id="39" name="TextBox 42">
            <a:extLst>
              <a:ext uri="{FF2B5EF4-FFF2-40B4-BE49-F238E27FC236}">
                <a16:creationId xmlns:a16="http://schemas.microsoft.com/office/drawing/2014/main" id="{371B5BB8-BFFF-49F5-AF17-F43BD17E4A07}"/>
              </a:ext>
            </a:extLst>
          </p:cNvPr>
          <p:cNvSpPr txBox="1"/>
          <p:nvPr/>
        </p:nvSpPr>
        <p:spPr bwMode="gray">
          <a:xfrm>
            <a:off x="5226967" y="5813776"/>
            <a:ext cx="685929" cy="326387"/>
          </a:xfrm>
          <a:prstGeom prst="rect">
            <a:avLst/>
          </a:prstGeom>
          <a:noFill/>
          <a:ln w="12700" cap="flat" cmpd="sng" algn="ctr">
            <a:noFill/>
            <a:prstDash val="solid"/>
            <a:miter lim="800000"/>
          </a:ln>
          <a:effectLst/>
        </p:spPr>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fontAlgn="ctr"/>
            <a:r>
              <a:rPr lang="en-US" sz="1100" dirty="0">
                <a:latin typeface="Huawei Sans" panose="020C0503030203020204" pitchFamily="34" charset="0"/>
              </a:rPr>
              <a:t>User</a:t>
            </a:r>
          </a:p>
        </p:txBody>
      </p:sp>
      <p:sp>
        <p:nvSpPr>
          <p:cNvPr id="40" name="TextBox 43">
            <a:extLst>
              <a:ext uri="{FF2B5EF4-FFF2-40B4-BE49-F238E27FC236}">
                <a16:creationId xmlns:a16="http://schemas.microsoft.com/office/drawing/2014/main" id="{D13E861B-DBD3-4960-B884-2194E7718959}"/>
              </a:ext>
            </a:extLst>
          </p:cNvPr>
          <p:cNvSpPr txBox="1"/>
          <p:nvPr/>
        </p:nvSpPr>
        <p:spPr bwMode="gray">
          <a:xfrm>
            <a:off x="5813657" y="5813776"/>
            <a:ext cx="861209" cy="326387"/>
          </a:xfrm>
          <a:prstGeom prst="rect">
            <a:avLst/>
          </a:prstGeom>
          <a:noFill/>
          <a:ln w="12700" cap="flat" cmpd="sng" algn="ctr">
            <a:noFill/>
            <a:prstDash val="solid"/>
            <a:miter lim="800000"/>
          </a:ln>
          <a:effectLst/>
        </p:spPr>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fontAlgn="ctr"/>
            <a:r>
              <a:rPr lang="en-US" sz="1100" dirty="0">
                <a:latin typeface="Huawei Sans" panose="020C0503030203020204" pitchFamily="34" charset="0"/>
              </a:rPr>
              <a:t>Application</a:t>
            </a:r>
          </a:p>
        </p:txBody>
      </p:sp>
      <p:sp>
        <p:nvSpPr>
          <p:cNvPr id="41" name="TextBox 44">
            <a:extLst>
              <a:ext uri="{FF2B5EF4-FFF2-40B4-BE49-F238E27FC236}">
                <a16:creationId xmlns:a16="http://schemas.microsoft.com/office/drawing/2014/main" id="{94BE5345-BD6E-495D-9E32-9300AE51A85C}"/>
              </a:ext>
            </a:extLst>
          </p:cNvPr>
          <p:cNvSpPr txBox="1"/>
          <p:nvPr/>
        </p:nvSpPr>
        <p:spPr bwMode="gray">
          <a:xfrm>
            <a:off x="6635407" y="5813776"/>
            <a:ext cx="685929" cy="326387"/>
          </a:xfrm>
          <a:prstGeom prst="rect">
            <a:avLst/>
          </a:prstGeom>
          <a:noFill/>
          <a:ln w="12700" cap="flat" cmpd="sng" algn="ctr">
            <a:noFill/>
            <a:prstDash val="solid"/>
            <a:miter lim="800000"/>
          </a:ln>
          <a:effectLst/>
        </p:spPr>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fontAlgn="ctr"/>
            <a:r>
              <a:rPr lang="en-US" sz="1100" dirty="0">
                <a:latin typeface="Huawei Sans" panose="020C0503030203020204" pitchFamily="34" charset="0"/>
              </a:rPr>
              <a:t>Service</a:t>
            </a:r>
          </a:p>
        </p:txBody>
      </p:sp>
      <p:sp>
        <p:nvSpPr>
          <p:cNvPr id="42" name="TextBox 45">
            <a:extLst>
              <a:ext uri="{FF2B5EF4-FFF2-40B4-BE49-F238E27FC236}">
                <a16:creationId xmlns:a16="http://schemas.microsoft.com/office/drawing/2014/main" id="{A97CC007-F7F2-4B7F-A508-9436A9DFF836}"/>
              </a:ext>
            </a:extLst>
          </p:cNvPr>
          <p:cNvSpPr txBox="1"/>
          <p:nvPr/>
        </p:nvSpPr>
        <p:spPr bwMode="gray">
          <a:xfrm>
            <a:off x="7339627" y="5813776"/>
            <a:ext cx="906647" cy="326387"/>
          </a:xfrm>
          <a:prstGeom prst="rect">
            <a:avLst/>
          </a:prstGeom>
          <a:noFill/>
          <a:ln w="12700" cap="flat" cmpd="sng" algn="ctr">
            <a:noFill/>
            <a:prstDash val="solid"/>
            <a:miter lim="800000"/>
          </a:ln>
          <a:effectLst/>
        </p:spPr>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fontAlgn="ctr"/>
            <a:r>
              <a:rPr lang="en-US" sz="1100" dirty="0">
                <a:latin typeface="Huawei Sans" panose="020C0503030203020204" pitchFamily="34" charset="0"/>
              </a:rPr>
              <a:t>Time range</a:t>
            </a:r>
          </a:p>
        </p:txBody>
      </p:sp>
      <p:sp>
        <p:nvSpPr>
          <p:cNvPr id="43" name="Rectangle 46">
            <a:extLst>
              <a:ext uri="{FF2B5EF4-FFF2-40B4-BE49-F238E27FC236}">
                <a16:creationId xmlns:a16="http://schemas.microsoft.com/office/drawing/2014/main" id="{A06D919B-86E5-48E4-9C00-A107F3A92CB1}"/>
              </a:ext>
            </a:extLst>
          </p:cNvPr>
          <p:cNvSpPr/>
          <p:nvPr/>
        </p:nvSpPr>
        <p:spPr bwMode="gray">
          <a:xfrm>
            <a:off x="8357953" y="5638363"/>
            <a:ext cx="772432" cy="677213"/>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fontAlgn="ctr"/>
            <a:r>
              <a:rPr lang="en-US" sz="1100" dirty="0">
                <a:solidFill>
                  <a:srgbClr val="1D1D1A"/>
                </a:solidFill>
                <a:latin typeface="Huawei Sans" panose="020C0503030203020204" pitchFamily="34" charset="0"/>
              </a:rPr>
              <a:t>Action</a:t>
            </a:r>
          </a:p>
        </p:txBody>
      </p:sp>
      <p:sp>
        <p:nvSpPr>
          <p:cNvPr id="44" name="Rectangle 47">
            <a:extLst>
              <a:ext uri="{FF2B5EF4-FFF2-40B4-BE49-F238E27FC236}">
                <a16:creationId xmlns:a16="http://schemas.microsoft.com/office/drawing/2014/main" id="{2A5F1696-890E-4DE4-9616-74BAE2557C57}"/>
              </a:ext>
            </a:extLst>
          </p:cNvPr>
          <p:cNvSpPr/>
          <p:nvPr/>
        </p:nvSpPr>
        <p:spPr bwMode="gray">
          <a:xfrm>
            <a:off x="9124459" y="5638363"/>
            <a:ext cx="1135932" cy="677213"/>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fontAlgn="ctr"/>
            <a:r>
              <a:rPr lang="en-US" sz="1100" dirty="0">
                <a:solidFill>
                  <a:srgbClr val="1D1D1A"/>
                </a:solidFill>
                <a:latin typeface="Huawei Sans" panose="020C0503030203020204" pitchFamily="34" charset="0"/>
              </a:rPr>
              <a:t>Content security profile</a:t>
            </a:r>
          </a:p>
        </p:txBody>
      </p:sp>
      <p:sp>
        <p:nvSpPr>
          <p:cNvPr id="45" name="Rectangle 48">
            <a:extLst>
              <a:ext uri="{FF2B5EF4-FFF2-40B4-BE49-F238E27FC236}">
                <a16:creationId xmlns:a16="http://schemas.microsoft.com/office/drawing/2014/main" id="{5E3F2FAD-BA82-45AE-A093-68BC8187775B}"/>
              </a:ext>
            </a:extLst>
          </p:cNvPr>
          <p:cNvSpPr/>
          <p:nvPr/>
        </p:nvSpPr>
        <p:spPr bwMode="gray">
          <a:xfrm>
            <a:off x="10260391" y="5638363"/>
            <a:ext cx="965303" cy="677213"/>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fontAlgn="ctr"/>
            <a:r>
              <a:rPr lang="en-US" sz="1100" dirty="0">
                <a:solidFill>
                  <a:srgbClr val="1D1D1A"/>
                </a:solidFill>
                <a:latin typeface="Huawei Sans" panose="020C0503030203020204" pitchFamily="34" charset="0"/>
              </a:rPr>
              <a:t>Enable log recording</a:t>
            </a:r>
          </a:p>
        </p:txBody>
      </p:sp>
      <p:sp>
        <p:nvSpPr>
          <p:cNvPr id="46" name="文本框 45">
            <a:extLst>
              <a:ext uri="{FF2B5EF4-FFF2-40B4-BE49-F238E27FC236}">
                <a16:creationId xmlns:a16="http://schemas.microsoft.com/office/drawing/2014/main" id="{430C641E-3E20-4E45-99E3-B54B7AD06DCD}"/>
              </a:ext>
            </a:extLst>
          </p:cNvPr>
          <p:cNvSpPr txBox="1"/>
          <p:nvPr/>
        </p:nvSpPr>
        <p:spPr bwMode="gray">
          <a:xfrm>
            <a:off x="446088" y="1228097"/>
            <a:ext cx="11150112" cy="1600438"/>
          </a:xfrm>
          <a:prstGeom prst="rect">
            <a:avLst/>
          </a:prstGeom>
          <a:noFill/>
        </p:spPr>
        <p:txBody>
          <a:bodyPr wrap="square" rtlCol="0">
            <a:spAutoFit/>
          </a:bodyPr>
          <a:lstStyle/>
          <a:p>
            <a:pPr marL="355600" indent="-355600" fontAlgn="ctr">
              <a:lnSpc>
                <a:spcPct val="140000"/>
              </a:lnSpc>
              <a:buFont typeface="Arial" panose="020B0604020202020204" pitchFamily="34" charset="0"/>
              <a:buChar char="•"/>
            </a:pPr>
            <a:r>
              <a:rPr lang="en-US" sz="1400" dirty="0">
                <a:latin typeface="Huawei Sans" panose="020C0503030203020204" pitchFamily="34" charset="0"/>
              </a:rPr>
              <a:t>When multiple security policies are configured, they are matched according to their configuration sequence. That is, the security policies are matched one by one from the top of the security policy list. If a packet matches a security policy, it will no longer match the following security policies.</a:t>
            </a:r>
            <a:endParaRPr lang="en-US" altLang="zh-CN" sz="1400" dirty="0">
              <a:latin typeface="Huawei Sans" panose="020C0503030203020204" pitchFamily="34" charset="0"/>
            </a:endParaRPr>
          </a:p>
          <a:p>
            <a:pPr marL="355600" indent="-355600" fontAlgn="ctr">
              <a:lnSpc>
                <a:spcPct val="140000"/>
              </a:lnSpc>
              <a:buFont typeface="Arial" panose="020B0604020202020204" pitchFamily="34" charset="0"/>
              <a:buChar char="•"/>
            </a:pPr>
            <a:r>
              <a:rPr lang="en-US" sz="1400" dirty="0">
                <a:latin typeface="Huawei Sans" panose="020C0503030203020204" pitchFamily="34" charset="0"/>
              </a:rPr>
              <a:t>Therefore, the configuration sequence of security policies is important. You need to configure policies with precise conditions and then policies with loose conditions.</a:t>
            </a:r>
          </a:p>
        </p:txBody>
      </p:sp>
      <p:sp>
        <p:nvSpPr>
          <p:cNvPr id="48" name="TextBox 17">
            <a:extLst>
              <a:ext uri="{FF2B5EF4-FFF2-40B4-BE49-F238E27FC236}">
                <a16:creationId xmlns:a16="http://schemas.microsoft.com/office/drawing/2014/main" id="{CCDBEA46-6DF2-4874-8DD0-E75CD4BB39E3}"/>
              </a:ext>
            </a:extLst>
          </p:cNvPr>
          <p:cNvSpPr txBox="1"/>
          <p:nvPr/>
        </p:nvSpPr>
        <p:spPr bwMode="gray">
          <a:xfrm>
            <a:off x="654517" y="2867220"/>
            <a:ext cx="1218509" cy="523220"/>
          </a:xfrm>
          <a:prstGeom prst="rect">
            <a:avLst/>
          </a:prstGeom>
          <a:solidFill>
            <a:srgbClr val="EC7061"/>
          </a:solidFill>
          <a:ln>
            <a:solidFill>
              <a:srgbClr val="EC7061"/>
            </a:solidFill>
          </a:ln>
        </p:spPr>
        <p:txBody>
          <a:bodyPr wrap="square" rtlCol="0">
            <a:spAutoFit/>
          </a:bodyPr>
          <a:lstStyle/>
          <a:p>
            <a:pPr algn="ctr" fontAlgn="ctr"/>
            <a:r>
              <a:rPr lang="en-US" sz="1400" b="1" dirty="0">
                <a:solidFill>
                  <a:schemeClr val="bg1"/>
                </a:solidFill>
                <a:latin typeface="Huawei Sans" panose="020C0503030203020204" pitchFamily="34" charset="0"/>
              </a:rPr>
              <a:t>Matching Sequence</a:t>
            </a:r>
          </a:p>
        </p:txBody>
      </p:sp>
      <p:sp>
        <p:nvSpPr>
          <p:cNvPr id="51" name="箭头: 下 50">
            <a:extLst>
              <a:ext uri="{FF2B5EF4-FFF2-40B4-BE49-F238E27FC236}">
                <a16:creationId xmlns:a16="http://schemas.microsoft.com/office/drawing/2014/main" id="{C257914D-BCE3-43CE-8D2B-90B5388ABE64}"/>
              </a:ext>
            </a:extLst>
          </p:cNvPr>
          <p:cNvSpPr/>
          <p:nvPr/>
        </p:nvSpPr>
        <p:spPr bwMode="gray">
          <a:xfrm>
            <a:off x="1060896" y="3505276"/>
            <a:ext cx="404006" cy="2268888"/>
          </a:xfrm>
          <a:prstGeom prst="downArrow">
            <a:avLst/>
          </a:prstGeom>
          <a:solidFill>
            <a:srgbClr val="EC706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50" name="燕尾形 25">
            <a:extLst>
              <a:ext uri="{FF2B5EF4-FFF2-40B4-BE49-F238E27FC236}">
                <a16:creationId xmlns:a16="http://schemas.microsoft.com/office/drawing/2014/main" id="{DA147D65-366B-4B4B-826C-DE10F19AEFFE}"/>
              </a:ext>
            </a:extLst>
          </p:cNvPr>
          <p:cNvSpPr/>
          <p:nvPr/>
        </p:nvSpPr>
        <p:spPr bwMode="gray">
          <a:xfrm>
            <a:off x="8429754" y="28876"/>
            <a:ext cx="934853" cy="337059"/>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Security Zone</a:t>
            </a:r>
            <a:endParaRPr lang="en-US" altLang="zh-CN" sz="900" kern="0" dirty="0">
              <a:latin typeface="Huawei Sans" panose="020C0503030203020204" pitchFamily="34" charset="0"/>
            </a:endParaRPr>
          </a:p>
        </p:txBody>
      </p:sp>
      <p:sp>
        <p:nvSpPr>
          <p:cNvPr id="52" name="燕尾形 26">
            <a:extLst>
              <a:ext uri="{FF2B5EF4-FFF2-40B4-BE49-F238E27FC236}">
                <a16:creationId xmlns:a16="http://schemas.microsoft.com/office/drawing/2014/main" id="{17582EC4-726F-439C-BEF1-F87D72FDB58B}"/>
              </a:ext>
            </a:extLst>
          </p:cNvPr>
          <p:cNvSpPr/>
          <p:nvPr/>
        </p:nvSpPr>
        <p:spPr bwMode="gray">
          <a:xfrm>
            <a:off x="9296507" y="28876"/>
            <a:ext cx="846376" cy="337059"/>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rPr>
              <a:t>Security Policy</a:t>
            </a:r>
            <a:endParaRPr lang="en-US" altLang="zh-CN" sz="900" b="1" kern="0" dirty="0">
              <a:solidFill>
                <a:schemeClr val="bg1"/>
              </a:solidFill>
              <a:latin typeface="Huawei Sans" panose="020C0503030203020204" pitchFamily="34" charset="0"/>
            </a:endParaRPr>
          </a:p>
        </p:txBody>
      </p:sp>
      <p:sp>
        <p:nvSpPr>
          <p:cNvPr id="53" name="燕尾形 27">
            <a:extLst>
              <a:ext uri="{FF2B5EF4-FFF2-40B4-BE49-F238E27FC236}">
                <a16:creationId xmlns:a16="http://schemas.microsoft.com/office/drawing/2014/main" id="{B9CFC334-8ECD-41AF-84DB-A3175F7943FE}"/>
              </a:ext>
            </a:extLst>
          </p:cNvPr>
          <p:cNvSpPr/>
          <p:nvPr/>
        </p:nvSpPr>
        <p:spPr bwMode="gray">
          <a:xfrm>
            <a:off x="10074783" y="28876"/>
            <a:ext cx="781200" cy="33705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Session Table</a:t>
            </a:r>
            <a:endParaRPr lang="en-US" altLang="zh-CN" sz="900" kern="0" dirty="0">
              <a:latin typeface="Huawei Sans" panose="020C0503030203020204" pitchFamily="34" charset="0"/>
            </a:endParaRPr>
          </a:p>
        </p:txBody>
      </p:sp>
      <p:sp>
        <p:nvSpPr>
          <p:cNvPr id="54" name="燕尾形 27">
            <a:extLst>
              <a:ext uri="{FF2B5EF4-FFF2-40B4-BE49-F238E27FC236}">
                <a16:creationId xmlns:a16="http://schemas.microsoft.com/office/drawing/2014/main" id="{98D8A4E3-92D4-4C94-9A2B-314646C9ECDB}"/>
              </a:ext>
            </a:extLst>
          </p:cNvPr>
          <p:cNvSpPr/>
          <p:nvPr/>
        </p:nvSpPr>
        <p:spPr bwMode="gray">
          <a:xfrm>
            <a:off x="10787882" y="28876"/>
            <a:ext cx="1099317" cy="33705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Server Map</a:t>
            </a:r>
          </a:p>
        </p:txBody>
      </p:sp>
    </p:spTree>
    <p:extLst>
      <p:ext uri="{BB962C8B-B14F-4D97-AF65-F5344CB8AC3E}">
        <p14:creationId xmlns:p14="http://schemas.microsoft.com/office/powerpoint/2010/main" val="35447657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8B76C25-D866-4D09-926F-C68F0F69BE59}"/>
              </a:ext>
            </a:extLst>
          </p:cNvPr>
          <p:cNvSpPr>
            <a:spLocks noGrp="1"/>
          </p:cNvSpPr>
          <p:nvPr>
            <p:ph type="title"/>
          </p:nvPr>
        </p:nvSpPr>
        <p:spPr bwMode="gray"/>
        <p:txBody>
          <a:bodyPr/>
          <a:lstStyle/>
          <a:p>
            <a:pPr fontAlgn="ctr"/>
            <a:r>
              <a:rPr lang="en-US" dirty="0">
                <a:latin typeface="Huawei Sans" panose="020C0503030203020204" pitchFamily="34" charset="0"/>
              </a:rPr>
              <a:t>Basic Firewall Concepts: Session Table</a:t>
            </a:r>
          </a:p>
        </p:txBody>
      </p:sp>
      <p:sp>
        <p:nvSpPr>
          <p:cNvPr id="3" name="Rectangle 16">
            <a:extLst>
              <a:ext uri="{FF2B5EF4-FFF2-40B4-BE49-F238E27FC236}">
                <a16:creationId xmlns:a16="http://schemas.microsoft.com/office/drawing/2014/main" id="{775DF17D-922D-417F-AB16-1E4A3F1D9364}"/>
              </a:ext>
            </a:extLst>
          </p:cNvPr>
          <p:cNvSpPr/>
          <p:nvPr/>
        </p:nvSpPr>
        <p:spPr bwMode="gray">
          <a:xfrm>
            <a:off x="2175833" y="4219870"/>
            <a:ext cx="5614353" cy="646331"/>
          </a:xfrm>
          <a:prstGeom prst="rect">
            <a:avLst/>
          </a:prstGeom>
          <a:solidFill>
            <a:srgbClr val="F3FBFE"/>
          </a:solidFill>
          <a:ln w="9525">
            <a:solidFill>
              <a:schemeClr val="accent1"/>
            </a:solidFill>
          </a:ln>
        </p:spPr>
        <p:txBody>
          <a:bodyPr wrap="square">
            <a:spAutoFit/>
          </a:bodyPr>
          <a:lstStyle/>
          <a:p>
            <a:pPr fontAlgn="ctr">
              <a:lnSpc>
                <a:spcPct val="150000"/>
              </a:lnSpc>
            </a:pPr>
            <a:r>
              <a:rPr lang="en-US" sz="1200" dirty="0">
                <a:latin typeface="Huawei Sans" panose="020C0503030203020204" pitchFamily="34" charset="0"/>
              </a:rPr>
              <a:t>[FW] display firewall session table </a:t>
            </a:r>
            <a:endParaRPr lang="en-US" altLang="zh-CN" sz="1200" dirty="0">
              <a:latin typeface="Huawei Sans" panose="020C0503030203020204" pitchFamily="34" charset="0"/>
            </a:endParaRPr>
          </a:p>
          <a:p>
            <a:pPr fontAlgn="ctr">
              <a:lnSpc>
                <a:spcPct val="150000"/>
              </a:lnSpc>
            </a:pPr>
            <a:r>
              <a:rPr lang="en-US" sz="1200" dirty="0">
                <a:solidFill>
                  <a:srgbClr val="0070C0"/>
                </a:solidFill>
                <a:latin typeface="Huawei Sans" panose="020C0503030203020204" pitchFamily="34" charset="0"/>
              </a:rPr>
              <a:t>http  </a:t>
            </a:r>
            <a:r>
              <a:rPr lang="en-US" sz="1200" dirty="0" err="1">
                <a:solidFill>
                  <a:srgbClr val="0070C0"/>
                </a:solidFill>
                <a:latin typeface="Huawei Sans" panose="020C0503030203020204" pitchFamily="34" charset="0"/>
              </a:rPr>
              <a:t>VPN:public</a:t>
            </a:r>
            <a:r>
              <a:rPr lang="en-US" sz="1200" dirty="0">
                <a:solidFill>
                  <a:srgbClr val="0070C0"/>
                </a:solidFill>
                <a:latin typeface="Huawei Sans" panose="020C0503030203020204" pitchFamily="34" charset="0"/>
              </a:rPr>
              <a:t> --&gt; public 192.168.1.1:52754--&gt;10.1.1.1:80</a:t>
            </a:r>
            <a:endParaRPr lang="en-US" altLang="zh-CN" sz="1200" dirty="0">
              <a:solidFill>
                <a:srgbClr val="0070C0"/>
              </a:solidFill>
              <a:latin typeface="Huawei Sans" panose="020C0503030203020204" pitchFamily="34" charset="0"/>
            </a:endParaRPr>
          </a:p>
        </p:txBody>
      </p:sp>
      <p:sp>
        <p:nvSpPr>
          <p:cNvPr id="4" name="Oval 17">
            <a:extLst>
              <a:ext uri="{FF2B5EF4-FFF2-40B4-BE49-F238E27FC236}">
                <a16:creationId xmlns:a16="http://schemas.microsoft.com/office/drawing/2014/main" id="{E61DA1A8-6D01-416D-B117-EF12E84693E4}"/>
              </a:ext>
            </a:extLst>
          </p:cNvPr>
          <p:cNvSpPr/>
          <p:nvPr/>
        </p:nvSpPr>
        <p:spPr bwMode="gray">
          <a:xfrm>
            <a:off x="5630119" y="4075549"/>
            <a:ext cx="227025" cy="22702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a:solidFill>
                  <a:schemeClr val="bg1"/>
                </a:solidFill>
                <a:latin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endParaRPr>
          </a:p>
        </p:txBody>
      </p:sp>
      <p:cxnSp>
        <p:nvCxnSpPr>
          <p:cNvPr id="5" name="Straight Arrow Connector 18">
            <a:extLst>
              <a:ext uri="{FF2B5EF4-FFF2-40B4-BE49-F238E27FC236}">
                <a16:creationId xmlns:a16="http://schemas.microsoft.com/office/drawing/2014/main" id="{11074FED-F9C1-4A3C-A75B-38340E9E8CAA}"/>
              </a:ext>
            </a:extLst>
          </p:cNvPr>
          <p:cNvCxnSpPr/>
          <p:nvPr/>
        </p:nvCxnSpPr>
        <p:spPr bwMode="gray">
          <a:xfrm>
            <a:off x="5210034" y="5223019"/>
            <a:ext cx="1692510" cy="0"/>
          </a:xfrm>
          <a:prstGeom prst="straightConnector1">
            <a:avLst/>
          </a:prstGeom>
          <a:solidFill>
            <a:schemeClr val="accent1"/>
          </a:solidFill>
          <a:ln w="38100" cap="flat" cmpd="sng" algn="ctr">
            <a:solidFill>
              <a:srgbClr val="00B0F0"/>
            </a:solidFill>
            <a:prstDash val="sysDot"/>
            <a:round/>
            <a:headEnd type="triangle" w="med" len="med"/>
            <a:tailEnd type="none" w="med" len="med"/>
          </a:ln>
          <a:effectLst/>
        </p:spPr>
      </p:cxnSp>
      <p:sp>
        <p:nvSpPr>
          <p:cNvPr id="6" name="Rectangle 19">
            <a:extLst>
              <a:ext uri="{FF2B5EF4-FFF2-40B4-BE49-F238E27FC236}">
                <a16:creationId xmlns:a16="http://schemas.microsoft.com/office/drawing/2014/main" id="{32202D5D-44EA-47DC-8469-43BF6C952CEF}"/>
              </a:ext>
            </a:extLst>
          </p:cNvPr>
          <p:cNvSpPr/>
          <p:nvPr/>
        </p:nvSpPr>
        <p:spPr bwMode="gray">
          <a:xfrm>
            <a:off x="2175833" y="5545928"/>
            <a:ext cx="5614353" cy="646331"/>
          </a:xfrm>
          <a:prstGeom prst="rect">
            <a:avLst/>
          </a:prstGeom>
          <a:solidFill>
            <a:srgbClr val="F3FBFE"/>
          </a:solidFill>
          <a:ln w="9525">
            <a:solidFill>
              <a:schemeClr val="accent1"/>
            </a:solidFill>
          </a:ln>
        </p:spPr>
        <p:txBody>
          <a:bodyPr wrap="square">
            <a:spAutoFit/>
          </a:bodyPr>
          <a:lstStyle/>
          <a:p>
            <a:pPr fontAlgn="ctr">
              <a:lnSpc>
                <a:spcPct val="150000"/>
              </a:lnSpc>
            </a:pPr>
            <a:r>
              <a:rPr lang="en-US" sz="1200" dirty="0">
                <a:latin typeface="Huawei Sans" panose="020C0503030203020204" pitchFamily="34" charset="0"/>
              </a:rPr>
              <a:t>[FW] display firewall session table </a:t>
            </a:r>
            <a:endParaRPr lang="en-US" altLang="zh-CN" sz="1200" dirty="0">
              <a:latin typeface="Huawei Sans" panose="020C0503030203020204" pitchFamily="34" charset="0"/>
            </a:endParaRPr>
          </a:p>
          <a:p>
            <a:pPr fontAlgn="ctr">
              <a:lnSpc>
                <a:spcPct val="150000"/>
              </a:lnSpc>
            </a:pPr>
            <a:r>
              <a:rPr lang="en-US" sz="1200" dirty="0">
                <a:solidFill>
                  <a:srgbClr val="0070C0"/>
                </a:solidFill>
                <a:latin typeface="Huawei Sans" panose="020C0503030203020204" pitchFamily="34" charset="0"/>
              </a:rPr>
              <a:t>http  </a:t>
            </a:r>
            <a:r>
              <a:rPr lang="en-US" sz="1200" dirty="0" err="1">
                <a:solidFill>
                  <a:srgbClr val="0070C0"/>
                </a:solidFill>
                <a:latin typeface="Huawei Sans" panose="020C0503030203020204" pitchFamily="34" charset="0"/>
              </a:rPr>
              <a:t>VPN:public</a:t>
            </a:r>
            <a:r>
              <a:rPr lang="en-US" sz="1200" dirty="0">
                <a:solidFill>
                  <a:srgbClr val="0070C0"/>
                </a:solidFill>
                <a:latin typeface="Huawei Sans" panose="020C0503030203020204" pitchFamily="34" charset="0"/>
              </a:rPr>
              <a:t> --&gt; public 192.168.1.1:52754--&gt;10.1.1.1:80</a:t>
            </a:r>
            <a:endParaRPr lang="en-US" altLang="zh-CN" sz="1200" dirty="0">
              <a:solidFill>
                <a:srgbClr val="0070C0"/>
              </a:solidFill>
              <a:latin typeface="Huawei Sans" panose="020C0503030203020204" pitchFamily="34" charset="0"/>
            </a:endParaRPr>
          </a:p>
        </p:txBody>
      </p:sp>
      <p:sp>
        <p:nvSpPr>
          <p:cNvPr id="7" name="Oval 20">
            <a:extLst>
              <a:ext uri="{FF2B5EF4-FFF2-40B4-BE49-F238E27FC236}">
                <a16:creationId xmlns:a16="http://schemas.microsoft.com/office/drawing/2014/main" id="{0BC5BEDD-14DA-4EBE-B8BC-1EB5060C0F40}"/>
              </a:ext>
            </a:extLst>
          </p:cNvPr>
          <p:cNvSpPr/>
          <p:nvPr/>
        </p:nvSpPr>
        <p:spPr bwMode="gray">
          <a:xfrm>
            <a:off x="4983010" y="5401607"/>
            <a:ext cx="227025" cy="22702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a:solidFill>
                  <a:schemeClr val="bg1"/>
                </a:solidFill>
                <a:latin typeface="Huawei Sans" panose="020C0503030203020204" pitchFamily="34" charset="0"/>
              </a:rPr>
              <a:t>5</a:t>
            </a:r>
            <a:endParaRPr lang="en-US" altLang="zh-CN" sz="1200" b="1" dirty="0">
              <a:solidFill>
                <a:schemeClr val="bg1"/>
              </a:solidFill>
              <a:latin typeface="Huawei Sans" panose="020C0503030203020204" pitchFamily="34" charset="0"/>
              <a:ea typeface="方正兰亭黑简体" panose="02000000000000000000" pitchFamily="2" charset="-122"/>
            </a:endParaRPr>
          </a:p>
        </p:txBody>
      </p:sp>
      <p:sp>
        <p:nvSpPr>
          <p:cNvPr id="8" name="TextBox 21">
            <a:extLst>
              <a:ext uri="{FF2B5EF4-FFF2-40B4-BE49-F238E27FC236}">
                <a16:creationId xmlns:a16="http://schemas.microsoft.com/office/drawing/2014/main" id="{A42F6901-31AA-48AD-882D-F22055A7A14B}"/>
              </a:ext>
            </a:extLst>
          </p:cNvPr>
          <p:cNvSpPr txBox="1"/>
          <p:nvPr/>
        </p:nvSpPr>
        <p:spPr bwMode="gray">
          <a:xfrm>
            <a:off x="7882066" y="5923431"/>
            <a:ext cx="3873472" cy="276999"/>
          </a:xfrm>
          <a:prstGeom prst="rect">
            <a:avLst/>
          </a:prstGeom>
          <a:noFill/>
        </p:spPr>
        <p:txBody>
          <a:bodyPr wrap="square" rtlCol="0">
            <a:spAutoFit/>
          </a:bodyPr>
          <a:lstStyle/>
          <a:p>
            <a:pPr marL="182563" indent="-182563" fontAlgn="ctr">
              <a:buFont typeface="+mj-lt"/>
              <a:buAutoNum type="arabicPeriod" startAt="5"/>
            </a:pPr>
            <a:r>
              <a:rPr lang="en-US" sz="1200" dirty="0">
                <a:solidFill>
                  <a:srgbClr val="0070C0"/>
                </a:solidFill>
                <a:latin typeface="Huawei Sans" panose="020C0503030203020204" pitchFamily="34" charset="0"/>
              </a:rPr>
              <a:t>Return packets match session entries.</a:t>
            </a:r>
          </a:p>
        </p:txBody>
      </p:sp>
      <p:sp>
        <p:nvSpPr>
          <p:cNvPr id="9" name="Oval 22">
            <a:extLst>
              <a:ext uri="{FF2B5EF4-FFF2-40B4-BE49-F238E27FC236}">
                <a16:creationId xmlns:a16="http://schemas.microsoft.com/office/drawing/2014/main" id="{0F8FF9A7-F0F3-4F40-84F4-19F15E4F788B}"/>
              </a:ext>
            </a:extLst>
          </p:cNvPr>
          <p:cNvSpPr/>
          <p:nvPr/>
        </p:nvSpPr>
        <p:spPr bwMode="gray">
          <a:xfrm>
            <a:off x="5772709" y="5122207"/>
            <a:ext cx="227025" cy="22702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a:solidFill>
                  <a:schemeClr val="bg1"/>
                </a:solidFill>
                <a:latin typeface="Huawei Sans" panose="020C0503030203020204" pitchFamily="34" charset="0"/>
              </a:rPr>
              <a:t>4</a:t>
            </a:r>
            <a:endParaRPr lang="en-US" altLang="zh-CN" sz="1200" b="1" dirty="0">
              <a:solidFill>
                <a:schemeClr val="bg1"/>
              </a:solidFill>
              <a:latin typeface="Huawei Sans" panose="020C0503030203020204" pitchFamily="34" charset="0"/>
              <a:ea typeface="方正兰亭黑简体" panose="02000000000000000000" pitchFamily="2" charset="-122"/>
            </a:endParaRPr>
          </a:p>
        </p:txBody>
      </p:sp>
      <p:sp>
        <p:nvSpPr>
          <p:cNvPr id="10" name="TextBox 23">
            <a:extLst>
              <a:ext uri="{FF2B5EF4-FFF2-40B4-BE49-F238E27FC236}">
                <a16:creationId xmlns:a16="http://schemas.microsoft.com/office/drawing/2014/main" id="{2763919D-BAAC-4F40-974E-A71B0C42A7A6}"/>
              </a:ext>
            </a:extLst>
          </p:cNvPr>
          <p:cNvSpPr txBox="1"/>
          <p:nvPr/>
        </p:nvSpPr>
        <p:spPr bwMode="gray">
          <a:xfrm>
            <a:off x="7882066" y="4227518"/>
            <a:ext cx="4005133" cy="461665"/>
          </a:xfrm>
          <a:prstGeom prst="rect">
            <a:avLst/>
          </a:prstGeom>
          <a:noFill/>
        </p:spPr>
        <p:txBody>
          <a:bodyPr wrap="square" rtlCol="0">
            <a:spAutoFit/>
          </a:bodyPr>
          <a:lstStyle/>
          <a:p>
            <a:pPr marL="182563" indent="-182563" fontAlgn="ctr">
              <a:buFont typeface="+mj-lt"/>
              <a:buAutoNum type="arabicPeriod" startAt="2"/>
            </a:pPr>
            <a:r>
              <a:rPr lang="en-US" sz="1200" dirty="0">
                <a:solidFill>
                  <a:srgbClr val="0070C0"/>
                </a:solidFill>
                <a:latin typeface="Huawei Sans" panose="020C0503030203020204" pitchFamily="34" charset="0"/>
              </a:rPr>
              <a:t>After the first packet reaches the firewall, the firewall creates a </a:t>
            </a:r>
            <a:r>
              <a:rPr lang="en-US" sz="1200">
                <a:solidFill>
                  <a:srgbClr val="0070C0"/>
                </a:solidFill>
                <a:latin typeface="Huawei Sans" panose="020C0503030203020204" pitchFamily="34" charset="0"/>
              </a:rPr>
              <a:t>session entry.</a:t>
            </a:r>
            <a:endParaRPr lang="en-US" sz="1200" dirty="0">
              <a:solidFill>
                <a:srgbClr val="0070C0"/>
              </a:solidFill>
              <a:latin typeface="Huawei Sans" panose="020C0503030203020204" pitchFamily="34" charset="0"/>
            </a:endParaRPr>
          </a:p>
        </p:txBody>
      </p:sp>
      <p:sp>
        <p:nvSpPr>
          <p:cNvPr id="11" name="TextBox 24">
            <a:extLst>
              <a:ext uri="{FF2B5EF4-FFF2-40B4-BE49-F238E27FC236}">
                <a16:creationId xmlns:a16="http://schemas.microsoft.com/office/drawing/2014/main" id="{837783F3-CF47-4932-AE19-7EE1F71ECCE3}"/>
              </a:ext>
            </a:extLst>
          </p:cNvPr>
          <p:cNvSpPr txBox="1"/>
          <p:nvPr/>
        </p:nvSpPr>
        <p:spPr bwMode="gray">
          <a:xfrm>
            <a:off x="6020074" y="4912554"/>
            <a:ext cx="184731" cy="276999"/>
          </a:xfrm>
          <a:prstGeom prst="rect">
            <a:avLst/>
          </a:prstGeom>
          <a:noFill/>
        </p:spPr>
        <p:txBody>
          <a:bodyPr wrap="none" rtlCol="0">
            <a:spAutoFit/>
          </a:bodyPr>
          <a:lstStyle/>
          <a:p>
            <a:pPr fontAlgn="ctr"/>
            <a:endParaRPr lang="en-US" altLang="zh-CN" sz="1200" dirty="0">
              <a:solidFill>
                <a:srgbClr val="C00000"/>
              </a:solidFill>
              <a:latin typeface="Huawei Sans" panose="020C0503030203020204" pitchFamily="34" charset="0"/>
              <a:cs typeface="Arial" pitchFamily="34" charset="0"/>
            </a:endParaRPr>
          </a:p>
        </p:txBody>
      </p:sp>
      <p:cxnSp>
        <p:nvCxnSpPr>
          <p:cNvPr id="12" name="Straight Arrow Connector 27">
            <a:extLst>
              <a:ext uri="{FF2B5EF4-FFF2-40B4-BE49-F238E27FC236}">
                <a16:creationId xmlns:a16="http://schemas.microsoft.com/office/drawing/2014/main" id="{F6DEDBA2-3BBB-4053-9D45-C9C3E4A9FAC9}"/>
              </a:ext>
            </a:extLst>
          </p:cNvPr>
          <p:cNvCxnSpPr/>
          <p:nvPr/>
        </p:nvCxnSpPr>
        <p:spPr bwMode="gray">
          <a:xfrm>
            <a:off x="3055557" y="5223019"/>
            <a:ext cx="1692510" cy="0"/>
          </a:xfrm>
          <a:prstGeom prst="straightConnector1">
            <a:avLst/>
          </a:prstGeom>
          <a:solidFill>
            <a:schemeClr val="accent1"/>
          </a:solidFill>
          <a:ln w="38100" cap="flat" cmpd="sng" algn="ctr">
            <a:solidFill>
              <a:srgbClr val="00B0F0"/>
            </a:solidFill>
            <a:prstDash val="sysDot"/>
            <a:round/>
            <a:headEnd type="triangle" w="med" len="med"/>
            <a:tailEnd type="none" w="med" len="med"/>
          </a:ln>
          <a:effectLst/>
        </p:spPr>
      </p:cxnSp>
      <p:sp>
        <p:nvSpPr>
          <p:cNvPr id="13" name="Oval 28">
            <a:extLst>
              <a:ext uri="{FF2B5EF4-FFF2-40B4-BE49-F238E27FC236}">
                <a16:creationId xmlns:a16="http://schemas.microsoft.com/office/drawing/2014/main" id="{3AECFD9B-3F63-4865-B9E5-AB32377F63EC}"/>
              </a:ext>
            </a:extLst>
          </p:cNvPr>
          <p:cNvSpPr/>
          <p:nvPr/>
        </p:nvSpPr>
        <p:spPr bwMode="gray">
          <a:xfrm>
            <a:off x="3618232" y="5122207"/>
            <a:ext cx="227025" cy="22702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a:solidFill>
                  <a:schemeClr val="bg1"/>
                </a:solidFill>
                <a:latin typeface="Huawei Sans" panose="020C0503030203020204" pitchFamily="34" charset="0"/>
              </a:rPr>
              <a:t>6</a:t>
            </a:r>
            <a:endParaRPr lang="en-US" altLang="zh-CN" sz="1200" b="1" dirty="0">
              <a:solidFill>
                <a:schemeClr val="bg1"/>
              </a:solidFill>
              <a:latin typeface="Huawei Sans" panose="020C0503030203020204" pitchFamily="34" charset="0"/>
              <a:ea typeface="方正兰亭黑简体" panose="02000000000000000000" pitchFamily="2" charset="-122"/>
            </a:endParaRPr>
          </a:p>
        </p:txBody>
      </p:sp>
      <p:sp>
        <p:nvSpPr>
          <p:cNvPr id="14" name="圆角矩形 17">
            <a:extLst>
              <a:ext uri="{FF2B5EF4-FFF2-40B4-BE49-F238E27FC236}">
                <a16:creationId xmlns:a16="http://schemas.microsoft.com/office/drawing/2014/main" id="{7BBC57E5-B6AF-40D3-AA3B-1F96C8E9987E}"/>
              </a:ext>
            </a:extLst>
          </p:cNvPr>
          <p:cNvSpPr/>
          <p:nvPr/>
        </p:nvSpPr>
        <p:spPr bwMode="gray">
          <a:xfrm>
            <a:off x="7358617" y="2792820"/>
            <a:ext cx="2752215" cy="1227805"/>
          </a:xfrm>
          <a:prstGeom prst="roundRect">
            <a:avLst>
              <a:gd name="adj" fmla="val 4719"/>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15" name="TextBox 3">
            <a:extLst>
              <a:ext uri="{FF2B5EF4-FFF2-40B4-BE49-F238E27FC236}">
                <a16:creationId xmlns:a16="http://schemas.microsoft.com/office/drawing/2014/main" id="{579CA980-8C09-4249-9B1A-D4A7A227BFF2}"/>
              </a:ext>
            </a:extLst>
          </p:cNvPr>
          <p:cNvSpPr txBox="1"/>
          <p:nvPr/>
        </p:nvSpPr>
        <p:spPr bwMode="gray">
          <a:xfrm>
            <a:off x="8103586" y="2843857"/>
            <a:ext cx="1592103" cy="646331"/>
          </a:xfrm>
          <a:prstGeom prst="rect">
            <a:avLst/>
          </a:prstGeom>
          <a:noFill/>
        </p:spPr>
        <p:txBody>
          <a:bodyPr wrap="none" rtlCol="0">
            <a:spAutoFit/>
          </a:bodyPr>
          <a:lstStyle/>
          <a:p>
            <a:pPr fontAlgn="ctr"/>
            <a:r>
              <a:rPr lang="en-US" sz="1200" b="1" dirty="0">
                <a:latin typeface="Huawei Sans" panose="020C0503030203020204" pitchFamily="34" charset="0"/>
              </a:rPr>
              <a:t>PC2 (HTTP server)</a:t>
            </a:r>
            <a:endParaRPr lang="en-US" altLang="zh-CN" sz="1200" b="1" dirty="0">
              <a:latin typeface="Huawei Sans" panose="020C0503030203020204" pitchFamily="34" charset="0"/>
              <a:cs typeface="Arial" pitchFamily="34" charset="0"/>
            </a:endParaRPr>
          </a:p>
          <a:p>
            <a:pPr fontAlgn="ctr"/>
            <a:r>
              <a:rPr lang="en-US" sz="1200" dirty="0">
                <a:latin typeface="Huawei Sans" panose="020C0503030203020204" pitchFamily="34" charset="0"/>
              </a:rPr>
              <a:t>10.1.1.1/24</a:t>
            </a:r>
          </a:p>
          <a:p>
            <a:pPr fontAlgn="ctr"/>
            <a:r>
              <a:rPr lang="en-US" sz="1200" dirty="0">
                <a:latin typeface="Huawei Sans" panose="020C0503030203020204" pitchFamily="34" charset="0"/>
              </a:rPr>
              <a:t>Gateway: 10.1.1.254</a:t>
            </a:r>
            <a:endParaRPr lang="en-US" altLang="zh-CN" sz="1200" dirty="0">
              <a:latin typeface="Huawei Sans" panose="020C0503030203020204" pitchFamily="34" charset="0"/>
              <a:cs typeface="Arial" pitchFamily="34" charset="0"/>
            </a:endParaRPr>
          </a:p>
        </p:txBody>
      </p:sp>
      <p:sp>
        <p:nvSpPr>
          <p:cNvPr id="16" name="TextBox 4">
            <a:extLst>
              <a:ext uri="{FF2B5EF4-FFF2-40B4-BE49-F238E27FC236}">
                <a16:creationId xmlns:a16="http://schemas.microsoft.com/office/drawing/2014/main" id="{4C2AF6E8-2F8D-4541-B7E7-65969B0774A6}"/>
              </a:ext>
            </a:extLst>
          </p:cNvPr>
          <p:cNvSpPr txBox="1"/>
          <p:nvPr/>
        </p:nvSpPr>
        <p:spPr bwMode="gray">
          <a:xfrm>
            <a:off x="7398726" y="3671766"/>
            <a:ext cx="930063" cy="276999"/>
          </a:xfrm>
          <a:prstGeom prst="rect">
            <a:avLst/>
          </a:prstGeom>
          <a:noFill/>
        </p:spPr>
        <p:txBody>
          <a:bodyPr wrap="none" rtlCol="0">
            <a:spAutoFit/>
          </a:bodyPr>
          <a:lstStyle/>
          <a:p>
            <a:pPr fontAlgn="ctr"/>
            <a:r>
              <a:rPr lang="en-US" sz="1200" b="1" dirty="0">
                <a:solidFill>
                  <a:srgbClr val="EC7061"/>
                </a:solidFill>
                <a:latin typeface="Huawei Sans" panose="020C0503030203020204" pitchFamily="34" charset="0"/>
              </a:rPr>
              <a:t>Untrusted</a:t>
            </a:r>
            <a:endParaRPr lang="en-US" altLang="zh-CN" sz="1200" b="1" dirty="0">
              <a:solidFill>
                <a:srgbClr val="EC7061"/>
              </a:solidFill>
              <a:latin typeface="Huawei Sans" panose="020C0503030203020204" pitchFamily="34" charset="0"/>
              <a:cs typeface="Arial" pitchFamily="34" charset="0"/>
            </a:endParaRPr>
          </a:p>
        </p:txBody>
      </p:sp>
      <p:sp>
        <p:nvSpPr>
          <p:cNvPr id="17" name="圆角矩形 17">
            <a:extLst>
              <a:ext uri="{FF2B5EF4-FFF2-40B4-BE49-F238E27FC236}">
                <a16:creationId xmlns:a16="http://schemas.microsoft.com/office/drawing/2014/main" id="{83B38AE0-78AE-426A-948C-4E33AB7BA05A}"/>
              </a:ext>
            </a:extLst>
          </p:cNvPr>
          <p:cNvSpPr/>
          <p:nvPr/>
        </p:nvSpPr>
        <p:spPr bwMode="gray">
          <a:xfrm>
            <a:off x="1708863" y="2792820"/>
            <a:ext cx="2581891" cy="1227805"/>
          </a:xfrm>
          <a:prstGeom prst="roundRect">
            <a:avLst>
              <a:gd name="adj" fmla="val 4719"/>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18" name="TextBox 6">
            <a:extLst>
              <a:ext uri="{FF2B5EF4-FFF2-40B4-BE49-F238E27FC236}">
                <a16:creationId xmlns:a16="http://schemas.microsoft.com/office/drawing/2014/main" id="{3DD89334-017D-457D-9C7C-44AF99C804AA}"/>
              </a:ext>
            </a:extLst>
          </p:cNvPr>
          <p:cNvSpPr txBox="1"/>
          <p:nvPr/>
        </p:nvSpPr>
        <p:spPr bwMode="gray">
          <a:xfrm>
            <a:off x="1532566" y="2843857"/>
            <a:ext cx="1997933" cy="830997"/>
          </a:xfrm>
          <a:prstGeom prst="rect">
            <a:avLst/>
          </a:prstGeom>
          <a:noFill/>
        </p:spPr>
        <p:txBody>
          <a:bodyPr wrap="square" rtlCol="0">
            <a:spAutoFit/>
          </a:bodyPr>
          <a:lstStyle/>
          <a:p>
            <a:pPr algn="r" fontAlgn="ctr"/>
            <a:r>
              <a:rPr lang="en-US" sz="1200" b="1" dirty="0">
                <a:latin typeface="Huawei Sans" panose="020C0503030203020204" pitchFamily="34" charset="0"/>
              </a:rPr>
              <a:t>PC1</a:t>
            </a:r>
          </a:p>
          <a:p>
            <a:pPr algn="r" fontAlgn="ctr"/>
            <a:r>
              <a:rPr lang="en-US" sz="1200" dirty="0">
                <a:latin typeface="Huawei Sans" panose="020C0503030203020204" pitchFamily="34" charset="0"/>
              </a:rPr>
              <a:t>192.168.1.1/24</a:t>
            </a:r>
          </a:p>
          <a:p>
            <a:pPr algn="r" fontAlgn="ctr"/>
            <a:r>
              <a:rPr lang="en-US" sz="1200" dirty="0">
                <a:latin typeface="Huawei Sans" panose="020C0503030203020204" pitchFamily="34" charset="0"/>
              </a:rPr>
              <a:t>Gateway address: 192.168.1.254</a:t>
            </a:r>
            <a:endParaRPr lang="en-US" altLang="zh-CN" sz="1200" dirty="0">
              <a:latin typeface="Huawei Sans" panose="020C0503030203020204" pitchFamily="34" charset="0"/>
              <a:cs typeface="Arial" pitchFamily="34" charset="0"/>
            </a:endParaRPr>
          </a:p>
        </p:txBody>
      </p:sp>
      <p:sp>
        <p:nvSpPr>
          <p:cNvPr id="19" name="TextBox 7">
            <a:extLst>
              <a:ext uri="{FF2B5EF4-FFF2-40B4-BE49-F238E27FC236}">
                <a16:creationId xmlns:a16="http://schemas.microsoft.com/office/drawing/2014/main" id="{ADA12F4A-1745-4181-971A-87DEA75ACDA9}"/>
              </a:ext>
            </a:extLst>
          </p:cNvPr>
          <p:cNvSpPr txBox="1"/>
          <p:nvPr/>
        </p:nvSpPr>
        <p:spPr bwMode="gray">
          <a:xfrm>
            <a:off x="3529488" y="3671766"/>
            <a:ext cx="748923" cy="276999"/>
          </a:xfrm>
          <a:prstGeom prst="rect">
            <a:avLst/>
          </a:prstGeom>
          <a:noFill/>
        </p:spPr>
        <p:txBody>
          <a:bodyPr wrap="none" rtlCol="0">
            <a:spAutoFit/>
          </a:bodyPr>
          <a:lstStyle/>
          <a:p>
            <a:pPr fontAlgn="ctr"/>
            <a:r>
              <a:rPr lang="en-US" sz="1200" b="1" dirty="0">
                <a:solidFill>
                  <a:srgbClr val="EC7061"/>
                </a:solidFill>
                <a:latin typeface="Huawei Sans" panose="020C0503030203020204" pitchFamily="34" charset="0"/>
              </a:rPr>
              <a:t>Trusted</a:t>
            </a:r>
            <a:endParaRPr lang="en-US" altLang="zh-CN" sz="1200" b="1" dirty="0">
              <a:solidFill>
                <a:srgbClr val="EC7061"/>
              </a:solidFill>
              <a:latin typeface="Huawei Sans" panose="020C0503030203020204" pitchFamily="34" charset="0"/>
              <a:cs typeface="Arial" pitchFamily="34" charset="0"/>
            </a:endParaRPr>
          </a:p>
        </p:txBody>
      </p:sp>
      <p:cxnSp>
        <p:nvCxnSpPr>
          <p:cNvPr id="20" name="直接箭头连接符 2">
            <a:extLst>
              <a:ext uri="{FF2B5EF4-FFF2-40B4-BE49-F238E27FC236}">
                <a16:creationId xmlns:a16="http://schemas.microsoft.com/office/drawing/2014/main" id="{488342EB-4437-4119-8EE1-0E4F6593D7BD}"/>
              </a:ext>
            </a:extLst>
          </p:cNvPr>
          <p:cNvCxnSpPr/>
          <p:nvPr/>
        </p:nvCxnSpPr>
        <p:spPr bwMode="gray">
          <a:xfrm>
            <a:off x="4031606" y="3225807"/>
            <a:ext cx="3492475" cy="0"/>
          </a:xfrm>
          <a:prstGeom prst="straightConnector1">
            <a:avLst/>
          </a:prstGeom>
          <a:ln w="25400">
            <a:tailEnd type="none"/>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21" name="TextBox 12">
            <a:extLst>
              <a:ext uri="{FF2B5EF4-FFF2-40B4-BE49-F238E27FC236}">
                <a16:creationId xmlns:a16="http://schemas.microsoft.com/office/drawing/2014/main" id="{C4A5D631-364D-4F1F-823B-EBAFCFA3D10B}"/>
              </a:ext>
            </a:extLst>
          </p:cNvPr>
          <p:cNvSpPr txBox="1"/>
          <p:nvPr/>
        </p:nvSpPr>
        <p:spPr bwMode="gray">
          <a:xfrm>
            <a:off x="4440652" y="2700428"/>
            <a:ext cx="1156086" cy="461665"/>
          </a:xfrm>
          <a:prstGeom prst="rect">
            <a:avLst/>
          </a:prstGeom>
          <a:noFill/>
        </p:spPr>
        <p:txBody>
          <a:bodyPr wrap="none" rtlCol="0">
            <a:spAutoFit/>
          </a:bodyPr>
          <a:lstStyle/>
          <a:p>
            <a:pPr algn="r" fontAlgn="ctr"/>
            <a:r>
              <a:rPr lang="en-US" sz="1200" dirty="0">
                <a:latin typeface="Huawei Sans" panose="020C0503030203020204" pitchFamily="34" charset="0"/>
              </a:rPr>
              <a:t>GE1/0/1</a:t>
            </a:r>
          </a:p>
          <a:p>
            <a:pPr algn="r" fontAlgn="ctr"/>
            <a:r>
              <a:rPr lang="en-US" sz="1200" dirty="0">
                <a:latin typeface="Huawei Sans" panose="020C0503030203020204" pitchFamily="34" charset="0"/>
              </a:rPr>
              <a:t>192.168.1.254</a:t>
            </a:r>
            <a:endParaRPr lang="en-US" altLang="zh-CN" sz="1200" dirty="0">
              <a:latin typeface="Huawei Sans" panose="020C0503030203020204" pitchFamily="34" charset="0"/>
              <a:cs typeface="Arial" pitchFamily="34" charset="0"/>
            </a:endParaRPr>
          </a:p>
        </p:txBody>
      </p:sp>
      <p:sp>
        <p:nvSpPr>
          <p:cNvPr id="22" name="TextBox 13">
            <a:extLst>
              <a:ext uri="{FF2B5EF4-FFF2-40B4-BE49-F238E27FC236}">
                <a16:creationId xmlns:a16="http://schemas.microsoft.com/office/drawing/2014/main" id="{9A94D18F-1194-4FE6-A16E-3B54F5D2B7E2}"/>
              </a:ext>
            </a:extLst>
          </p:cNvPr>
          <p:cNvSpPr txBox="1"/>
          <p:nvPr/>
        </p:nvSpPr>
        <p:spPr bwMode="gray">
          <a:xfrm>
            <a:off x="6069862" y="2700428"/>
            <a:ext cx="896399" cy="461665"/>
          </a:xfrm>
          <a:prstGeom prst="rect">
            <a:avLst/>
          </a:prstGeom>
          <a:noFill/>
        </p:spPr>
        <p:txBody>
          <a:bodyPr wrap="none" rtlCol="0">
            <a:spAutoFit/>
          </a:bodyPr>
          <a:lstStyle/>
          <a:p>
            <a:pPr fontAlgn="ctr"/>
            <a:r>
              <a:rPr lang="en-US" sz="1200" dirty="0">
                <a:latin typeface="Huawei Sans" panose="020C0503030203020204" pitchFamily="34" charset="0"/>
              </a:rPr>
              <a:t>GE1/0/2</a:t>
            </a:r>
          </a:p>
          <a:p>
            <a:pPr fontAlgn="ctr"/>
            <a:r>
              <a:rPr lang="en-US" sz="1200" dirty="0">
                <a:latin typeface="Huawei Sans" panose="020C0503030203020204" pitchFamily="34" charset="0"/>
              </a:rPr>
              <a:t>10.1.1.254</a:t>
            </a:r>
            <a:endParaRPr lang="en-US" altLang="zh-CN" sz="1200" dirty="0">
              <a:latin typeface="Huawei Sans" panose="020C0503030203020204" pitchFamily="34" charset="0"/>
              <a:cs typeface="Arial" pitchFamily="34" charset="0"/>
            </a:endParaRPr>
          </a:p>
        </p:txBody>
      </p:sp>
      <p:cxnSp>
        <p:nvCxnSpPr>
          <p:cNvPr id="23" name="Straight Arrow Connector 14">
            <a:extLst>
              <a:ext uri="{FF2B5EF4-FFF2-40B4-BE49-F238E27FC236}">
                <a16:creationId xmlns:a16="http://schemas.microsoft.com/office/drawing/2014/main" id="{256D185D-4FFF-44ED-9FCA-F1B7E64D9007}"/>
              </a:ext>
            </a:extLst>
          </p:cNvPr>
          <p:cNvCxnSpPr/>
          <p:nvPr/>
        </p:nvCxnSpPr>
        <p:spPr bwMode="gray">
          <a:xfrm>
            <a:off x="4420568" y="3833347"/>
            <a:ext cx="1121995" cy="0"/>
          </a:xfrm>
          <a:prstGeom prst="straightConnector1">
            <a:avLst/>
          </a:prstGeom>
          <a:solidFill>
            <a:schemeClr val="accent1"/>
          </a:solidFill>
          <a:ln w="38100" cap="flat" cmpd="sng" algn="ctr">
            <a:solidFill>
              <a:srgbClr val="00B0F0"/>
            </a:solidFill>
            <a:prstDash val="sysDot"/>
            <a:round/>
            <a:headEnd type="none" w="med" len="med"/>
            <a:tailEnd type="triangle" w="med" len="med"/>
          </a:ln>
          <a:effectLst/>
        </p:spPr>
      </p:cxnSp>
      <p:sp>
        <p:nvSpPr>
          <p:cNvPr id="24" name="Oval 15">
            <a:extLst>
              <a:ext uri="{FF2B5EF4-FFF2-40B4-BE49-F238E27FC236}">
                <a16:creationId xmlns:a16="http://schemas.microsoft.com/office/drawing/2014/main" id="{8D4A0C4D-886E-4548-B9A6-60B06D13160B}"/>
              </a:ext>
            </a:extLst>
          </p:cNvPr>
          <p:cNvSpPr/>
          <p:nvPr/>
        </p:nvSpPr>
        <p:spPr bwMode="gray">
          <a:xfrm>
            <a:off x="4864900" y="3719835"/>
            <a:ext cx="227025" cy="22702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a:solidFill>
                  <a:schemeClr val="bg1"/>
                </a:solidFill>
                <a:latin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endParaRPr>
          </a:p>
        </p:txBody>
      </p:sp>
      <p:cxnSp>
        <p:nvCxnSpPr>
          <p:cNvPr id="25" name="Straight Arrow Connector 25">
            <a:extLst>
              <a:ext uri="{FF2B5EF4-FFF2-40B4-BE49-F238E27FC236}">
                <a16:creationId xmlns:a16="http://schemas.microsoft.com/office/drawing/2014/main" id="{E8BB6B13-8D6E-4F15-A3C9-A7FD5E47FC6D}"/>
              </a:ext>
            </a:extLst>
          </p:cNvPr>
          <p:cNvCxnSpPr/>
          <p:nvPr/>
        </p:nvCxnSpPr>
        <p:spPr bwMode="gray">
          <a:xfrm>
            <a:off x="6149160" y="3833347"/>
            <a:ext cx="1121995" cy="0"/>
          </a:xfrm>
          <a:prstGeom prst="straightConnector1">
            <a:avLst/>
          </a:prstGeom>
          <a:solidFill>
            <a:schemeClr val="accent1"/>
          </a:solidFill>
          <a:ln w="38100" cap="flat" cmpd="sng" algn="ctr">
            <a:solidFill>
              <a:srgbClr val="00B0F0"/>
            </a:solidFill>
            <a:prstDash val="sysDot"/>
            <a:round/>
            <a:headEnd type="none" w="med" len="med"/>
            <a:tailEnd type="triangle" w="med" len="med"/>
          </a:ln>
          <a:effectLst/>
        </p:spPr>
      </p:cxnSp>
      <p:sp>
        <p:nvSpPr>
          <p:cNvPr id="26" name="Oval 26">
            <a:extLst>
              <a:ext uri="{FF2B5EF4-FFF2-40B4-BE49-F238E27FC236}">
                <a16:creationId xmlns:a16="http://schemas.microsoft.com/office/drawing/2014/main" id="{F78318D0-3052-4722-95E1-A951A6DE50B4}"/>
              </a:ext>
            </a:extLst>
          </p:cNvPr>
          <p:cNvSpPr/>
          <p:nvPr/>
        </p:nvSpPr>
        <p:spPr bwMode="gray">
          <a:xfrm>
            <a:off x="6593492" y="3719835"/>
            <a:ext cx="227025" cy="22702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a:solidFill>
                  <a:schemeClr val="bg1"/>
                </a:solidFill>
                <a:latin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endParaRPr>
          </a:p>
        </p:txBody>
      </p:sp>
      <p:pic>
        <p:nvPicPr>
          <p:cNvPr id="27" name="图片 9">
            <a:extLst>
              <a:ext uri="{FF2B5EF4-FFF2-40B4-BE49-F238E27FC236}">
                <a16:creationId xmlns:a16="http://schemas.microsoft.com/office/drawing/2014/main" id="{3EF814CD-761E-4E35-810A-277892DAD1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585445" y="3029555"/>
            <a:ext cx="541200" cy="442800"/>
          </a:xfrm>
          <a:prstGeom prst="rect">
            <a:avLst/>
          </a:prstGeom>
        </p:spPr>
      </p:pic>
      <p:pic>
        <p:nvPicPr>
          <p:cNvPr id="28" name="图片 11" descr="开放网络-蓝.png">
            <a:extLst>
              <a:ext uri="{FF2B5EF4-FFF2-40B4-BE49-F238E27FC236}">
                <a16:creationId xmlns:a16="http://schemas.microsoft.com/office/drawing/2014/main" id="{700E7DBF-BA34-496F-8B26-3EC3ED267153}"/>
              </a:ext>
            </a:extLst>
          </p:cNvPr>
          <p:cNvPicPr>
            <a:picLocks noChangeAspect="1"/>
          </p:cNvPicPr>
          <p:nvPr/>
        </p:nvPicPr>
        <p:blipFill>
          <a:blip r:embed="rId4" cstate="print"/>
          <a:stretch>
            <a:fillRect/>
          </a:stretch>
        </p:blipFill>
        <p:spPr bwMode="gray">
          <a:xfrm>
            <a:off x="3492961" y="3013584"/>
            <a:ext cx="539607" cy="415381"/>
          </a:xfrm>
          <a:prstGeom prst="rect">
            <a:avLst/>
          </a:prstGeom>
        </p:spPr>
      </p:pic>
      <p:pic>
        <p:nvPicPr>
          <p:cNvPr id="29" name="图片 11" descr="开放网络-蓝.png">
            <a:extLst>
              <a:ext uri="{FF2B5EF4-FFF2-40B4-BE49-F238E27FC236}">
                <a16:creationId xmlns:a16="http://schemas.microsoft.com/office/drawing/2014/main" id="{6AAFE418-0E44-4363-8F2A-C6EE97F01290}"/>
              </a:ext>
            </a:extLst>
          </p:cNvPr>
          <p:cNvPicPr>
            <a:picLocks noChangeAspect="1"/>
          </p:cNvPicPr>
          <p:nvPr/>
        </p:nvPicPr>
        <p:blipFill>
          <a:blip r:embed="rId4" cstate="print"/>
          <a:stretch>
            <a:fillRect/>
          </a:stretch>
        </p:blipFill>
        <p:spPr bwMode="gray">
          <a:xfrm>
            <a:off x="7520247" y="3013584"/>
            <a:ext cx="539607" cy="415381"/>
          </a:xfrm>
          <a:prstGeom prst="rect">
            <a:avLst/>
          </a:prstGeom>
        </p:spPr>
      </p:pic>
      <p:sp>
        <p:nvSpPr>
          <p:cNvPr id="30" name="Rectangle 10">
            <a:extLst>
              <a:ext uri="{FF2B5EF4-FFF2-40B4-BE49-F238E27FC236}">
                <a16:creationId xmlns:a16="http://schemas.microsoft.com/office/drawing/2014/main" id="{AC11723C-8B25-4E6C-B1F7-AD710B586A59}"/>
              </a:ext>
            </a:extLst>
          </p:cNvPr>
          <p:cNvSpPr/>
          <p:nvPr/>
        </p:nvSpPr>
        <p:spPr bwMode="gray">
          <a:xfrm>
            <a:off x="457423" y="1233535"/>
            <a:ext cx="11429776" cy="1384995"/>
          </a:xfrm>
          <a:prstGeom prst="rect">
            <a:avLst/>
          </a:prstGeom>
          <a:noFill/>
        </p:spPr>
        <p:txBody>
          <a:bodyPr wrap="square" rtlCol="0">
            <a:spAutoFit/>
          </a:bodyPr>
          <a:lstStyle/>
          <a:p>
            <a:pPr marL="355600" indent="-355600" fontAlgn="ctr">
              <a:lnSpc>
                <a:spcPct val="140000"/>
              </a:lnSpc>
              <a:buFont typeface="Arial" panose="020B0604020202020204" pitchFamily="34" charset="0"/>
              <a:buChar char="•"/>
            </a:pPr>
            <a:r>
              <a:rPr lang="en-US" sz="1200" dirty="0">
                <a:latin typeface="Huawei Sans" panose="020C0503030203020204" pitchFamily="34" charset="0"/>
              </a:rPr>
              <a:t>A session table is used to record the connection status of protocols such as TCP, UDP, and ICMP. It is an important basis for a firewall to forward packets.</a:t>
            </a:r>
            <a:endParaRPr lang="en-US" altLang="zh-CN" sz="1200" dirty="0">
              <a:latin typeface="Huawei Sans" panose="020C0503030203020204" pitchFamily="34" charset="0"/>
            </a:endParaRPr>
          </a:p>
          <a:p>
            <a:pPr marL="355600" indent="-355600" fontAlgn="ctr">
              <a:lnSpc>
                <a:spcPct val="140000"/>
              </a:lnSpc>
              <a:buFont typeface="Arial" panose="020B0604020202020204" pitchFamily="34" charset="0"/>
              <a:buChar char="•"/>
            </a:pPr>
            <a:r>
              <a:rPr lang="en-US" sz="1200" dirty="0">
                <a:latin typeface="Huawei Sans" panose="020C0503030203020204" pitchFamily="34" charset="0"/>
              </a:rPr>
              <a:t>The firewall uses a </a:t>
            </a:r>
            <a:r>
              <a:rPr lang="en-US" sz="1200" dirty="0" err="1">
                <a:latin typeface="Huawei Sans" panose="020C0503030203020204" pitchFamily="34" charset="0"/>
              </a:rPr>
              <a:t>stateful</a:t>
            </a:r>
            <a:r>
              <a:rPr lang="en-US" sz="1200" dirty="0">
                <a:latin typeface="Huawei Sans" panose="020C0503030203020204" pitchFamily="34" charset="0"/>
              </a:rPr>
              <a:t> inspection mechanism which determines the status of a connection based on the first packet or the first several packets. Subsequent packets are then processed based on the connection status. The </a:t>
            </a:r>
            <a:r>
              <a:rPr lang="en-US" sz="1200" dirty="0" err="1">
                <a:latin typeface="Huawei Sans" panose="020C0503030203020204" pitchFamily="34" charset="0"/>
              </a:rPr>
              <a:t>stateful</a:t>
            </a:r>
            <a:r>
              <a:rPr lang="en-US" sz="1200" dirty="0">
                <a:latin typeface="Huawei Sans" panose="020C0503030203020204" pitchFamily="34" charset="0"/>
              </a:rPr>
              <a:t> inspection mechanism improves the detection and forwarding efficiency. The session table is used for maintaining the connection status. To forward TCP, UDP, and ICMP packets, the firewall must look up the session table for the connection status and then process the packets accordingly.</a:t>
            </a:r>
          </a:p>
        </p:txBody>
      </p:sp>
      <p:sp>
        <p:nvSpPr>
          <p:cNvPr id="37" name="TextBox 23">
            <a:extLst>
              <a:ext uri="{FF2B5EF4-FFF2-40B4-BE49-F238E27FC236}">
                <a16:creationId xmlns:a16="http://schemas.microsoft.com/office/drawing/2014/main" id="{1E8939FD-BEE0-40BF-9E1B-1285950D835B}"/>
              </a:ext>
            </a:extLst>
          </p:cNvPr>
          <p:cNvSpPr txBox="1"/>
          <p:nvPr/>
        </p:nvSpPr>
        <p:spPr bwMode="gray">
          <a:xfrm>
            <a:off x="578706" y="4139027"/>
            <a:ext cx="1693211" cy="461665"/>
          </a:xfrm>
          <a:prstGeom prst="rect">
            <a:avLst/>
          </a:prstGeom>
          <a:noFill/>
        </p:spPr>
        <p:txBody>
          <a:bodyPr wrap="square" rtlCol="0">
            <a:spAutoFit/>
          </a:bodyPr>
          <a:lstStyle/>
          <a:p>
            <a:pPr marL="182563" indent="-182563" fontAlgn="ctr">
              <a:buFont typeface="+mj-lt"/>
              <a:buAutoNum type="arabicPeriod"/>
            </a:pPr>
            <a:r>
              <a:rPr lang="en-US" sz="1200" dirty="0">
                <a:solidFill>
                  <a:srgbClr val="0070C0"/>
                </a:solidFill>
                <a:latin typeface="Huawei Sans" panose="020C0503030203020204" pitchFamily="34" charset="0"/>
              </a:rPr>
              <a:t>PC1 sends a packet.</a:t>
            </a:r>
          </a:p>
        </p:txBody>
      </p:sp>
      <p:sp>
        <p:nvSpPr>
          <p:cNvPr id="38" name="TextBox 23">
            <a:extLst>
              <a:ext uri="{FF2B5EF4-FFF2-40B4-BE49-F238E27FC236}">
                <a16:creationId xmlns:a16="http://schemas.microsoft.com/office/drawing/2014/main" id="{8E9FE9D1-FBBD-4950-88C3-DB2E0942ABB9}"/>
              </a:ext>
            </a:extLst>
          </p:cNvPr>
          <p:cNvSpPr txBox="1"/>
          <p:nvPr/>
        </p:nvSpPr>
        <p:spPr bwMode="gray">
          <a:xfrm>
            <a:off x="7882066" y="4888438"/>
            <a:ext cx="3610498" cy="276999"/>
          </a:xfrm>
          <a:prstGeom prst="rect">
            <a:avLst/>
          </a:prstGeom>
          <a:noFill/>
        </p:spPr>
        <p:txBody>
          <a:bodyPr wrap="square" rtlCol="0">
            <a:spAutoFit/>
          </a:bodyPr>
          <a:lstStyle/>
          <a:p>
            <a:pPr marL="182563" indent="-182563" fontAlgn="ctr">
              <a:buFont typeface="+mj-lt"/>
              <a:buAutoNum type="arabicPeriod" startAt="3"/>
            </a:pPr>
            <a:r>
              <a:rPr lang="en-US" sz="1200" dirty="0">
                <a:solidFill>
                  <a:srgbClr val="0070C0"/>
                </a:solidFill>
                <a:latin typeface="Huawei Sans" panose="020C0503030203020204" pitchFamily="34" charset="0"/>
              </a:rPr>
              <a:t>The firewall permits the first packet.</a:t>
            </a:r>
          </a:p>
        </p:txBody>
      </p:sp>
      <p:sp>
        <p:nvSpPr>
          <p:cNvPr id="39" name="TextBox 23">
            <a:extLst>
              <a:ext uri="{FF2B5EF4-FFF2-40B4-BE49-F238E27FC236}">
                <a16:creationId xmlns:a16="http://schemas.microsoft.com/office/drawing/2014/main" id="{E5577C78-FF4F-47FB-ACCC-5E0136563D36}"/>
              </a:ext>
            </a:extLst>
          </p:cNvPr>
          <p:cNvSpPr txBox="1"/>
          <p:nvPr/>
        </p:nvSpPr>
        <p:spPr bwMode="gray">
          <a:xfrm>
            <a:off x="7882066" y="5485035"/>
            <a:ext cx="3539872" cy="276999"/>
          </a:xfrm>
          <a:prstGeom prst="rect">
            <a:avLst/>
          </a:prstGeom>
          <a:noFill/>
        </p:spPr>
        <p:txBody>
          <a:bodyPr wrap="square" rtlCol="0">
            <a:spAutoFit/>
          </a:bodyPr>
          <a:lstStyle/>
          <a:p>
            <a:pPr marL="182563" indent="-182563" fontAlgn="ctr">
              <a:buFont typeface="+mj-lt"/>
              <a:buAutoNum type="arabicPeriod" startAt="4"/>
            </a:pPr>
            <a:r>
              <a:rPr lang="en-US" sz="1200" dirty="0">
                <a:solidFill>
                  <a:srgbClr val="0070C0"/>
                </a:solidFill>
                <a:latin typeface="Huawei Sans" panose="020C0503030203020204" pitchFamily="34" charset="0"/>
              </a:rPr>
              <a:t>PC2 replies with a packet.</a:t>
            </a:r>
          </a:p>
        </p:txBody>
      </p:sp>
      <p:sp>
        <p:nvSpPr>
          <p:cNvPr id="40" name="TextBox 23">
            <a:extLst>
              <a:ext uri="{FF2B5EF4-FFF2-40B4-BE49-F238E27FC236}">
                <a16:creationId xmlns:a16="http://schemas.microsoft.com/office/drawing/2014/main" id="{3FDA1D49-E8EB-46A5-A864-36B837D6D750}"/>
              </a:ext>
            </a:extLst>
          </p:cNvPr>
          <p:cNvSpPr txBox="1"/>
          <p:nvPr/>
        </p:nvSpPr>
        <p:spPr bwMode="gray">
          <a:xfrm>
            <a:off x="578706" y="5634722"/>
            <a:ext cx="1693211" cy="646331"/>
          </a:xfrm>
          <a:prstGeom prst="rect">
            <a:avLst/>
          </a:prstGeom>
          <a:noFill/>
        </p:spPr>
        <p:txBody>
          <a:bodyPr wrap="square" rtlCol="0">
            <a:spAutoFit/>
          </a:bodyPr>
          <a:lstStyle/>
          <a:p>
            <a:pPr marL="182563" indent="-182563" fontAlgn="ctr">
              <a:buFont typeface="+mj-lt"/>
              <a:buAutoNum type="arabicPeriod" startAt="6"/>
            </a:pPr>
            <a:r>
              <a:rPr lang="en-US" sz="1200" dirty="0">
                <a:solidFill>
                  <a:srgbClr val="0070C0"/>
                </a:solidFill>
                <a:latin typeface="Huawei Sans" panose="020C0503030203020204" pitchFamily="34" charset="0"/>
              </a:rPr>
              <a:t>The firewall forwards the packet.</a:t>
            </a:r>
          </a:p>
        </p:txBody>
      </p:sp>
      <p:sp>
        <p:nvSpPr>
          <p:cNvPr id="45" name="燕尾形 25">
            <a:extLst>
              <a:ext uri="{FF2B5EF4-FFF2-40B4-BE49-F238E27FC236}">
                <a16:creationId xmlns:a16="http://schemas.microsoft.com/office/drawing/2014/main" id="{DA147D65-366B-4B4B-826C-DE10F19AEFFE}"/>
              </a:ext>
            </a:extLst>
          </p:cNvPr>
          <p:cNvSpPr/>
          <p:nvPr/>
        </p:nvSpPr>
        <p:spPr bwMode="gray">
          <a:xfrm>
            <a:off x="8429754" y="28876"/>
            <a:ext cx="934853" cy="337059"/>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Security Zone</a:t>
            </a:r>
            <a:endParaRPr lang="en-US" altLang="zh-CN" sz="900" kern="0" dirty="0">
              <a:latin typeface="Huawei Sans" panose="020C0503030203020204" pitchFamily="34" charset="0"/>
            </a:endParaRPr>
          </a:p>
        </p:txBody>
      </p:sp>
      <p:sp>
        <p:nvSpPr>
          <p:cNvPr id="46" name="燕尾形 26">
            <a:extLst>
              <a:ext uri="{FF2B5EF4-FFF2-40B4-BE49-F238E27FC236}">
                <a16:creationId xmlns:a16="http://schemas.microsoft.com/office/drawing/2014/main" id="{17582EC4-726F-439C-BEF1-F87D72FDB58B}"/>
              </a:ext>
            </a:extLst>
          </p:cNvPr>
          <p:cNvSpPr/>
          <p:nvPr/>
        </p:nvSpPr>
        <p:spPr bwMode="gray">
          <a:xfrm>
            <a:off x="9296507" y="28876"/>
            <a:ext cx="846376" cy="337059"/>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Security Policy</a:t>
            </a:r>
            <a:endParaRPr lang="en-US" altLang="zh-CN" sz="900" kern="0" dirty="0">
              <a:latin typeface="Huawei Sans" panose="020C0503030203020204" pitchFamily="34" charset="0"/>
            </a:endParaRPr>
          </a:p>
        </p:txBody>
      </p:sp>
      <p:sp>
        <p:nvSpPr>
          <p:cNvPr id="47" name="燕尾形 27">
            <a:extLst>
              <a:ext uri="{FF2B5EF4-FFF2-40B4-BE49-F238E27FC236}">
                <a16:creationId xmlns:a16="http://schemas.microsoft.com/office/drawing/2014/main" id="{B9CFC334-8ECD-41AF-84DB-A3175F7943FE}"/>
              </a:ext>
            </a:extLst>
          </p:cNvPr>
          <p:cNvSpPr/>
          <p:nvPr/>
        </p:nvSpPr>
        <p:spPr bwMode="gray">
          <a:xfrm>
            <a:off x="10074783" y="28876"/>
            <a:ext cx="781200" cy="337059"/>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rPr>
              <a:t>Session Table</a:t>
            </a:r>
            <a:endParaRPr lang="en-US" altLang="zh-CN" sz="900" b="1" kern="0" dirty="0">
              <a:solidFill>
                <a:schemeClr val="bg1"/>
              </a:solidFill>
              <a:latin typeface="Huawei Sans" panose="020C0503030203020204" pitchFamily="34" charset="0"/>
            </a:endParaRPr>
          </a:p>
        </p:txBody>
      </p:sp>
      <p:sp>
        <p:nvSpPr>
          <p:cNvPr id="48" name="燕尾形 27">
            <a:extLst>
              <a:ext uri="{FF2B5EF4-FFF2-40B4-BE49-F238E27FC236}">
                <a16:creationId xmlns:a16="http://schemas.microsoft.com/office/drawing/2014/main" id="{98D8A4E3-92D4-4C94-9A2B-314646C9ECDB}"/>
              </a:ext>
            </a:extLst>
          </p:cNvPr>
          <p:cNvSpPr/>
          <p:nvPr/>
        </p:nvSpPr>
        <p:spPr bwMode="gray">
          <a:xfrm>
            <a:off x="10787882" y="28876"/>
            <a:ext cx="1099317" cy="33705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Server Map</a:t>
            </a:r>
          </a:p>
        </p:txBody>
      </p:sp>
    </p:spTree>
    <p:extLst>
      <p:ext uri="{BB962C8B-B14F-4D97-AF65-F5344CB8AC3E}">
        <p14:creationId xmlns:p14="http://schemas.microsoft.com/office/powerpoint/2010/main" val="27093287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1BEE54C-9CB8-485F-9489-76329D405C71}"/>
              </a:ext>
            </a:extLst>
          </p:cNvPr>
          <p:cNvSpPr>
            <a:spLocks noGrp="1"/>
          </p:cNvSpPr>
          <p:nvPr>
            <p:ph type="title"/>
          </p:nvPr>
        </p:nvSpPr>
        <p:spPr bwMode="gray">
          <a:xfrm>
            <a:off x="1594177" y="410400"/>
            <a:ext cx="10151736" cy="640800"/>
          </a:xfrm>
        </p:spPr>
        <p:txBody>
          <a:bodyPr/>
          <a:lstStyle/>
          <a:p>
            <a:pPr fontAlgn="ctr"/>
            <a:r>
              <a:rPr lang="en-US" dirty="0">
                <a:latin typeface="Huawei Sans" panose="020C0503030203020204" pitchFamily="34" charset="0"/>
              </a:rPr>
              <a:t>Session Table Creation and Packet Processing</a:t>
            </a:r>
          </a:p>
        </p:txBody>
      </p:sp>
      <p:grpSp>
        <p:nvGrpSpPr>
          <p:cNvPr id="3" name="组合 2">
            <a:extLst>
              <a:ext uri="{FF2B5EF4-FFF2-40B4-BE49-F238E27FC236}">
                <a16:creationId xmlns:a16="http://schemas.microsoft.com/office/drawing/2014/main" id="{FA8BA474-D35C-48BC-A85C-D42AE0229D26}"/>
              </a:ext>
            </a:extLst>
          </p:cNvPr>
          <p:cNvGrpSpPr/>
          <p:nvPr/>
        </p:nvGrpSpPr>
        <p:grpSpPr bwMode="gray">
          <a:xfrm>
            <a:off x="861895" y="1969323"/>
            <a:ext cx="9899297" cy="4412506"/>
            <a:chOff x="910535" y="1424122"/>
            <a:chExt cx="10197934" cy="4957622"/>
          </a:xfrm>
        </p:grpSpPr>
        <p:sp>
          <p:nvSpPr>
            <p:cNvPr id="9" name="Rounded Rectangle 3">
              <a:extLst>
                <a:ext uri="{FF2B5EF4-FFF2-40B4-BE49-F238E27FC236}">
                  <a16:creationId xmlns:a16="http://schemas.microsoft.com/office/drawing/2014/main" id="{566D46F4-7D6B-4D73-A92D-1E5464C36007}"/>
                </a:ext>
              </a:extLst>
            </p:cNvPr>
            <p:cNvSpPr/>
            <p:nvPr/>
          </p:nvSpPr>
          <p:spPr bwMode="gray">
            <a:xfrm>
              <a:off x="2589854" y="1512015"/>
              <a:ext cx="1283677" cy="694654"/>
            </a:xfrm>
            <a:prstGeom prst="roundRect">
              <a:avLst/>
            </a:prstGeom>
            <a:solidFill>
              <a:schemeClr val="bg1"/>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100" dirty="0">
                  <a:solidFill>
                    <a:schemeClr val="tx1"/>
                  </a:solidFill>
                  <a:latin typeface="Huawei Sans" panose="020C0503030203020204" pitchFamily="34" charset="0"/>
                </a:rPr>
                <a:t>Query the session table</a:t>
              </a:r>
            </a:p>
          </p:txBody>
        </p:sp>
        <p:sp>
          <p:nvSpPr>
            <p:cNvPr id="10" name="Diamond 5">
              <a:extLst>
                <a:ext uri="{FF2B5EF4-FFF2-40B4-BE49-F238E27FC236}">
                  <a16:creationId xmlns:a16="http://schemas.microsoft.com/office/drawing/2014/main" id="{BC093828-6FDB-4DDE-88A7-EEC8A655D69E}"/>
                </a:ext>
              </a:extLst>
            </p:cNvPr>
            <p:cNvSpPr/>
            <p:nvPr/>
          </p:nvSpPr>
          <p:spPr bwMode="gray">
            <a:xfrm>
              <a:off x="4364431" y="1424122"/>
              <a:ext cx="1547446" cy="870439"/>
            </a:xfrm>
            <a:prstGeom prst="diamond">
              <a:avLst/>
            </a:prstGeom>
            <a:solidFill>
              <a:schemeClr val="bg1"/>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100" dirty="0">
                  <a:solidFill>
                    <a:schemeClr val="tx1"/>
                  </a:solidFill>
                  <a:latin typeface="Huawei Sans" panose="020C0503030203020204" pitchFamily="34" charset="0"/>
                </a:rPr>
                <a:t>Match</a:t>
              </a:r>
              <a:endParaRPr lang="en-US" altLang="zh-CN" sz="1100" dirty="0">
                <a:solidFill>
                  <a:schemeClr val="tx1"/>
                </a:solidFill>
                <a:latin typeface="Huawei Sans" panose="020C0503030203020204" pitchFamily="34" charset="0"/>
              </a:endParaRPr>
            </a:p>
            <a:p>
              <a:pPr algn="ctr" fontAlgn="ctr"/>
              <a:r>
                <a:rPr lang="en-US" sz="1100" dirty="0">
                  <a:solidFill>
                    <a:schemeClr val="tx1"/>
                  </a:solidFill>
                  <a:latin typeface="Huawei Sans" panose="020C0503030203020204" pitchFamily="34" charset="0"/>
                </a:rPr>
                <a:t>a session</a:t>
              </a:r>
            </a:p>
          </p:txBody>
        </p:sp>
        <p:sp>
          <p:nvSpPr>
            <p:cNvPr id="11" name="Rounded Rectangle 6">
              <a:extLst>
                <a:ext uri="{FF2B5EF4-FFF2-40B4-BE49-F238E27FC236}">
                  <a16:creationId xmlns:a16="http://schemas.microsoft.com/office/drawing/2014/main" id="{6B0758FB-C2C5-40D0-AC12-6E7D1ED9F2E9}"/>
                </a:ext>
              </a:extLst>
            </p:cNvPr>
            <p:cNvSpPr/>
            <p:nvPr/>
          </p:nvSpPr>
          <p:spPr bwMode="gray">
            <a:xfrm>
              <a:off x="3986995" y="2602949"/>
              <a:ext cx="2302317" cy="653130"/>
            </a:xfrm>
            <a:prstGeom prst="roundRect">
              <a:avLst/>
            </a:prstGeom>
            <a:solidFill>
              <a:schemeClr val="bg1"/>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100" dirty="0">
                  <a:solidFill>
                    <a:schemeClr val="tx1"/>
                  </a:solidFill>
                  <a:latin typeface="Huawei Sans" panose="020C0503030203020204" pitchFamily="34" charset="0"/>
                </a:rPr>
                <a:t>Determine whether a session can be set up through </a:t>
              </a:r>
              <a:r>
                <a:rPr lang="en-US" sz="1100" dirty="0" err="1">
                  <a:solidFill>
                    <a:schemeClr val="tx1"/>
                  </a:solidFill>
                  <a:latin typeface="Huawei Sans" panose="020C0503030203020204" pitchFamily="34" charset="0"/>
                </a:rPr>
                <a:t>stateful</a:t>
              </a:r>
              <a:r>
                <a:rPr lang="en-US" sz="1100" dirty="0">
                  <a:solidFill>
                    <a:schemeClr val="tx1"/>
                  </a:solidFill>
                  <a:latin typeface="Huawei Sans" panose="020C0503030203020204" pitchFamily="34" charset="0"/>
                </a:rPr>
                <a:t> detection</a:t>
              </a:r>
              <a:endParaRPr lang="en-US" altLang="zh-CN" sz="1100" dirty="0">
                <a:solidFill>
                  <a:schemeClr val="tx1"/>
                </a:solidFill>
                <a:latin typeface="Huawei Sans" panose="020C0503030203020204" pitchFamily="34" charset="0"/>
              </a:endParaRPr>
            </a:p>
          </p:txBody>
        </p:sp>
        <p:sp>
          <p:nvSpPr>
            <p:cNvPr id="12" name="Rounded Rectangle 7">
              <a:extLst>
                <a:ext uri="{FF2B5EF4-FFF2-40B4-BE49-F238E27FC236}">
                  <a16:creationId xmlns:a16="http://schemas.microsoft.com/office/drawing/2014/main" id="{E305058F-2E7A-4C20-A9C0-F0C0015112E7}"/>
                </a:ext>
              </a:extLst>
            </p:cNvPr>
            <p:cNvSpPr/>
            <p:nvPr/>
          </p:nvSpPr>
          <p:spPr bwMode="gray">
            <a:xfrm>
              <a:off x="3986995" y="3410736"/>
              <a:ext cx="2302317" cy="349412"/>
            </a:xfrm>
            <a:prstGeom prst="roundRect">
              <a:avLst/>
            </a:prstGeom>
            <a:solidFill>
              <a:schemeClr val="bg1"/>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100" dirty="0">
                  <a:solidFill>
                    <a:schemeClr val="tx1"/>
                  </a:solidFill>
                  <a:latin typeface="Huawei Sans" panose="020C0503030203020204" pitchFamily="34" charset="0"/>
                </a:rPr>
                <a:t>Query server map table</a:t>
              </a:r>
            </a:p>
          </p:txBody>
        </p:sp>
        <p:sp>
          <p:nvSpPr>
            <p:cNvPr id="13" name="Rounded Rectangle 8">
              <a:extLst>
                <a:ext uri="{FF2B5EF4-FFF2-40B4-BE49-F238E27FC236}">
                  <a16:creationId xmlns:a16="http://schemas.microsoft.com/office/drawing/2014/main" id="{55E9DFD1-672E-4082-9D7C-BCE7CF34F7BC}"/>
                </a:ext>
              </a:extLst>
            </p:cNvPr>
            <p:cNvSpPr/>
            <p:nvPr/>
          </p:nvSpPr>
          <p:spPr bwMode="gray">
            <a:xfrm>
              <a:off x="3986995" y="3914805"/>
              <a:ext cx="2302317" cy="349412"/>
            </a:xfrm>
            <a:prstGeom prst="roundRect">
              <a:avLst/>
            </a:prstGeom>
            <a:solidFill>
              <a:schemeClr val="bg1"/>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100" dirty="0">
                  <a:solidFill>
                    <a:schemeClr val="tx1"/>
                  </a:solidFill>
                  <a:latin typeface="Huawei Sans" panose="020C0503030203020204" pitchFamily="34" charset="0"/>
                </a:rPr>
                <a:t>Query routing table</a:t>
              </a:r>
            </a:p>
          </p:txBody>
        </p:sp>
        <p:sp>
          <p:nvSpPr>
            <p:cNvPr id="14" name="Rounded Rectangle 9">
              <a:extLst>
                <a:ext uri="{FF2B5EF4-FFF2-40B4-BE49-F238E27FC236}">
                  <a16:creationId xmlns:a16="http://schemas.microsoft.com/office/drawing/2014/main" id="{93658F7C-4099-46F8-B54D-D7B163DDF6F2}"/>
                </a:ext>
              </a:extLst>
            </p:cNvPr>
            <p:cNvSpPr/>
            <p:nvPr/>
          </p:nvSpPr>
          <p:spPr bwMode="gray">
            <a:xfrm>
              <a:off x="3986995" y="4418874"/>
              <a:ext cx="2302317" cy="349412"/>
            </a:xfrm>
            <a:prstGeom prst="roundRect">
              <a:avLst/>
            </a:prstGeom>
            <a:solidFill>
              <a:schemeClr val="bg1"/>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100" dirty="0">
                  <a:solidFill>
                    <a:schemeClr val="tx1"/>
                  </a:solidFill>
                  <a:latin typeface="Huawei Sans" panose="020C0503030203020204" pitchFamily="34" charset="0"/>
                </a:rPr>
                <a:t>Query security policy</a:t>
              </a:r>
            </a:p>
          </p:txBody>
        </p:sp>
        <p:sp>
          <p:nvSpPr>
            <p:cNvPr id="15" name="Rounded Rectangle 10">
              <a:extLst>
                <a:ext uri="{FF2B5EF4-FFF2-40B4-BE49-F238E27FC236}">
                  <a16:creationId xmlns:a16="http://schemas.microsoft.com/office/drawing/2014/main" id="{5D9B9A90-C699-4511-8AA3-9990D088258A}"/>
                </a:ext>
              </a:extLst>
            </p:cNvPr>
            <p:cNvSpPr/>
            <p:nvPr/>
          </p:nvSpPr>
          <p:spPr bwMode="gray">
            <a:xfrm>
              <a:off x="3986995" y="4922943"/>
              <a:ext cx="2302317" cy="349412"/>
            </a:xfrm>
            <a:prstGeom prst="roundRect">
              <a:avLst/>
            </a:prstGeom>
            <a:solidFill>
              <a:schemeClr val="bg1"/>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100" dirty="0">
                  <a:solidFill>
                    <a:schemeClr val="tx1"/>
                  </a:solidFill>
                  <a:latin typeface="Huawei Sans" panose="020C0503030203020204" pitchFamily="34" charset="0"/>
                </a:rPr>
                <a:t>Query NAT policy</a:t>
              </a:r>
            </a:p>
          </p:txBody>
        </p:sp>
        <p:sp>
          <p:nvSpPr>
            <p:cNvPr id="16" name="Rounded Rectangle 11">
              <a:extLst>
                <a:ext uri="{FF2B5EF4-FFF2-40B4-BE49-F238E27FC236}">
                  <a16:creationId xmlns:a16="http://schemas.microsoft.com/office/drawing/2014/main" id="{B27BB682-9F4E-43E3-BD73-09CEF6FC6685}"/>
                </a:ext>
              </a:extLst>
            </p:cNvPr>
            <p:cNvSpPr/>
            <p:nvPr/>
          </p:nvSpPr>
          <p:spPr bwMode="gray">
            <a:xfrm>
              <a:off x="6513728" y="1512015"/>
              <a:ext cx="1283677" cy="694654"/>
            </a:xfrm>
            <a:prstGeom prst="roundRect">
              <a:avLst/>
            </a:prstGeom>
            <a:solidFill>
              <a:schemeClr val="bg1"/>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100" dirty="0">
                  <a:solidFill>
                    <a:schemeClr val="tx1"/>
                  </a:solidFill>
                  <a:latin typeface="Huawei Sans" panose="020C0503030203020204" pitchFamily="34" charset="0"/>
                </a:rPr>
                <a:t>Enforce security policy</a:t>
              </a:r>
            </a:p>
          </p:txBody>
        </p:sp>
        <p:sp>
          <p:nvSpPr>
            <p:cNvPr id="17" name="Rounded Rectangle 12">
              <a:extLst>
                <a:ext uri="{FF2B5EF4-FFF2-40B4-BE49-F238E27FC236}">
                  <a16:creationId xmlns:a16="http://schemas.microsoft.com/office/drawing/2014/main" id="{F2D07AD4-1C3B-4945-9A67-96EF82EBE9EB}"/>
                </a:ext>
              </a:extLst>
            </p:cNvPr>
            <p:cNvSpPr/>
            <p:nvPr/>
          </p:nvSpPr>
          <p:spPr bwMode="gray">
            <a:xfrm>
              <a:off x="8096342" y="1512015"/>
              <a:ext cx="1415554" cy="694654"/>
            </a:xfrm>
            <a:prstGeom prst="roundRect">
              <a:avLst/>
            </a:prstGeom>
            <a:solidFill>
              <a:schemeClr val="bg1"/>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100" dirty="0">
                  <a:solidFill>
                    <a:schemeClr val="tx1"/>
                  </a:solidFill>
                  <a:latin typeface="Huawei Sans" panose="020C0503030203020204" pitchFamily="34" charset="0"/>
                </a:rPr>
                <a:t>Perform subsequent packet processing</a:t>
              </a:r>
            </a:p>
          </p:txBody>
        </p:sp>
        <p:sp>
          <p:nvSpPr>
            <p:cNvPr id="18" name="Rounded Rectangle 13">
              <a:extLst>
                <a:ext uri="{FF2B5EF4-FFF2-40B4-BE49-F238E27FC236}">
                  <a16:creationId xmlns:a16="http://schemas.microsoft.com/office/drawing/2014/main" id="{7F700BAB-DA29-48E3-9F5F-A148C73F6F30}"/>
                </a:ext>
              </a:extLst>
            </p:cNvPr>
            <p:cNvSpPr/>
            <p:nvPr/>
          </p:nvSpPr>
          <p:spPr bwMode="gray">
            <a:xfrm>
              <a:off x="9708582" y="3881573"/>
              <a:ext cx="1283677" cy="527538"/>
            </a:xfrm>
            <a:prstGeom prst="roundRect">
              <a:avLst/>
            </a:prstGeom>
            <a:solidFill>
              <a:srgbClr val="EC7061"/>
            </a:solidFill>
            <a:ln w="19050">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100" b="1" dirty="0">
                  <a:solidFill>
                    <a:schemeClr val="bg1"/>
                  </a:solidFill>
                  <a:latin typeface="Huawei Sans" panose="020C0503030203020204" pitchFamily="34" charset="0"/>
                </a:rPr>
                <a:t>Forward the packet</a:t>
              </a:r>
            </a:p>
          </p:txBody>
        </p:sp>
        <p:sp>
          <p:nvSpPr>
            <p:cNvPr id="19" name="Rounded Rectangle 14">
              <a:extLst>
                <a:ext uri="{FF2B5EF4-FFF2-40B4-BE49-F238E27FC236}">
                  <a16:creationId xmlns:a16="http://schemas.microsoft.com/office/drawing/2014/main" id="{E3319413-E0DA-4B16-A115-0D38B8EDEFB0}"/>
                </a:ext>
              </a:extLst>
            </p:cNvPr>
            <p:cNvSpPr/>
            <p:nvPr/>
          </p:nvSpPr>
          <p:spPr bwMode="gray">
            <a:xfrm>
              <a:off x="8125967" y="3881573"/>
              <a:ext cx="1283677" cy="527538"/>
            </a:xfrm>
            <a:prstGeom prst="roundRect">
              <a:avLst/>
            </a:prstGeom>
            <a:solidFill>
              <a:schemeClr val="bg1"/>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100" dirty="0">
                  <a:solidFill>
                    <a:schemeClr val="tx1"/>
                  </a:solidFill>
                  <a:latin typeface="Huawei Sans" panose="020C0503030203020204" pitchFamily="34" charset="0"/>
                </a:rPr>
                <a:t>Use security inspection</a:t>
              </a:r>
            </a:p>
          </p:txBody>
        </p:sp>
        <p:cxnSp>
          <p:nvCxnSpPr>
            <p:cNvPr id="20" name="Straight Arrow Connector 16">
              <a:extLst>
                <a:ext uri="{FF2B5EF4-FFF2-40B4-BE49-F238E27FC236}">
                  <a16:creationId xmlns:a16="http://schemas.microsoft.com/office/drawing/2014/main" id="{29D00431-BDFE-442F-BF73-75EACEA0866E}"/>
                </a:ext>
              </a:extLst>
            </p:cNvPr>
            <p:cNvCxnSpPr>
              <a:stCxn id="9" idx="3"/>
              <a:endCxn id="10" idx="1"/>
            </p:cNvCxnSpPr>
            <p:nvPr/>
          </p:nvCxnSpPr>
          <p:spPr bwMode="gray">
            <a:xfrm flipV="1">
              <a:off x="3873530" y="1859342"/>
              <a:ext cx="490900" cy="1"/>
            </a:xfrm>
            <a:prstGeom prst="straightConnector1">
              <a:avLst/>
            </a:prstGeom>
            <a:solidFill>
              <a:schemeClr val="bg1"/>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Straight Arrow Connector 20">
              <a:extLst>
                <a:ext uri="{FF2B5EF4-FFF2-40B4-BE49-F238E27FC236}">
                  <a16:creationId xmlns:a16="http://schemas.microsoft.com/office/drawing/2014/main" id="{3E13A492-437C-42B9-B3D6-98C3BF0A270E}"/>
                </a:ext>
              </a:extLst>
            </p:cNvPr>
            <p:cNvCxnSpPr>
              <a:stCxn id="10" idx="3"/>
              <a:endCxn id="16" idx="1"/>
            </p:cNvCxnSpPr>
            <p:nvPr/>
          </p:nvCxnSpPr>
          <p:spPr bwMode="gray">
            <a:xfrm>
              <a:off x="5911877" y="1859342"/>
              <a:ext cx="601851" cy="1"/>
            </a:xfrm>
            <a:prstGeom prst="straightConnector1">
              <a:avLst/>
            </a:prstGeom>
            <a:solidFill>
              <a:schemeClr val="bg1"/>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cxnSp>
        <p:cxnSp>
          <p:nvCxnSpPr>
            <p:cNvPr id="22" name="Straight Arrow Connector 23">
              <a:extLst>
                <a:ext uri="{FF2B5EF4-FFF2-40B4-BE49-F238E27FC236}">
                  <a16:creationId xmlns:a16="http://schemas.microsoft.com/office/drawing/2014/main" id="{A443ABAA-3875-43C9-AA27-7CA5B6CF7152}"/>
                </a:ext>
              </a:extLst>
            </p:cNvPr>
            <p:cNvCxnSpPr>
              <a:stCxn id="16" idx="3"/>
              <a:endCxn id="17" idx="1"/>
            </p:cNvCxnSpPr>
            <p:nvPr/>
          </p:nvCxnSpPr>
          <p:spPr bwMode="gray">
            <a:xfrm>
              <a:off x="7797405" y="1859343"/>
              <a:ext cx="298937" cy="0"/>
            </a:xfrm>
            <a:prstGeom prst="straightConnector1">
              <a:avLst/>
            </a:prstGeom>
            <a:solidFill>
              <a:schemeClr val="bg1"/>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cxnSp>
        <p:cxnSp>
          <p:nvCxnSpPr>
            <p:cNvPr id="23" name="Straight Arrow Connector 26">
              <a:extLst>
                <a:ext uri="{FF2B5EF4-FFF2-40B4-BE49-F238E27FC236}">
                  <a16:creationId xmlns:a16="http://schemas.microsoft.com/office/drawing/2014/main" id="{5CD2D8B6-956A-48EE-BB75-A3F254718485}"/>
                </a:ext>
              </a:extLst>
            </p:cNvPr>
            <p:cNvCxnSpPr>
              <a:cxnSpLocks/>
            </p:cNvCxnSpPr>
            <p:nvPr/>
          </p:nvCxnSpPr>
          <p:spPr bwMode="gray">
            <a:xfrm>
              <a:off x="7152729" y="3225676"/>
              <a:ext cx="1" cy="894534"/>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9">
              <a:extLst>
                <a:ext uri="{FF2B5EF4-FFF2-40B4-BE49-F238E27FC236}">
                  <a16:creationId xmlns:a16="http://schemas.microsoft.com/office/drawing/2014/main" id="{7E905089-7980-4B1B-8C63-4FEC25DE6258}"/>
                </a:ext>
              </a:extLst>
            </p:cNvPr>
            <p:cNvCxnSpPr>
              <a:stCxn id="19" idx="3"/>
              <a:endCxn id="18" idx="1"/>
            </p:cNvCxnSpPr>
            <p:nvPr/>
          </p:nvCxnSpPr>
          <p:spPr bwMode="gray">
            <a:xfrm>
              <a:off x="9409643" y="4145342"/>
              <a:ext cx="298938"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Rounded Rectangle 36">
              <a:extLst>
                <a:ext uri="{FF2B5EF4-FFF2-40B4-BE49-F238E27FC236}">
                  <a16:creationId xmlns:a16="http://schemas.microsoft.com/office/drawing/2014/main" id="{5A7A6158-E7CE-483B-BDBF-C0659B73720D}"/>
                </a:ext>
              </a:extLst>
            </p:cNvPr>
            <p:cNvSpPr/>
            <p:nvPr/>
          </p:nvSpPr>
          <p:spPr bwMode="gray">
            <a:xfrm>
              <a:off x="3873530" y="2510201"/>
              <a:ext cx="2505027" cy="3871543"/>
            </a:xfrm>
            <a:prstGeom prst="roundRect">
              <a:avLst>
                <a:gd name="adj" fmla="val 7124"/>
              </a:avLst>
            </a:prstGeom>
            <a:noFill/>
            <a:ln w="19050">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endParaRPr lang="en-US" altLang="zh-CN" sz="1200" dirty="0">
                <a:latin typeface="Huawei Sans" panose="020C0503030203020204" pitchFamily="34" charset="0"/>
              </a:endParaRPr>
            </a:p>
          </p:txBody>
        </p:sp>
        <p:cxnSp>
          <p:nvCxnSpPr>
            <p:cNvPr id="26" name="Straight Arrow Connector 37">
              <a:extLst>
                <a:ext uri="{FF2B5EF4-FFF2-40B4-BE49-F238E27FC236}">
                  <a16:creationId xmlns:a16="http://schemas.microsoft.com/office/drawing/2014/main" id="{1960E5B0-EE5F-4BCA-831C-6F5F5CDD106C}"/>
                </a:ext>
              </a:extLst>
            </p:cNvPr>
            <p:cNvCxnSpPr>
              <a:stCxn id="10" idx="2"/>
              <a:endCxn id="11" idx="0"/>
            </p:cNvCxnSpPr>
            <p:nvPr/>
          </p:nvCxnSpPr>
          <p:spPr bwMode="gray">
            <a:xfrm>
              <a:off x="5138154" y="2294561"/>
              <a:ext cx="0" cy="308388"/>
            </a:xfrm>
            <a:prstGeom prst="straightConnector1">
              <a:avLst/>
            </a:prstGeom>
            <a:solidFill>
              <a:schemeClr val="bg1"/>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cxnSp>
        <p:cxnSp>
          <p:nvCxnSpPr>
            <p:cNvPr id="27" name="Straight Arrow Connector 40">
              <a:extLst>
                <a:ext uri="{FF2B5EF4-FFF2-40B4-BE49-F238E27FC236}">
                  <a16:creationId xmlns:a16="http://schemas.microsoft.com/office/drawing/2014/main" id="{11D8C518-0129-41CD-9FC6-4B3D0B897F0B}"/>
                </a:ext>
              </a:extLst>
            </p:cNvPr>
            <p:cNvCxnSpPr>
              <a:stCxn id="11" idx="2"/>
              <a:endCxn id="12" idx="0"/>
            </p:cNvCxnSpPr>
            <p:nvPr/>
          </p:nvCxnSpPr>
          <p:spPr bwMode="gray">
            <a:xfrm>
              <a:off x="5138154" y="3256079"/>
              <a:ext cx="0" cy="154657"/>
            </a:xfrm>
            <a:prstGeom prst="straightConnector1">
              <a:avLst/>
            </a:prstGeom>
            <a:solidFill>
              <a:schemeClr val="bg1"/>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cxnSp>
        <p:cxnSp>
          <p:nvCxnSpPr>
            <p:cNvPr id="28" name="Straight Arrow Connector 44">
              <a:extLst>
                <a:ext uri="{FF2B5EF4-FFF2-40B4-BE49-F238E27FC236}">
                  <a16:creationId xmlns:a16="http://schemas.microsoft.com/office/drawing/2014/main" id="{BC69BAA0-68B4-4A2D-8DDC-3266471324B4}"/>
                </a:ext>
              </a:extLst>
            </p:cNvPr>
            <p:cNvCxnSpPr>
              <a:stCxn id="12" idx="2"/>
              <a:endCxn id="13" idx="0"/>
            </p:cNvCxnSpPr>
            <p:nvPr/>
          </p:nvCxnSpPr>
          <p:spPr bwMode="gray">
            <a:xfrm>
              <a:off x="5138154" y="3760148"/>
              <a:ext cx="0" cy="154657"/>
            </a:xfrm>
            <a:prstGeom prst="straightConnector1">
              <a:avLst/>
            </a:prstGeom>
            <a:solidFill>
              <a:schemeClr val="bg1"/>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cxnSp>
        <p:cxnSp>
          <p:nvCxnSpPr>
            <p:cNvPr id="29" name="Straight Arrow Connector 47">
              <a:extLst>
                <a:ext uri="{FF2B5EF4-FFF2-40B4-BE49-F238E27FC236}">
                  <a16:creationId xmlns:a16="http://schemas.microsoft.com/office/drawing/2014/main" id="{9F1D1894-E376-463F-822B-92C7459396C3}"/>
                </a:ext>
              </a:extLst>
            </p:cNvPr>
            <p:cNvCxnSpPr>
              <a:stCxn id="13" idx="2"/>
              <a:endCxn id="14" idx="0"/>
            </p:cNvCxnSpPr>
            <p:nvPr/>
          </p:nvCxnSpPr>
          <p:spPr bwMode="gray">
            <a:xfrm>
              <a:off x="5138154" y="4264217"/>
              <a:ext cx="0" cy="154657"/>
            </a:xfrm>
            <a:prstGeom prst="straightConnector1">
              <a:avLst/>
            </a:prstGeom>
            <a:solidFill>
              <a:schemeClr val="bg1"/>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cxnSp>
        <p:cxnSp>
          <p:nvCxnSpPr>
            <p:cNvPr id="30" name="Straight Arrow Connector 50">
              <a:extLst>
                <a:ext uri="{FF2B5EF4-FFF2-40B4-BE49-F238E27FC236}">
                  <a16:creationId xmlns:a16="http://schemas.microsoft.com/office/drawing/2014/main" id="{FCE2F301-77BB-4053-AF1C-FC4DD09488C0}"/>
                </a:ext>
              </a:extLst>
            </p:cNvPr>
            <p:cNvCxnSpPr>
              <a:stCxn id="14" idx="2"/>
              <a:endCxn id="15" idx="0"/>
            </p:cNvCxnSpPr>
            <p:nvPr/>
          </p:nvCxnSpPr>
          <p:spPr bwMode="gray">
            <a:xfrm>
              <a:off x="5138154" y="4768286"/>
              <a:ext cx="0" cy="154657"/>
            </a:xfrm>
            <a:prstGeom prst="straightConnector1">
              <a:avLst/>
            </a:prstGeom>
            <a:solidFill>
              <a:schemeClr val="bg1"/>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cxnSp>
        <p:sp>
          <p:nvSpPr>
            <p:cNvPr id="31" name="TextBox 53">
              <a:extLst>
                <a:ext uri="{FF2B5EF4-FFF2-40B4-BE49-F238E27FC236}">
                  <a16:creationId xmlns:a16="http://schemas.microsoft.com/office/drawing/2014/main" id="{3E49EA0E-F417-4D27-8E78-55E7EC837E52}"/>
                </a:ext>
              </a:extLst>
            </p:cNvPr>
            <p:cNvSpPr txBox="1"/>
            <p:nvPr/>
          </p:nvSpPr>
          <p:spPr bwMode="gray">
            <a:xfrm>
              <a:off x="5631657" y="1488794"/>
              <a:ext cx="307739" cy="271874"/>
            </a:xfrm>
            <a:prstGeom prst="rect">
              <a:avLst/>
            </a:prstGeom>
            <a:noFill/>
          </p:spPr>
          <p:txBody>
            <a:bodyPr wrap="none" lIns="36000" tIns="36000" rIns="36000" bIns="36000" rtlCol="0" anchor="ctr" anchorCtr="0">
              <a:spAutoFit/>
            </a:bodyPr>
            <a:lstStyle/>
            <a:p>
              <a:pPr fontAlgn="ctr"/>
              <a:r>
                <a:rPr lang="en-US" sz="1100" b="1" dirty="0">
                  <a:latin typeface="Huawei Sans" panose="020C0503030203020204" pitchFamily="34" charset="0"/>
                </a:rPr>
                <a:t>Yes</a:t>
              </a:r>
              <a:endParaRPr lang="en-US" altLang="zh-CN" sz="1100" b="1" dirty="0">
                <a:latin typeface="Huawei Sans" panose="020C0503030203020204" pitchFamily="34" charset="0"/>
              </a:endParaRPr>
            </a:p>
          </p:txBody>
        </p:sp>
        <p:sp>
          <p:nvSpPr>
            <p:cNvPr id="32" name="TextBox 54">
              <a:extLst>
                <a:ext uri="{FF2B5EF4-FFF2-40B4-BE49-F238E27FC236}">
                  <a16:creationId xmlns:a16="http://schemas.microsoft.com/office/drawing/2014/main" id="{1388848E-244C-424A-B39B-88890DAEC019}"/>
                </a:ext>
              </a:extLst>
            </p:cNvPr>
            <p:cNvSpPr txBox="1"/>
            <p:nvPr/>
          </p:nvSpPr>
          <p:spPr bwMode="gray">
            <a:xfrm>
              <a:off x="4688699" y="2166809"/>
              <a:ext cx="276362" cy="271874"/>
            </a:xfrm>
            <a:prstGeom prst="rect">
              <a:avLst/>
            </a:prstGeom>
            <a:noFill/>
          </p:spPr>
          <p:txBody>
            <a:bodyPr wrap="none" lIns="36000" tIns="36000" rIns="36000" bIns="36000" rtlCol="0" anchor="ctr" anchorCtr="0">
              <a:spAutoFit/>
            </a:bodyPr>
            <a:lstStyle/>
            <a:p>
              <a:pPr fontAlgn="ctr"/>
              <a:r>
                <a:rPr lang="en-US" sz="1100" b="1" dirty="0">
                  <a:latin typeface="Huawei Sans" panose="020C0503030203020204" pitchFamily="34" charset="0"/>
                </a:rPr>
                <a:t>No</a:t>
              </a:r>
              <a:endParaRPr lang="en-US" altLang="zh-CN" sz="1100" b="1" dirty="0">
                <a:latin typeface="Huawei Sans" panose="020C0503030203020204" pitchFamily="34" charset="0"/>
              </a:endParaRPr>
            </a:p>
          </p:txBody>
        </p:sp>
        <p:cxnSp>
          <p:nvCxnSpPr>
            <p:cNvPr id="33" name="Straight Arrow Connector 55">
              <a:extLst>
                <a:ext uri="{FF2B5EF4-FFF2-40B4-BE49-F238E27FC236}">
                  <a16:creationId xmlns:a16="http://schemas.microsoft.com/office/drawing/2014/main" id="{24122A03-485B-4B69-A1F0-AA6F296ED074}"/>
                </a:ext>
              </a:extLst>
            </p:cNvPr>
            <p:cNvCxnSpPr>
              <a:cxnSpLocks/>
              <a:endCxn id="19" idx="1"/>
            </p:cNvCxnSpPr>
            <p:nvPr/>
          </p:nvCxnSpPr>
          <p:spPr bwMode="gray">
            <a:xfrm>
              <a:off x="6266671" y="4145342"/>
              <a:ext cx="1859296"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6" name="Rounded Rectangle 3">
              <a:extLst>
                <a:ext uri="{FF2B5EF4-FFF2-40B4-BE49-F238E27FC236}">
                  <a16:creationId xmlns:a16="http://schemas.microsoft.com/office/drawing/2014/main" id="{6030C48F-7868-4EBA-A4E4-6EC4E45ED8B6}"/>
                </a:ext>
              </a:extLst>
            </p:cNvPr>
            <p:cNvSpPr/>
            <p:nvPr/>
          </p:nvSpPr>
          <p:spPr bwMode="gray">
            <a:xfrm>
              <a:off x="910535" y="1512015"/>
              <a:ext cx="1392699" cy="694654"/>
            </a:xfrm>
            <a:prstGeom prst="roundRect">
              <a:avLst/>
            </a:prstGeom>
            <a:solidFill>
              <a:schemeClr val="bg1"/>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100" dirty="0">
                  <a:solidFill>
                    <a:schemeClr val="tx1"/>
                  </a:solidFill>
                  <a:latin typeface="Huawei Sans" panose="020C0503030203020204" pitchFamily="34" charset="0"/>
                </a:rPr>
                <a:t>Receive the packet and perform basic processing</a:t>
              </a:r>
            </a:p>
          </p:txBody>
        </p:sp>
        <p:cxnSp>
          <p:nvCxnSpPr>
            <p:cNvPr id="47" name="Straight Arrow Connector 16">
              <a:extLst>
                <a:ext uri="{FF2B5EF4-FFF2-40B4-BE49-F238E27FC236}">
                  <a16:creationId xmlns:a16="http://schemas.microsoft.com/office/drawing/2014/main" id="{EBEB2BAF-9ACD-4B4F-A487-FE739510427A}"/>
                </a:ext>
              </a:extLst>
            </p:cNvPr>
            <p:cNvCxnSpPr>
              <a:cxnSpLocks/>
              <a:stCxn id="46" idx="3"/>
              <a:endCxn id="9" idx="1"/>
            </p:cNvCxnSpPr>
            <p:nvPr/>
          </p:nvCxnSpPr>
          <p:spPr bwMode="gray">
            <a:xfrm>
              <a:off x="2303234" y="1859343"/>
              <a:ext cx="286619" cy="0"/>
            </a:xfrm>
            <a:prstGeom prst="straightConnector1">
              <a:avLst/>
            </a:prstGeom>
            <a:solidFill>
              <a:schemeClr val="bg1"/>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cxnSp>
        <p:sp>
          <p:nvSpPr>
            <p:cNvPr id="50" name="Rounded Rectangle 10">
              <a:extLst>
                <a:ext uri="{FF2B5EF4-FFF2-40B4-BE49-F238E27FC236}">
                  <a16:creationId xmlns:a16="http://schemas.microsoft.com/office/drawing/2014/main" id="{0168CFB2-7519-4639-9FC2-734C45A79AD0}"/>
                </a:ext>
              </a:extLst>
            </p:cNvPr>
            <p:cNvSpPr/>
            <p:nvPr/>
          </p:nvSpPr>
          <p:spPr bwMode="gray">
            <a:xfrm>
              <a:off x="3986995" y="5427012"/>
              <a:ext cx="2302317" cy="349412"/>
            </a:xfrm>
            <a:prstGeom prst="roundRect">
              <a:avLst/>
            </a:prstGeom>
            <a:solidFill>
              <a:schemeClr val="bg1"/>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100" dirty="0">
                  <a:solidFill>
                    <a:schemeClr val="tx1"/>
                  </a:solidFill>
                  <a:latin typeface="Huawei Sans" panose="020C0503030203020204" pitchFamily="34" charset="0"/>
                </a:rPr>
                <a:t>Use other first-packet processing</a:t>
              </a:r>
            </a:p>
          </p:txBody>
        </p:sp>
        <p:cxnSp>
          <p:nvCxnSpPr>
            <p:cNvPr id="51" name="Straight Arrow Connector 50">
              <a:extLst>
                <a:ext uri="{FF2B5EF4-FFF2-40B4-BE49-F238E27FC236}">
                  <a16:creationId xmlns:a16="http://schemas.microsoft.com/office/drawing/2014/main" id="{1630B7E2-7994-42AC-9314-F1AB580E86B2}"/>
                </a:ext>
              </a:extLst>
            </p:cNvPr>
            <p:cNvCxnSpPr>
              <a:cxnSpLocks/>
              <a:stCxn id="15" idx="2"/>
              <a:endCxn id="50" idx="0"/>
            </p:cNvCxnSpPr>
            <p:nvPr/>
          </p:nvCxnSpPr>
          <p:spPr bwMode="gray">
            <a:xfrm>
              <a:off x="5138154" y="5272355"/>
              <a:ext cx="0" cy="154657"/>
            </a:xfrm>
            <a:prstGeom prst="straightConnector1">
              <a:avLst/>
            </a:prstGeom>
            <a:solidFill>
              <a:schemeClr val="bg1"/>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cxnSp>
        <p:sp>
          <p:nvSpPr>
            <p:cNvPr id="53" name="Rounded Rectangle 12">
              <a:extLst>
                <a:ext uri="{FF2B5EF4-FFF2-40B4-BE49-F238E27FC236}">
                  <a16:creationId xmlns:a16="http://schemas.microsoft.com/office/drawing/2014/main" id="{2798C9FA-A347-4E9B-95ED-78F304829F3F}"/>
                </a:ext>
              </a:extLst>
            </p:cNvPr>
            <p:cNvSpPr/>
            <p:nvPr/>
          </p:nvSpPr>
          <p:spPr bwMode="gray">
            <a:xfrm>
              <a:off x="9824792" y="1512015"/>
              <a:ext cx="1283677" cy="694654"/>
            </a:xfrm>
            <a:prstGeom prst="roundRect">
              <a:avLst/>
            </a:prstGeom>
            <a:solidFill>
              <a:schemeClr val="bg1"/>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100" dirty="0">
                  <a:solidFill>
                    <a:schemeClr val="tx1"/>
                  </a:solidFill>
                  <a:latin typeface="Huawei Sans" panose="020C0503030203020204" pitchFamily="34" charset="0"/>
                </a:rPr>
                <a:t>Update session</a:t>
              </a:r>
            </a:p>
          </p:txBody>
        </p:sp>
        <p:cxnSp>
          <p:nvCxnSpPr>
            <p:cNvPr id="54" name="Straight Arrow Connector 23">
              <a:extLst>
                <a:ext uri="{FF2B5EF4-FFF2-40B4-BE49-F238E27FC236}">
                  <a16:creationId xmlns:a16="http://schemas.microsoft.com/office/drawing/2014/main" id="{E5532D4A-FF0B-407F-BB5C-F9EDF1262F6C}"/>
                </a:ext>
              </a:extLst>
            </p:cNvPr>
            <p:cNvCxnSpPr>
              <a:endCxn id="53" idx="1"/>
            </p:cNvCxnSpPr>
            <p:nvPr/>
          </p:nvCxnSpPr>
          <p:spPr bwMode="gray">
            <a:xfrm flipV="1">
              <a:off x="9525851" y="1859343"/>
              <a:ext cx="298939" cy="0"/>
            </a:xfrm>
            <a:prstGeom prst="straightConnector1">
              <a:avLst/>
            </a:prstGeom>
            <a:solidFill>
              <a:schemeClr val="bg1"/>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cxnSp>
        <p:sp>
          <p:nvSpPr>
            <p:cNvPr id="61" name="Rounded Rectangle 10">
              <a:extLst>
                <a:ext uri="{FF2B5EF4-FFF2-40B4-BE49-F238E27FC236}">
                  <a16:creationId xmlns:a16="http://schemas.microsoft.com/office/drawing/2014/main" id="{1C612B95-9FBC-4AD5-B2D3-241DDB9F10FB}"/>
                </a:ext>
              </a:extLst>
            </p:cNvPr>
            <p:cNvSpPr/>
            <p:nvPr/>
          </p:nvSpPr>
          <p:spPr bwMode="gray">
            <a:xfrm>
              <a:off x="3986995" y="5931084"/>
              <a:ext cx="2302317" cy="349412"/>
            </a:xfrm>
            <a:prstGeom prst="roundRect">
              <a:avLst/>
            </a:prstGeom>
            <a:solidFill>
              <a:schemeClr val="bg1"/>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100" dirty="0">
                  <a:solidFill>
                    <a:schemeClr val="tx1"/>
                  </a:solidFill>
                  <a:latin typeface="Huawei Sans" panose="020C0503030203020204" pitchFamily="34" charset="0"/>
                </a:rPr>
                <a:t>Create session</a:t>
              </a:r>
            </a:p>
          </p:txBody>
        </p:sp>
        <p:cxnSp>
          <p:nvCxnSpPr>
            <p:cNvPr id="62" name="Straight Arrow Connector 50">
              <a:extLst>
                <a:ext uri="{FF2B5EF4-FFF2-40B4-BE49-F238E27FC236}">
                  <a16:creationId xmlns:a16="http://schemas.microsoft.com/office/drawing/2014/main" id="{796A780A-0C8F-4502-BC41-481358A375BF}"/>
                </a:ext>
              </a:extLst>
            </p:cNvPr>
            <p:cNvCxnSpPr>
              <a:cxnSpLocks/>
              <a:stCxn id="50" idx="2"/>
              <a:endCxn id="61" idx="0"/>
            </p:cNvCxnSpPr>
            <p:nvPr/>
          </p:nvCxnSpPr>
          <p:spPr bwMode="gray">
            <a:xfrm>
              <a:off x="5138154" y="5776424"/>
              <a:ext cx="0" cy="154660"/>
            </a:xfrm>
            <a:prstGeom prst="straightConnector1">
              <a:avLst/>
            </a:prstGeom>
            <a:solidFill>
              <a:schemeClr val="bg1"/>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cxnSp>
        <p:sp>
          <p:nvSpPr>
            <p:cNvPr id="65" name="任意多边形: 形状 64">
              <a:extLst>
                <a:ext uri="{FF2B5EF4-FFF2-40B4-BE49-F238E27FC236}">
                  <a16:creationId xmlns:a16="http://schemas.microsoft.com/office/drawing/2014/main" id="{2A7169FE-AF5D-4922-8BE1-53FF80C439A7}"/>
                </a:ext>
              </a:extLst>
            </p:cNvPr>
            <p:cNvSpPr/>
            <p:nvPr/>
          </p:nvSpPr>
          <p:spPr bwMode="gray">
            <a:xfrm>
              <a:off x="7153179" y="2228716"/>
              <a:ext cx="3350284" cy="1004570"/>
            </a:xfrm>
            <a:custGeom>
              <a:avLst/>
              <a:gdLst>
                <a:gd name="connsiteX0" fmla="*/ 0 w 3131820"/>
                <a:gd name="connsiteY0" fmla="*/ 1097280 h 1097280"/>
                <a:gd name="connsiteX1" fmla="*/ 3131820 w 3131820"/>
                <a:gd name="connsiteY1" fmla="*/ 1097280 h 1097280"/>
                <a:gd name="connsiteX2" fmla="*/ 3131820 w 3131820"/>
                <a:gd name="connsiteY2" fmla="*/ 0 h 1097280"/>
              </a:gdLst>
              <a:ahLst/>
              <a:cxnLst>
                <a:cxn ang="0">
                  <a:pos x="connsiteX0" y="connsiteY0"/>
                </a:cxn>
                <a:cxn ang="0">
                  <a:pos x="connsiteX1" y="connsiteY1"/>
                </a:cxn>
                <a:cxn ang="0">
                  <a:pos x="connsiteX2" y="connsiteY2"/>
                </a:cxn>
              </a:cxnLst>
              <a:rect l="l" t="t" r="r" b="b"/>
              <a:pathLst>
                <a:path w="3131820" h="1097280">
                  <a:moveTo>
                    <a:pt x="0" y="1097280"/>
                  </a:moveTo>
                  <a:lnTo>
                    <a:pt x="3131820" y="1097280"/>
                  </a:lnTo>
                  <a:lnTo>
                    <a:pt x="3131820" y="0"/>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endParaRPr lang="en-US" altLang="zh-CN" sz="1200" dirty="0">
                <a:latin typeface="Huawei Sans" panose="020C0503030203020204" pitchFamily="34" charset="0"/>
              </a:endParaRPr>
            </a:p>
          </p:txBody>
        </p:sp>
      </p:grpSp>
      <p:sp>
        <p:nvSpPr>
          <p:cNvPr id="43" name="Rectangle 10">
            <a:extLst>
              <a:ext uri="{FF2B5EF4-FFF2-40B4-BE49-F238E27FC236}">
                <a16:creationId xmlns:a16="http://schemas.microsoft.com/office/drawing/2014/main" id="{565C689B-0BC7-4944-AB3C-9B1BB66545BC}"/>
              </a:ext>
            </a:extLst>
          </p:cNvPr>
          <p:cNvSpPr/>
          <p:nvPr/>
        </p:nvSpPr>
        <p:spPr bwMode="gray">
          <a:xfrm>
            <a:off x="457423" y="1233535"/>
            <a:ext cx="11288490" cy="695575"/>
          </a:xfrm>
          <a:prstGeom prst="rect">
            <a:avLst/>
          </a:prstGeom>
          <a:noFill/>
        </p:spPr>
        <p:txBody>
          <a:bodyPr wrap="square" rtlCol="0">
            <a:spAutoFit/>
          </a:bodyPr>
          <a:lstStyle/>
          <a:p>
            <a:pPr marL="355600" indent="-320675" fontAlgn="ctr">
              <a:lnSpc>
                <a:spcPct val="140000"/>
              </a:lnSpc>
              <a:buFont typeface="Arial" panose="020B0604020202020204" pitchFamily="34" charset="0"/>
              <a:buChar char="•"/>
            </a:pPr>
            <a:r>
              <a:rPr lang="en-US" sz="1400" dirty="0">
                <a:latin typeface="Huawei Sans" panose="020C0503030203020204" pitchFamily="34" charset="0"/>
              </a:rPr>
              <a:t>When </a:t>
            </a:r>
            <a:r>
              <a:rPr lang="en-US" sz="1400" dirty="0" err="1">
                <a:latin typeface="Huawei Sans" panose="020C0503030203020204" pitchFamily="34" charset="0"/>
              </a:rPr>
              <a:t>stateful</a:t>
            </a:r>
            <a:r>
              <a:rPr lang="en-US" sz="1400" dirty="0">
                <a:latin typeface="Huawei Sans" panose="020C0503030203020204" pitchFamily="34" charset="0"/>
              </a:rPr>
              <a:t> inspection is enabled on the firewall, a session entry is created for the first packet of the traffic, and subsequent packets can directly match the session entry.</a:t>
            </a:r>
          </a:p>
        </p:txBody>
      </p:sp>
      <p:sp>
        <p:nvSpPr>
          <p:cNvPr id="69" name="燕尾形 25">
            <a:extLst>
              <a:ext uri="{FF2B5EF4-FFF2-40B4-BE49-F238E27FC236}">
                <a16:creationId xmlns:a16="http://schemas.microsoft.com/office/drawing/2014/main" id="{DA147D65-366B-4B4B-826C-DE10F19AEFFE}"/>
              </a:ext>
            </a:extLst>
          </p:cNvPr>
          <p:cNvSpPr/>
          <p:nvPr/>
        </p:nvSpPr>
        <p:spPr bwMode="gray">
          <a:xfrm>
            <a:off x="8429754" y="28876"/>
            <a:ext cx="934853" cy="337059"/>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Security Zone</a:t>
            </a:r>
            <a:endParaRPr lang="en-US" altLang="zh-CN" sz="900" kern="0" dirty="0">
              <a:latin typeface="Huawei Sans" panose="020C0503030203020204" pitchFamily="34" charset="0"/>
            </a:endParaRPr>
          </a:p>
        </p:txBody>
      </p:sp>
      <p:sp>
        <p:nvSpPr>
          <p:cNvPr id="70" name="燕尾形 26">
            <a:extLst>
              <a:ext uri="{FF2B5EF4-FFF2-40B4-BE49-F238E27FC236}">
                <a16:creationId xmlns:a16="http://schemas.microsoft.com/office/drawing/2014/main" id="{17582EC4-726F-439C-BEF1-F87D72FDB58B}"/>
              </a:ext>
            </a:extLst>
          </p:cNvPr>
          <p:cNvSpPr/>
          <p:nvPr/>
        </p:nvSpPr>
        <p:spPr bwMode="gray">
          <a:xfrm>
            <a:off x="9296507" y="28876"/>
            <a:ext cx="846376" cy="337059"/>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Security Policy</a:t>
            </a:r>
            <a:endParaRPr lang="en-US" altLang="zh-CN" sz="900" kern="0" dirty="0">
              <a:latin typeface="Huawei Sans" panose="020C0503030203020204" pitchFamily="34" charset="0"/>
            </a:endParaRPr>
          </a:p>
        </p:txBody>
      </p:sp>
      <p:sp>
        <p:nvSpPr>
          <p:cNvPr id="71" name="燕尾形 27">
            <a:extLst>
              <a:ext uri="{FF2B5EF4-FFF2-40B4-BE49-F238E27FC236}">
                <a16:creationId xmlns:a16="http://schemas.microsoft.com/office/drawing/2014/main" id="{B9CFC334-8ECD-41AF-84DB-A3175F7943FE}"/>
              </a:ext>
            </a:extLst>
          </p:cNvPr>
          <p:cNvSpPr/>
          <p:nvPr/>
        </p:nvSpPr>
        <p:spPr bwMode="gray">
          <a:xfrm>
            <a:off x="10074783" y="28876"/>
            <a:ext cx="781200" cy="337059"/>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rPr>
              <a:t>Session Table</a:t>
            </a:r>
            <a:endParaRPr lang="en-US" altLang="zh-CN" sz="900" b="1" kern="0" dirty="0">
              <a:solidFill>
                <a:schemeClr val="bg1"/>
              </a:solidFill>
              <a:latin typeface="Huawei Sans" panose="020C0503030203020204" pitchFamily="34" charset="0"/>
            </a:endParaRPr>
          </a:p>
        </p:txBody>
      </p:sp>
      <p:sp>
        <p:nvSpPr>
          <p:cNvPr id="72" name="燕尾形 27">
            <a:extLst>
              <a:ext uri="{FF2B5EF4-FFF2-40B4-BE49-F238E27FC236}">
                <a16:creationId xmlns:a16="http://schemas.microsoft.com/office/drawing/2014/main" id="{98D8A4E3-92D4-4C94-9A2B-314646C9ECDB}"/>
              </a:ext>
            </a:extLst>
          </p:cNvPr>
          <p:cNvSpPr/>
          <p:nvPr/>
        </p:nvSpPr>
        <p:spPr bwMode="gray">
          <a:xfrm>
            <a:off x="10787882" y="28876"/>
            <a:ext cx="1099317" cy="33705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Server Map</a:t>
            </a:r>
          </a:p>
        </p:txBody>
      </p:sp>
    </p:spTree>
    <p:extLst>
      <p:ext uri="{BB962C8B-B14F-4D97-AF65-F5344CB8AC3E}">
        <p14:creationId xmlns:p14="http://schemas.microsoft.com/office/powerpoint/2010/main" val="23295445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1BEE54C-9CB8-485F-9489-76329D405C71}"/>
              </a:ext>
            </a:extLst>
          </p:cNvPr>
          <p:cNvSpPr>
            <a:spLocks noGrp="1"/>
          </p:cNvSpPr>
          <p:nvPr>
            <p:ph type="title"/>
          </p:nvPr>
        </p:nvSpPr>
        <p:spPr bwMode="gray">
          <a:xfrm>
            <a:off x="1594178" y="410400"/>
            <a:ext cx="7770429" cy="640800"/>
          </a:xfrm>
        </p:spPr>
        <p:txBody>
          <a:bodyPr/>
          <a:lstStyle/>
          <a:p>
            <a:pPr fontAlgn="ctr">
              <a:lnSpc>
                <a:spcPct val="100000"/>
              </a:lnSpc>
            </a:pPr>
            <a:r>
              <a:rPr lang="en-US" dirty="0">
                <a:latin typeface="Huawei Sans" panose="020C0503030203020204" pitchFamily="34" charset="0"/>
              </a:rPr>
              <a:t>Aging Time and Persistent Connection of the Session Table</a:t>
            </a:r>
          </a:p>
        </p:txBody>
      </p:sp>
      <p:sp>
        <p:nvSpPr>
          <p:cNvPr id="9" name="文本框 8">
            <a:extLst>
              <a:ext uri="{FF2B5EF4-FFF2-40B4-BE49-F238E27FC236}">
                <a16:creationId xmlns:a16="http://schemas.microsoft.com/office/drawing/2014/main" id="{6F492E58-F2CD-4D58-AE7F-56FA9384D0C9}"/>
              </a:ext>
            </a:extLst>
          </p:cNvPr>
          <p:cNvSpPr txBox="1"/>
          <p:nvPr/>
        </p:nvSpPr>
        <p:spPr bwMode="gray">
          <a:xfrm>
            <a:off x="446088" y="1233488"/>
            <a:ext cx="11299825" cy="4358116"/>
          </a:xfrm>
          <a:prstGeom prst="rect">
            <a:avLst/>
          </a:prstGeom>
          <a:noFill/>
        </p:spPr>
        <p:txBody>
          <a:bodyPr wrap="square" rtlCol="0">
            <a:spAutoFit/>
          </a:bodyPr>
          <a:lstStyle/>
          <a:p>
            <a:pPr marL="355600" indent="-355600" fontAlgn="ctr">
              <a:lnSpc>
                <a:spcPct val="140000"/>
              </a:lnSpc>
              <a:buFont typeface="Arial" panose="020B0604020202020204" pitchFamily="34" charset="0"/>
              <a:buChar char="•"/>
            </a:pPr>
            <a:r>
              <a:rPr lang="en-US" dirty="0">
                <a:latin typeface="Huawei Sans" panose="020C0503030203020204" pitchFamily="34" charset="0"/>
              </a:rPr>
              <a:t>Firewalls provide the session aging mechanism for protocols. A session that is not matched by any packet will be deleted from the session table. This mechanism prevents firewall resources from being consumed by a large number of useless and outdated session entries.</a:t>
            </a:r>
            <a:endParaRPr lang="en-US" altLang="zh-CN" dirty="0">
              <a:latin typeface="Huawei Sans" panose="020C0503030203020204" pitchFamily="34" charset="0"/>
            </a:endParaRPr>
          </a:p>
          <a:p>
            <a:pPr marL="355600" indent="-355600" fontAlgn="ctr">
              <a:lnSpc>
                <a:spcPct val="140000"/>
              </a:lnSpc>
              <a:buFont typeface="Arial" panose="020B0604020202020204" pitchFamily="34" charset="0"/>
              <a:buChar char="•"/>
            </a:pPr>
            <a:r>
              <a:rPr lang="en-US" dirty="0">
                <a:latin typeface="Huawei Sans" panose="020C0503030203020204" pitchFamily="34" charset="0"/>
              </a:rPr>
              <a:t>For some special services, however, the interval between two consecutive packets of a session can be very long. For example:</a:t>
            </a:r>
          </a:p>
          <a:p>
            <a:pPr marL="641350" lvl="1" indent="-285750" fontAlgn="ctr">
              <a:lnSpc>
                <a:spcPct val="140000"/>
              </a:lnSpc>
              <a:buSzPct val="60000"/>
              <a:buFont typeface="Wingdings" panose="05000000000000000000" pitchFamily="2" charset="2"/>
              <a:buChar char="p"/>
            </a:pPr>
            <a:r>
              <a:rPr lang="en-US" dirty="0">
                <a:latin typeface="Huawei Sans" panose="020C0503030203020204" pitchFamily="34" charset="0"/>
              </a:rPr>
              <a:t>When a user downloads large files through FTP, the interval between control packets along the control channel can be very long.</a:t>
            </a:r>
          </a:p>
          <a:p>
            <a:pPr marL="641350" lvl="1" indent="-285750" fontAlgn="ctr">
              <a:lnSpc>
                <a:spcPct val="140000"/>
              </a:lnSpc>
              <a:buSzPct val="60000"/>
              <a:buFont typeface="Wingdings" panose="05000000000000000000" pitchFamily="2" charset="2"/>
              <a:buChar char="p"/>
            </a:pPr>
            <a:r>
              <a:rPr lang="en-US" dirty="0">
                <a:latin typeface="Huawei Sans" panose="020C0503030203020204" pitchFamily="34" charset="0"/>
              </a:rPr>
              <a:t>A user may query the data on a database server now and then, and the interval between query operations may be far greater than the aging time of the TCP session.</a:t>
            </a:r>
          </a:p>
          <a:p>
            <a:pPr marL="355600" indent="-355600" fontAlgn="ctr">
              <a:lnSpc>
                <a:spcPct val="140000"/>
              </a:lnSpc>
              <a:buFont typeface="Arial" panose="020B0604020202020204" pitchFamily="34" charset="0"/>
              <a:buChar char="•"/>
            </a:pPr>
            <a:r>
              <a:rPr lang="en-US" dirty="0">
                <a:latin typeface="Huawei Sans" panose="020C0503030203020204" pitchFamily="34" charset="0"/>
              </a:rPr>
              <a:t>If a session entry is deleted, the service is interrupted. The persistent connection mechanism can set an overlong aging time for some connections.</a:t>
            </a:r>
          </a:p>
        </p:txBody>
      </p:sp>
      <p:sp>
        <p:nvSpPr>
          <p:cNvPr id="8" name="燕尾形 25">
            <a:extLst>
              <a:ext uri="{FF2B5EF4-FFF2-40B4-BE49-F238E27FC236}">
                <a16:creationId xmlns:a16="http://schemas.microsoft.com/office/drawing/2014/main" id="{DA147D65-366B-4B4B-826C-DE10F19AEFFE}"/>
              </a:ext>
            </a:extLst>
          </p:cNvPr>
          <p:cNvSpPr/>
          <p:nvPr/>
        </p:nvSpPr>
        <p:spPr bwMode="gray">
          <a:xfrm>
            <a:off x="8429754" y="28876"/>
            <a:ext cx="934853" cy="337059"/>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Security Zone</a:t>
            </a:r>
            <a:endParaRPr lang="en-US" altLang="zh-CN" sz="900" kern="0" dirty="0">
              <a:latin typeface="Huawei Sans" panose="020C0503030203020204" pitchFamily="34" charset="0"/>
            </a:endParaRPr>
          </a:p>
        </p:txBody>
      </p:sp>
      <p:sp>
        <p:nvSpPr>
          <p:cNvPr id="14" name="燕尾形 26">
            <a:extLst>
              <a:ext uri="{FF2B5EF4-FFF2-40B4-BE49-F238E27FC236}">
                <a16:creationId xmlns:a16="http://schemas.microsoft.com/office/drawing/2014/main" id="{17582EC4-726F-439C-BEF1-F87D72FDB58B}"/>
              </a:ext>
            </a:extLst>
          </p:cNvPr>
          <p:cNvSpPr/>
          <p:nvPr/>
        </p:nvSpPr>
        <p:spPr bwMode="gray">
          <a:xfrm>
            <a:off x="9296507" y="28876"/>
            <a:ext cx="846376" cy="337059"/>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Security Policy</a:t>
            </a:r>
            <a:endParaRPr lang="en-US" altLang="zh-CN" sz="900" kern="0" dirty="0">
              <a:latin typeface="Huawei Sans" panose="020C0503030203020204" pitchFamily="34" charset="0"/>
            </a:endParaRPr>
          </a:p>
        </p:txBody>
      </p:sp>
      <p:sp>
        <p:nvSpPr>
          <p:cNvPr id="15" name="燕尾形 27">
            <a:extLst>
              <a:ext uri="{FF2B5EF4-FFF2-40B4-BE49-F238E27FC236}">
                <a16:creationId xmlns:a16="http://schemas.microsoft.com/office/drawing/2014/main" id="{B9CFC334-8ECD-41AF-84DB-A3175F7943FE}"/>
              </a:ext>
            </a:extLst>
          </p:cNvPr>
          <p:cNvSpPr/>
          <p:nvPr/>
        </p:nvSpPr>
        <p:spPr bwMode="gray">
          <a:xfrm>
            <a:off x="10074783" y="28876"/>
            <a:ext cx="781200" cy="337059"/>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rPr>
              <a:t>Session Table</a:t>
            </a:r>
            <a:endParaRPr lang="en-US" altLang="zh-CN" sz="900" b="1" kern="0" dirty="0">
              <a:solidFill>
                <a:schemeClr val="bg1"/>
              </a:solidFill>
              <a:latin typeface="Huawei Sans" panose="020C0503030203020204" pitchFamily="34" charset="0"/>
            </a:endParaRPr>
          </a:p>
        </p:txBody>
      </p:sp>
      <p:sp>
        <p:nvSpPr>
          <p:cNvPr id="16" name="燕尾形 27">
            <a:extLst>
              <a:ext uri="{FF2B5EF4-FFF2-40B4-BE49-F238E27FC236}">
                <a16:creationId xmlns:a16="http://schemas.microsoft.com/office/drawing/2014/main" id="{98D8A4E3-92D4-4C94-9A2B-314646C9ECDB}"/>
              </a:ext>
            </a:extLst>
          </p:cNvPr>
          <p:cNvSpPr/>
          <p:nvPr/>
        </p:nvSpPr>
        <p:spPr bwMode="gray">
          <a:xfrm>
            <a:off x="10787882" y="28876"/>
            <a:ext cx="1099317" cy="33705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Server Map</a:t>
            </a:r>
          </a:p>
        </p:txBody>
      </p:sp>
    </p:spTree>
    <p:extLst>
      <p:ext uri="{BB962C8B-B14F-4D97-AF65-F5344CB8AC3E}">
        <p14:creationId xmlns:p14="http://schemas.microsoft.com/office/powerpoint/2010/main" val="18637540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32366F-2911-4755-9A6D-96EBEFD43301}"/>
              </a:ext>
            </a:extLst>
          </p:cNvPr>
          <p:cNvSpPr>
            <a:spLocks noGrp="1"/>
          </p:cNvSpPr>
          <p:nvPr>
            <p:ph type="title"/>
          </p:nvPr>
        </p:nvSpPr>
        <p:spPr bwMode="gray">
          <a:xfrm>
            <a:off x="1594177" y="410400"/>
            <a:ext cx="7703061" cy="640800"/>
          </a:xfrm>
        </p:spPr>
        <p:txBody>
          <a:bodyPr/>
          <a:lstStyle/>
          <a:p>
            <a:pPr fontAlgn="ctr">
              <a:lnSpc>
                <a:spcPct val="100000"/>
              </a:lnSpc>
            </a:pPr>
            <a:r>
              <a:rPr lang="en-US" dirty="0">
                <a:latin typeface="Huawei Sans" panose="020C0503030203020204" pitchFamily="34" charset="0"/>
              </a:rPr>
              <a:t>Problems of Multi-Channel Protocols on a Firewall</a:t>
            </a:r>
          </a:p>
        </p:txBody>
      </p:sp>
      <p:sp>
        <p:nvSpPr>
          <p:cNvPr id="3" name="Rectangle 10">
            <a:extLst>
              <a:ext uri="{FF2B5EF4-FFF2-40B4-BE49-F238E27FC236}">
                <a16:creationId xmlns:a16="http://schemas.microsoft.com/office/drawing/2014/main" id="{15AB9162-9620-4EA7-97BB-ABCE4ADFF5BA}"/>
              </a:ext>
            </a:extLst>
          </p:cNvPr>
          <p:cNvSpPr/>
          <p:nvPr/>
        </p:nvSpPr>
        <p:spPr bwMode="gray">
          <a:xfrm>
            <a:off x="457423" y="1243991"/>
            <a:ext cx="11288490" cy="2203680"/>
          </a:xfrm>
          <a:prstGeom prst="rect">
            <a:avLst/>
          </a:prstGeom>
          <a:noFill/>
        </p:spPr>
        <p:txBody>
          <a:bodyPr wrap="square" rtlCol="0">
            <a:spAutoFit/>
          </a:bodyPr>
          <a:lstStyle/>
          <a:p>
            <a:pPr marL="355600" indent="-355600" fontAlgn="ctr">
              <a:lnSpc>
                <a:spcPct val="140000"/>
              </a:lnSpc>
              <a:buFont typeface="Arial" panose="020B0604020202020204" pitchFamily="34" charset="0"/>
              <a:buChar char="•"/>
            </a:pPr>
            <a:r>
              <a:rPr lang="en-US" sz="1400" dirty="0">
                <a:latin typeface="Huawei Sans" panose="020C0503030203020204" pitchFamily="34" charset="0"/>
              </a:rPr>
              <a:t>If a strict unidirectional security policy is configured on a firewall, the firewall allows only unidirectional access. As a result, some special protocols, such as FTP, cannot work.</a:t>
            </a:r>
            <a:endParaRPr lang="en-US" altLang="zh-CN" sz="1400" dirty="0">
              <a:latin typeface="Huawei Sans" panose="020C0503030203020204" pitchFamily="34" charset="0"/>
            </a:endParaRPr>
          </a:p>
          <a:p>
            <a:pPr marL="355600" indent="-355600" fontAlgn="ctr">
              <a:lnSpc>
                <a:spcPct val="140000"/>
              </a:lnSpc>
              <a:buFont typeface="Arial" panose="020B0604020202020204" pitchFamily="34" charset="0"/>
              <a:buChar char="•"/>
            </a:pPr>
            <a:r>
              <a:rPr lang="en-US" sz="1400" dirty="0">
                <a:latin typeface="Huawei Sans" panose="020C0503030203020204" pitchFamily="34" charset="0"/>
              </a:rPr>
              <a:t>In FTP active mode, the client initiates a control connection to the server, and then the server initiates a data connection to the client. If the security policy configured on the firewall allows only packets from the client to pass through in one direction, FTP file transfer fails.</a:t>
            </a:r>
            <a:endParaRPr lang="en-US" altLang="zh-CN" sz="1400" dirty="0">
              <a:latin typeface="Huawei Sans" panose="020C0503030203020204" pitchFamily="34" charset="0"/>
            </a:endParaRPr>
          </a:p>
          <a:p>
            <a:pPr marL="355600" indent="-355600" fontAlgn="ctr">
              <a:lnSpc>
                <a:spcPct val="140000"/>
              </a:lnSpc>
              <a:buFont typeface="Arial" panose="020B0604020202020204" pitchFamily="34" charset="0"/>
              <a:buChar char="•"/>
            </a:pPr>
            <a:r>
              <a:rPr lang="en-US" sz="1400" dirty="0">
                <a:latin typeface="Huawei Sans" panose="020C0503030203020204" pitchFamily="34" charset="0"/>
              </a:rPr>
              <a:t>Similar to FTP, a multi-channel protocol occupies two or more interfaces during communication. This problem needs to be considered for all multi-channel protocols.</a:t>
            </a:r>
            <a:endParaRPr lang="en-US" altLang="zh-CN" sz="1400" dirty="0">
              <a:latin typeface="Huawei Sans" panose="020C0503030203020204" pitchFamily="34" charset="0"/>
            </a:endParaRPr>
          </a:p>
        </p:txBody>
      </p:sp>
      <p:sp>
        <p:nvSpPr>
          <p:cNvPr id="21" name="文本框 20">
            <a:extLst>
              <a:ext uri="{FF2B5EF4-FFF2-40B4-BE49-F238E27FC236}">
                <a16:creationId xmlns:a16="http://schemas.microsoft.com/office/drawing/2014/main" id="{4B8E41E8-7409-44D5-9FA3-F0E304F5DAD8}"/>
              </a:ext>
            </a:extLst>
          </p:cNvPr>
          <p:cNvSpPr txBox="1"/>
          <p:nvPr/>
        </p:nvSpPr>
        <p:spPr bwMode="gray">
          <a:xfrm>
            <a:off x="1483985" y="4249042"/>
            <a:ext cx="1141182" cy="316392"/>
          </a:xfrm>
          <a:prstGeom prst="rect">
            <a:avLst/>
          </a:prstGeom>
          <a:noFill/>
          <a:ln w="9525">
            <a:noFill/>
            <a:miter lim="800000"/>
            <a:headEnd/>
            <a:tailEnd/>
          </a:ln>
        </p:spPr>
        <p:txBody>
          <a:bodyPr wrap="square" lIns="99980" tIns="49986" rIns="99980" bIns="49986" rtlCol="0">
            <a:spAutoFit/>
          </a:bodyPr>
          <a:lstStyle/>
          <a:p>
            <a:pPr marL="0" marR="0" lvl="0" indent="0" algn="ctr" defTabSz="1001649" eaLnBrk="0" fontAlgn="ctr" latinLnBrk="0" hangingPunct="0">
              <a:lnSpc>
                <a:spcPct val="100000"/>
              </a:lnSpc>
              <a:spcBef>
                <a:spcPct val="0"/>
              </a:spcBef>
              <a:spcAft>
                <a:spcPct val="0"/>
              </a:spcAft>
              <a:buClrTx/>
              <a:buSzTx/>
              <a:buFontTx/>
              <a:buNone/>
              <a:tabLst/>
              <a:defRPr/>
            </a:pPr>
            <a:r>
              <a:rPr lang="en-US" sz="1400" dirty="0">
                <a:solidFill>
                  <a:srgbClr val="000000"/>
                </a:solidFill>
                <a:latin typeface="Huawei Sans" panose="020C0503030203020204" pitchFamily="34" charset="0"/>
              </a:rPr>
              <a:t>FTP Client</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cs typeface="Arial" pitchFamily="34" charset="0"/>
            </a:endParaRPr>
          </a:p>
        </p:txBody>
      </p:sp>
      <p:sp>
        <p:nvSpPr>
          <p:cNvPr id="22" name="文本框 21">
            <a:extLst>
              <a:ext uri="{FF2B5EF4-FFF2-40B4-BE49-F238E27FC236}">
                <a16:creationId xmlns:a16="http://schemas.microsoft.com/office/drawing/2014/main" id="{09805702-946D-4343-9179-2F353ED7633D}"/>
              </a:ext>
            </a:extLst>
          </p:cNvPr>
          <p:cNvSpPr txBox="1"/>
          <p:nvPr/>
        </p:nvSpPr>
        <p:spPr bwMode="gray">
          <a:xfrm>
            <a:off x="8850049" y="4255956"/>
            <a:ext cx="1370011" cy="316392"/>
          </a:xfrm>
          <a:prstGeom prst="rect">
            <a:avLst/>
          </a:prstGeom>
          <a:noFill/>
          <a:ln w="9525">
            <a:noFill/>
            <a:miter lim="800000"/>
            <a:headEnd/>
            <a:tailEnd/>
          </a:ln>
        </p:spPr>
        <p:txBody>
          <a:bodyPr wrap="square" lIns="99980" tIns="49986" rIns="99980" bIns="49986" rtlCol="0">
            <a:spAutoFit/>
          </a:bodyPr>
          <a:lstStyle/>
          <a:p>
            <a:pPr marL="0" marR="0" lvl="0" indent="0" algn="ctr" defTabSz="1001649" eaLnBrk="0" fontAlgn="ctr" latinLnBrk="0" hangingPunct="0">
              <a:lnSpc>
                <a:spcPct val="100000"/>
              </a:lnSpc>
              <a:spcBef>
                <a:spcPct val="0"/>
              </a:spcBef>
              <a:spcAft>
                <a:spcPct val="0"/>
              </a:spcAft>
              <a:buClrTx/>
              <a:buSzTx/>
              <a:buFontTx/>
              <a:buNone/>
              <a:tabLst/>
              <a:defRPr/>
            </a:pPr>
            <a:r>
              <a:rPr lang="en-US" sz="1400" dirty="0">
                <a:solidFill>
                  <a:srgbClr val="000000"/>
                </a:solidFill>
                <a:latin typeface="Huawei Sans" panose="020C0503030203020204" pitchFamily="34" charset="0"/>
              </a:rPr>
              <a:t>FTP Server</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cs typeface="Arial" pitchFamily="34" charset="0"/>
            </a:endParaRPr>
          </a:p>
        </p:txBody>
      </p:sp>
      <p:cxnSp>
        <p:nvCxnSpPr>
          <p:cNvPr id="24" name="直接箭头连接符 23">
            <a:extLst>
              <a:ext uri="{FF2B5EF4-FFF2-40B4-BE49-F238E27FC236}">
                <a16:creationId xmlns:a16="http://schemas.microsoft.com/office/drawing/2014/main" id="{8D914123-B4BD-4F5E-BFA6-87A1B3066F25}"/>
              </a:ext>
            </a:extLst>
          </p:cNvPr>
          <p:cNvCxnSpPr>
            <a:cxnSpLocks/>
            <a:stCxn id="26" idx="3"/>
            <a:endCxn id="30" idx="1"/>
          </p:cNvCxnSpPr>
          <p:nvPr/>
        </p:nvCxnSpPr>
        <p:spPr bwMode="gray">
          <a:xfrm>
            <a:off x="3356848" y="4444357"/>
            <a:ext cx="4911575" cy="1910"/>
          </a:xfrm>
          <a:prstGeom prst="straightConnector1">
            <a:avLst/>
          </a:prstGeom>
          <a:solidFill>
            <a:srgbClr val="4F81BD"/>
          </a:solidFill>
          <a:ln w="28575" cap="flat" cmpd="sng" algn="ctr">
            <a:solidFill>
              <a:sysClr val="windowText" lastClr="000000"/>
            </a:solidFill>
            <a:prstDash val="solid"/>
            <a:round/>
            <a:headEnd type="none" w="med" len="med"/>
            <a:tailEnd type="none" w="med" len="med"/>
          </a:ln>
          <a:effectLst/>
        </p:spPr>
      </p:cxnSp>
      <p:pic>
        <p:nvPicPr>
          <p:cNvPr id="26" name="图片 25" descr="PC.png">
            <a:extLst>
              <a:ext uri="{FF2B5EF4-FFF2-40B4-BE49-F238E27FC236}">
                <a16:creationId xmlns:a16="http://schemas.microsoft.com/office/drawing/2014/main" id="{06FEFF6A-6BCA-41A1-B54F-844C302BE525}"/>
              </a:ext>
            </a:extLst>
          </p:cNvPr>
          <p:cNvPicPr>
            <a:picLocks noChangeAspect="1"/>
          </p:cNvPicPr>
          <p:nvPr/>
        </p:nvPicPr>
        <p:blipFill>
          <a:blip r:embed="rId3" cstate="print"/>
          <a:stretch>
            <a:fillRect/>
          </a:stretch>
        </p:blipFill>
        <p:spPr bwMode="gray">
          <a:xfrm>
            <a:off x="2719045" y="4199440"/>
            <a:ext cx="637803" cy="489833"/>
          </a:xfrm>
          <a:prstGeom prst="rect">
            <a:avLst/>
          </a:prstGeom>
        </p:spPr>
      </p:pic>
      <p:pic>
        <p:nvPicPr>
          <p:cNvPr id="27" name="图片 9">
            <a:extLst>
              <a:ext uri="{FF2B5EF4-FFF2-40B4-BE49-F238E27FC236}">
                <a16:creationId xmlns:a16="http://schemas.microsoft.com/office/drawing/2014/main" id="{F9F6622B-1195-4EB2-A3BC-8233FC5D60A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533828" y="4186767"/>
            <a:ext cx="598685" cy="489833"/>
          </a:xfrm>
          <a:prstGeom prst="rect">
            <a:avLst/>
          </a:prstGeom>
        </p:spPr>
      </p:pic>
      <p:pic>
        <p:nvPicPr>
          <p:cNvPr id="30" name="图片 29">
            <a:extLst>
              <a:ext uri="{FF2B5EF4-FFF2-40B4-BE49-F238E27FC236}">
                <a16:creationId xmlns:a16="http://schemas.microsoft.com/office/drawing/2014/main" id="{58A6C262-9819-4078-A39D-EDC0A15B24B5}"/>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268423" y="4224867"/>
            <a:ext cx="540000" cy="442800"/>
          </a:xfrm>
          <a:prstGeom prst="rect">
            <a:avLst/>
          </a:prstGeom>
        </p:spPr>
      </p:pic>
      <p:cxnSp>
        <p:nvCxnSpPr>
          <p:cNvPr id="32" name="Straight Arrow Connector 14">
            <a:extLst>
              <a:ext uri="{FF2B5EF4-FFF2-40B4-BE49-F238E27FC236}">
                <a16:creationId xmlns:a16="http://schemas.microsoft.com/office/drawing/2014/main" id="{EB2C926C-5C55-4971-B1AE-A921A637426C}"/>
              </a:ext>
            </a:extLst>
          </p:cNvPr>
          <p:cNvCxnSpPr>
            <a:cxnSpLocks/>
          </p:cNvCxnSpPr>
          <p:nvPr/>
        </p:nvCxnSpPr>
        <p:spPr bwMode="gray">
          <a:xfrm>
            <a:off x="4249718" y="5099396"/>
            <a:ext cx="3332182" cy="0"/>
          </a:xfrm>
          <a:prstGeom prst="straightConnector1">
            <a:avLst/>
          </a:prstGeom>
          <a:solidFill>
            <a:schemeClr val="accent1"/>
          </a:solidFill>
          <a:ln w="38100" cap="flat" cmpd="sng" algn="ctr">
            <a:solidFill>
              <a:srgbClr val="00B0F0"/>
            </a:solidFill>
            <a:prstDash val="sysDot"/>
            <a:round/>
            <a:headEnd type="none" w="med" len="med"/>
            <a:tailEnd type="triangle" w="med" len="med"/>
          </a:ln>
          <a:effectLst/>
        </p:spPr>
      </p:cxnSp>
      <p:sp>
        <p:nvSpPr>
          <p:cNvPr id="33" name="Oval 15">
            <a:extLst>
              <a:ext uri="{FF2B5EF4-FFF2-40B4-BE49-F238E27FC236}">
                <a16:creationId xmlns:a16="http://schemas.microsoft.com/office/drawing/2014/main" id="{592FADD5-0824-4657-99AA-D9E7D142FBE9}"/>
              </a:ext>
            </a:extLst>
          </p:cNvPr>
          <p:cNvSpPr/>
          <p:nvPr/>
        </p:nvSpPr>
        <p:spPr bwMode="gray">
          <a:xfrm>
            <a:off x="3981760" y="4974660"/>
            <a:ext cx="227025" cy="22702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a:solidFill>
                  <a:schemeClr val="bg1"/>
                </a:solidFill>
                <a:latin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endParaRPr>
          </a:p>
        </p:txBody>
      </p:sp>
      <p:cxnSp>
        <p:nvCxnSpPr>
          <p:cNvPr id="39" name="Straight Arrow Connector 14">
            <a:extLst>
              <a:ext uri="{FF2B5EF4-FFF2-40B4-BE49-F238E27FC236}">
                <a16:creationId xmlns:a16="http://schemas.microsoft.com/office/drawing/2014/main" id="{85590816-EFAC-48C9-95BA-57FFC2802BEE}"/>
              </a:ext>
            </a:extLst>
          </p:cNvPr>
          <p:cNvCxnSpPr>
            <a:cxnSpLocks/>
          </p:cNvCxnSpPr>
          <p:nvPr/>
        </p:nvCxnSpPr>
        <p:spPr bwMode="gray">
          <a:xfrm flipH="1">
            <a:off x="4046518" y="5749482"/>
            <a:ext cx="3205184" cy="0"/>
          </a:xfrm>
          <a:prstGeom prst="straightConnector1">
            <a:avLst/>
          </a:prstGeom>
          <a:solidFill>
            <a:schemeClr val="accent1"/>
          </a:solidFill>
          <a:ln w="38100" cap="flat" cmpd="sng" algn="ctr">
            <a:solidFill>
              <a:srgbClr val="00B0F0"/>
            </a:solidFill>
            <a:prstDash val="sysDot"/>
            <a:round/>
            <a:headEnd type="none" w="med" len="med"/>
            <a:tailEnd type="triangle" w="med" len="med"/>
          </a:ln>
          <a:effectLst/>
        </p:spPr>
      </p:cxnSp>
      <p:sp>
        <p:nvSpPr>
          <p:cNvPr id="40" name="Oval 15">
            <a:extLst>
              <a:ext uri="{FF2B5EF4-FFF2-40B4-BE49-F238E27FC236}">
                <a16:creationId xmlns:a16="http://schemas.microsoft.com/office/drawing/2014/main" id="{866FB144-C7FC-446F-A636-7BAAB04E8DEB}"/>
              </a:ext>
            </a:extLst>
          </p:cNvPr>
          <p:cNvSpPr/>
          <p:nvPr/>
        </p:nvSpPr>
        <p:spPr bwMode="gray">
          <a:xfrm>
            <a:off x="7378700" y="5635969"/>
            <a:ext cx="227025" cy="22702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a:solidFill>
                  <a:schemeClr val="bg1"/>
                </a:solidFill>
                <a:latin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endParaRPr>
          </a:p>
        </p:txBody>
      </p:sp>
      <p:sp>
        <p:nvSpPr>
          <p:cNvPr id="48" name="文本框 47">
            <a:extLst>
              <a:ext uri="{FF2B5EF4-FFF2-40B4-BE49-F238E27FC236}">
                <a16:creationId xmlns:a16="http://schemas.microsoft.com/office/drawing/2014/main" id="{96088FA1-AADB-4074-B7A1-5DDFFA82A695}"/>
              </a:ext>
            </a:extLst>
          </p:cNvPr>
          <p:cNvSpPr txBox="1"/>
          <p:nvPr/>
        </p:nvSpPr>
        <p:spPr bwMode="gray">
          <a:xfrm>
            <a:off x="1406312" y="4926535"/>
            <a:ext cx="2474577" cy="523220"/>
          </a:xfrm>
          <a:prstGeom prst="rect">
            <a:avLst/>
          </a:prstGeom>
          <a:noFill/>
        </p:spPr>
        <p:txBody>
          <a:bodyPr wrap="square" rtlCol="0">
            <a:spAutoFit/>
          </a:bodyPr>
          <a:lstStyle/>
          <a:p>
            <a:pPr marL="269875" indent="-269875" fontAlgn="ctr">
              <a:buFont typeface="+mj-lt"/>
              <a:buAutoNum type="arabicPeriod"/>
            </a:pPr>
            <a:r>
              <a:rPr lang="en-US" sz="1400" dirty="0">
                <a:latin typeface="Huawei Sans" panose="020C0503030203020204" pitchFamily="34" charset="0"/>
              </a:rPr>
              <a:t>The client initiates a control connection.</a:t>
            </a:r>
          </a:p>
        </p:txBody>
      </p:sp>
      <p:sp>
        <p:nvSpPr>
          <p:cNvPr id="49" name="文本框 48">
            <a:extLst>
              <a:ext uri="{FF2B5EF4-FFF2-40B4-BE49-F238E27FC236}">
                <a16:creationId xmlns:a16="http://schemas.microsoft.com/office/drawing/2014/main" id="{F8E2DF38-B34F-4B42-A370-97845ED1EFC6}"/>
              </a:ext>
            </a:extLst>
          </p:cNvPr>
          <p:cNvSpPr txBox="1"/>
          <p:nvPr/>
        </p:nvSpPr>
        <p:spPr bwMode="gray">
          <a:xfrm>
            <a:off x="7878770" y="5571382"/>
            <a:ext cx="3570208" cy="307777"/>
          </a:xfrm>
          <a:prstGeom prst="rect">
            <a:avLst/>
          </a:prstGeom>
          <a:noFill/>
        </p:spPr>
        <p:txBody>
          <a:bodyPr wrap="none" rtlCol="0">
            <a:spAutoFit/>
          </a:bodyPr>
          <a:lstStyle/>
          <a:p>
            <a:pPr marL="269875" indent="-269875" fontAlgn="ctr">
              <a:buFont typeface="+mj-lt"/>
              <a:buAutoNum type="arabicPeriod" startAt="2"/>
            </a:pPr>
            <a:r>
              <a:rPr lang="en-US" sz="1400" dirty="0">
                <a:latin typeface="Huawei Sans" panose="020C0503030203020204" pitchFamily="34" charset="0"/>
              </a:rPr>
              <a:t>The server initiates a data connection.</a:t>
            </a:r>
          </a:p>
        </p:txBody>
      </p:sp>
      <p:grpSp>
        <p:nvGrpSpPr>
          <p:cNvPr id="70" name="组合 69">
            <a:extLst>
              <a:ext uri="{FF2B5EF4-FFF2-40B4-BE49-F238E27FC236}">
                <a16:creationId xmlns:a16="http://schemas.microsoft.com/office/drawing/2014/main" id="{824D2CBC-F671-4D3A-8720-4B8B5689BDF9}"/>
              </a:ext>
            </a:extLst>
          </p:cNvPr>
          <p:cNvGrpSpPr/>
          <p:nvPr/>
        </p:nvGrpSpPr>
        <p:grpSpPr bwMode="gray">
          <a:xfrm>
            <a:off x="3716948" y="3585929"/>
            <a:ext cx="4232443" cy="462878"/>
            <a:chOff x="3654257" y="3497426"/>
            <a:chExt cx="4497730" cy="663252"/>
          </a:xfrm>
        </p:grpSpPr>
        <p:cxnSp>
          <p:nvCxnSpPr>
            <p:cNvPr id="65" name="Straight Arrow Connector 14">
              <a:extLst>
                <a:ext uri="{FF2B5EF4-FFF2-40B4-BE49-F238E27FC236}">
                  <a16:creationId xmlns:a16="http://schemas.microsoft.com/office/drawing/2014/main" id="{D0933AD9-BF5F-4120-8C45-A64A954AFA8C}"/>
                </a:ext>
              </a:extLst>
            </p:cNvPr>
            <p:cNvCxnSpPr>
              <a:cxnSpLocks/>
            </p:cNvCxnSpPr>
            <p:nvPr/>
          </p:nvCxnSpPr>
          <p:spPr bwMode="gray">
            <a:xfrm>
              <a:off x="3654257" y="4160678"/>
              <a:ext cx="4497730" cy="0"/>
            </a:xfrm>
            <a:prstGeom prst="straightConnector1">
              <a:avLst/>
            </a:prstGeom>
            <a:solidFill>
              <a:schemeClr val="accent1"/>
            </a:solidFill>
            <a:ln w="38100" cap="flat" cmpd="sng" algn="ctr">
              <a:solidFill>
                <a:srgbClr val="EC7061"/>
              </a:solidFill>
              <a:prstDash val="solid"/>
              <a:round/>
              <a:headEnd type="none" w="med" len="med"/>
              <a:tailEnd type="triangle" w="med" len="med"/>
            </a:ln>
            <a:effectLst/>
          </p:spPr>
        </p:cxnSp>
        <p:sp>
          <p:nvSpPr>
            <p:cNvPr id="50" name="Rectangle 26">
              <a:extLst>
                <a:ext uri="{FF2B5EF4-FFF2-40B4-BE49-F238E27FC236}">
                  <a16:creationId xmlns:a16="http://schemas.microsoft.com/office/drawing/2014/main" id="{758EACAE-E4C1-41AA-9183-A2EE635A099E}"/>
                </a:ext>
              </a:extLst>
            </p:cNvPr>
            <p:cNvSpPr/>
            <p:nvPr/>
          </p:nvSpPr>
          <p:spPr bwMode="gray">
            <a:xfrm>
              <a:off x="3654257" y="3497426"/>
              <a:ext cx="757642" cy="439776"/>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rPr>
                <a:t>rule</a:t>
              </a: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51" name="Rectangle 28">
              <a:extLst>
                <a:ext uri="{FF2B5EF4-FFF2-40B4-BE49-F238E27FC236}">
                  <a16:creationId xmlns:a16="http://schemas.microsoft.com/office/drawing/2014/main" id="{C4E70B39-B469-4483-B55F-2931285BCBA9}"/>
                </a:ext>
              </a:extLst>
            </p:cNvPr>
            <p:cNvSpPr/>
            <p:nvPr/>
          </p:nvSpPr>
          <p:spPr bwMode="gray">
            <a:xfrm>
              <a:off x="4411899" y="3497427"/>
              <a:ext cx="2979501" cy="439776"/>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52" name="TextBox 29">
              <a:extLst>
                <a:ext uri="{FF2B5EF4-FFF2-40B4-BE49-F238E27FC236}">
                  <a16:creationId xmlns:a16="http://schemas.microsoft.com/office/drawing/2014/main" id="{188BA1AE-CF0E-4316-B219-273BF6D72DCA}"/>
                </a:ext>
              </a:extLst>
            </p:cNvPr>
            <p:cNvSpPr txBox="1"/>
            <p:nvPr/>
          </p:nvSpPr>
          <p:spPr bwMode="gray">
            <a:xfrm>
              <a:off x="4507715" y="3570143"/>
              <a:ext cx="2787868" cy="301262"/>
            </a:xfrm>
            <a:prstGeom prst="rect">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fontAlgn="ctr"/>
              <a:r>
                <a:rPr lang="en-US" sz="1400" dirty="0">
                  <a:latin typeface="Huawei Sans" panose="020C0503030203020204" pitchFamily="34" charset="0"/>
                </a:rPr>
                <a:t>From FTP Client to FTP Server </a:t>
              </a:r>
            </a:p>
          </p:txBody>
        </p:sp>
        <p:sp>
          <p:nvSpPr>
            <p:cNvPr id="58" name="Rectangle 35">
              <a:extLst>
                <a:ext uri="{FF2B5EF4-FFF2-40B4-BE49-F238E27FC236}">
                  <a16:creationId xmlns:a16="http://schemas.microsoft.com/office/drawing/2014/main" id="{68A8E6A2-F96F-4DA5-A2F6-89E481728F56}"/>
                </a:ext>
              </a:extLst>
            </p:cNvPr>
            <p:cNvSpPr/>
            <p:nvPr/>
          </p:nvSpPr>
          <p:spPr bwMode="gray">
            <a:xfrm>
              <a:off x="7393459" y="3497438"/>
              <a:ext cx="758528" cy="439777"/>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rPr>
                <a:t>Permit</a:t>
              </a: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grpSp>
      <p:grpSp>
        <p:nvGrpSpPr>
          <p:cNvPr id="71" name="组合 28">
            <a:extLst>
              <a:ext uri="{FF2B5EF4-FFF2-40B4-BE49-F238E27FC236}">
                <a16:creationId xmlns:a16="http://schemas.microsoft.com/office/drawing/2014/main" id="{FA6ED547-177F-4D07-8E19-C6795EB65C04}"/>
              </a:ext>
            </a:extLst>
          </p:cNvPr>
          <p:cNvGrpSpPr>
            <a:grpSpLocks noChangeAspect="1"/>
          </p:cNvGrpSpPr>
          <p:nvPr/>
        </p:nvGrpSpPr>
        <p:grpSpPr bwMode="gray">
          <a:xfrm>
            <a:off x="5687210" y="5571382"/>
            <a:ext cx="288969" cy="288969"/>
            <a:chOff x="5076056" y="3356992"/>
            <a:chExt cx="436268" cy="436268"/>
          </a:xfrm>
        </p:grpSpPr>
        <p:sp>
          <p:nvSpPr>
            <p:cNvPr id="72" name="椭圆 27">
              <a:extLst>
                <a:ext uri="{FF2B5EF4-FFF2-40B4-BE49-F238E27FC236}">
                  <a16:creationId xmlns:a16="http://schemas.microsoft.com/office/drawing/2014/main" id="{2BF4A9A4-28C8-4DA1-BA88-74350A13E601}"/>
                </a:ext>
              </a:extLst>
            </p:cNvPr>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禁止符 23">
              <a:extLst>
                <a:ext uri="{FF2B5EF4-FFF2-40B4-BE49-F238E27FC236}">
                  <a16:creationId xmlns:a16="http://schemas.microsoft.com/office/drawing/2014/main" id="{692770C8-DECB-42FC-864D-44CDF55DA7DC}"/>
                </a:ext>
              </a:extLst>
            </p:cNvPr>
            <p:cNvSpPr/>
            <p:nvPr/>
          </p:nvSpPr>
          <p:spPr bwMode="gray">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4" name="组合 73">
            <a:extLst>
              <a:ext uri="{FF2B5EF4-FFF2-40B4-BE49-F238E27FC236}">
                <a16:creationId xmlns:a16="http://schemas.microsoft.com/office/drawing/2014/main" id="{0DE9BB44-0BC4-400B-9083-6BE008CA4A8F}"/>
              </a:ext>
            </a:extLst>
          </p:cNvPr>
          <p:cNvGrpSpPr/>
          <p:nvPr/>
        </p:nvGrpSpPr>
        <p:grpSpPr bwMode="gray">
          <a:xfrm>
            <a:off x="5687782" y="4889295"/>
            <a:ext cx="288001" cy="288001"/>
            <a:chOff x="10467178" y="5640414"/>
            <a:chExt cx="213540" cy="213540"/>
          </a:xfrm>
        </p:grpSpPr>
        <p:sp>
          <p:nvSpPr>
            <p:cNvPr id="75" name="椭圆 74">
              <a:extLst>
                <a:ext uri="{FF2B5EF4-FFF2-40B4-BE49-F238E27FC236}">
                  <a16:creationId xmlns:a16="http://schemas.microsoft.com/office/drawing/2014/main" id="{114BE09F-BD50-44B7-95F3-8DB21F821EE4}"/>
                </a:ext>
              </a:extLst>
            </p:cNvPr>
            <p:cNvSpPr>
              <a:spLocks noChangeAspect="1"/>
            </p:cNvSpPr>
            <p:nvPr/>
          </p:nvSpPr>
          <p:spPr bwMode="gray">
            <a:xfrm>
              <a:off x="10467178" y="5640414"/>
              <a:ext cx="213540" cy="213540"/>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任意多边形 22">
              <a:extLst>
                <a:ext uri="{FF2B5EF4-FFF2-40B4-BE49-F238E27FC236}">
                  <a16:creationId xmlns:a16="http://schemas.microsoft.com/office/drawing/2014/main" id="{5EFDA791-CA32-408F-8861-47E3568F0FCE}"/>
                </a:ext>
              </a:extLst>
            </p:cNvPr>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1" name="文本框 80">
            <a:extLst>
              <a:ext uri="{FF2B5EF4-FFF2-40B4-BE49-F238E27FC236}">
                <a16:creationId xmlns:a16="http://schemas.microsoft.com/office/drawing/2014/main" id="{5B2E672F-EE5D-4573-99A0-F3177385EF6F}"/>
              </a:ext>
            </a:extLst>
          </p:cNvPr>
          <p:cNvSpPr txBox="1"/>
          <p:nvPr/>
        </p:nvSpPr>
        <p:spPr bwMode="gray">
          <a:xfrm>
            <a:off x="7949391" y="3494532"/>
            <a:ext cx="1656566" cy="531835"/>
          </a:xfrm>
          <a:prstGeom prst="rect">
            <a:avLst/>
          </a:prstGeom>
          <a:noFill/>
          <a:ln w="9525">
            <a:noFill/>
            <a:miter lim="800000"/>
            <a:headEnd/>
            <a:tailEnd/>
          </a:ln>
        </p:spPr>
        <p:txBody>
          <a:bodyPr wrap="square" lIns="99980" tIns="49986" rIns="99980" bIns="49986" rtlCol="0">
            <a:spAutoFit/>
          </a:bodyPr>
          <a:lstStyle/>
          <a:p>
            <a:pPr marL="0" marR="0" lvl="0" indent="0" algn="ctr" defTabSz="1001649" eaLnBrk="0" fontAlgn="ctr" latinLnBrk="0" hangingPunct="0">
              <a:lnSpc>
                <a:spcPct val="100000"/>
              </a:lnSpc>
              <a:spcBef>
                <a:spcPct val="0"/>
              </a:spcBef>
              <a:spcAft>
                <a:spcPct val="0"/>
              </a:spcAft>
              <a:buClrTx/>
              <a:buSzTx/>
              <a:buFontTx/>
              <a:buNone/>
              <a:tabLst/>
              <a:defRPr/>
            </a:pPr>
            <a:r>
              <a:rPr lang="en-US" sz="1400" dirty="0">
                <a:solidFill>
                  <a:srgbClr val="EC7061"/>
                </a:solidFill>
                <a:latin typeface="Huawei Sans" panose="020C0503030203020204" pitchFamily="34" charset="0"/>
              </a:rPr>
              <a:t>Unidirectional security policy</a:t>
            </a:r>
            <a:endParaRPr kumimoji="0" lang="en-US" altLang="zh-CN" sz="1400" b="0" i="0" u="none" strike="noStrike" kern="0" cap="none" spc="0" normalizeH="0" baseline="0" noProof="0" dirty="0">
              <a:ln>
                <a:noFill/>
              </a:ln>
              <a:solidFill>
                <a:srgbClr val="EC7061"/>
              </a:solidFill>
              <a:effectLst/>
              <a:uLnTx/>
              <a:uFillTx/>
              <a:latin typeface="Huawei Sans" panose="020C0503030203020204" pitchFamily="34" charset="0"/>
              <a:cs typeface="Arial" pitchFamily="34" charset="0"/>
            </a:endParaRPr>
          </a:p>
        </p:txBody>
      </p:sp>
      <p:sp>
        <p:nvSpPr>
          <p:cNvPr id="38" name="燕尾形 25">
            <a:extLst>
              <a:ext uri="{FF2B5EF4-FFF2-40B4-BE49-F238E27FC236}">
                <a16:creationId xmlns:a16="http://schemas.microsoft.com/office/drawing/2014/main" id="{DA147D65-366B-4B4B-826C-DE10F19AEFFE}"/>
              </a:ext>
            </a:extLst>
          </p:cNvPr>
          <p:cNvSpPr/>
          <p:nvPr/>
        </p:nvSpPr>
        <p:spPr bwMode="gray">
          <a:xfrm>
            <a:off x="8429754" y="28876"/>
            <a:ext cx="934853" cy="337059"/>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Security Zone</a:t>
            </a:r>
            <a:endParaRPr lang="en-US" altLang="zh-CN" sz="900" kern="0" dirty="0">
              <a:latin typeface="Huawei Sans" panose="020C0503030203020204" pitchFamily="34" charset="0"/>
            </a:endParaRPr>
          </a:p>
        </p:txBody>
      </p:sp>
      <p:sp>
        <p:nvSpPr>
          <p:cNvPr id="41" name="燕尾形 26">
            <a:extLst>
              <a:ext uri="{FF2B5EF4-FFF2-40B4-BE49-F238E27FC236}">
                <a16:creationId xmlns:a16="http://schemas.microsoft.com/office/drawing/2014/main" id="{17582EC4-726F-439C-BEF1-F87D72FDB58B}"/>
              </a:ext>
            </a:extLst>
          </p:cNvPr>
          <p:cNvSpPr/>
          <p:nvPr/>
        </p:nvSpPr>
        <p:spPr bwMode="gray">
          <a:xfrm>
            <a:off x="9296507" y="28876"/>
            <a:ext cx="846376" cy="337059"/>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Security Policy</a:t>
            </a:r>
            <a:endParaRPr lang="en-US" altLang="zh-CN" sz="900" kern="0" dirty="0">
              <a:latin typeface="Huawei Sans" panose="020C0503030203020204" pitchFamily="34" charset="0"/>
            </a:endParaRPr>
          </a:p>
        </p:txBody>
      </p:sp>
      <p:sp>
        <p:nvSpPr>
          <p:cNvPr id="42" name="燕尾形 27">
            <a:extLst>
              <a:ext uri="{FF2B5EF4-FFF2-40B4-BE49-F238E27FC236}">
                <a16:creationId xmlns:a16="http://schemas.microsoft.com/office/drawing/2014/main" id="{B9CFC334-8ECD-41AF-84DB-A3175F7943FE}"/>
              </a:ext>
            </a:extLst>
          </p:cNvPr>
          <p:cNvSpPr/>
          <p:nvPr/>
        </p:nvSpPr>
        <p:spPr bwMode="gray">
          <a:xfrm>
            <a:off x="10074783" y="28876"/>
            <a:ext cx="781200" cy="337059"/>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Session Table</a:t>
            </a:r>
            <a:endParaRPr lang="en-US" altLang="zh-CN" sz="900" kern="0" dirty="0">
              <a:latin typeface="Huawei Sans" panose="020C0503030203020204" pitchFamily="34" charset="0"/>
            </a:endParaRPr>
          </a:p>
        </p:txBody>
      </p:sp>
      <p:sp>
        <p:nvSpPr>
          <p:cNvPr id="43" name="燕尾形 27">
            <a:extLst>
              <a:ext uri="{FF2B5EF4-FFF2-40B4-BE49-F238E27FC236}">
                <a16:creationId xmlns:a16="http://schemas.microsoft.com/office/drawing/2014/main" id="{98D8A4E3-92D4-4C94-9A2B-314646C9ECDB}"/>
              </a:ext>
            </a:extLst>
          </p:cNvPr>
          <p:cNvSpPr/>
          <p:nvPr/>
        </p:nvSpPr>
        <p:spPr bwMode="gray">
          <a:xfrm>
            <a:off x="10787882" y="28876"/>
            <a:ext cx="1099317" cy="337059"/>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rPr>
              <a:t>Server Map</a:t>
            </a:r>
          </a:p>
        </p:txBody>
      </p:sp>
    </p:spTree>
    <p:extLst>
      <p:ext uri="{BB962C8B-B14F-4D97-AF65-F5344CB8AC3E}">
        <p14:creationId xmlns:p14="http://schemas.microsoft.com/office/powerpoint/2010/main" val="34354941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a:extLst>
              <a:ext uri="{FF2B5EF4-FFF2-40B4-BE49-F238E27FC236}">
                <a16:creationId xmlns:a16="http://schemas.microsoft.com/office/drawing/2014/main" id="{3CC0C9C2-10C4-4E1B-8BED-96345A398154}"/>
              </a:ext>
            </a:extLst>
          </p:cNvPr>
          <p:cNvSpPr/>
          <p:nvPr/>
        </p:nvSpPr>
        <p:spPr bwMode="gray">
          <a:xfrm>
            <a:off x="573931" y="2090423"/>
            <a:ext cx="2541254" cy="1222095"/>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ndParaRPr>
          </a:p>
        </p:txBody>
      </p:sp>
      <p:sp>
        <p:nvSpPr>
          <p:cNvPr id="108" name="矩形: 圆角 107">
            <a:extLst>
              <a:ext uri="{FF2B5EF4-FFF2-40B4-BE49-F238E27FC236}">
                <a16:creationId xmlns:a16="http://schemas.microsoft.com/office/drawing/2014/main" id="{C16D0F35-EC08-4C1D-B087-09B2EAE6421E}"/>
              </a:ext>
            </a:extLst>
          </p:cNvPr>
          <p:cNvSpPr/>
          <p:nvPr/>
        </p:nvSpPr>
        <p:spPr bwMode="gray">
          <a:xfrm>
            <a:off x="559362" y="3832517"/>
            <a:ext cx="2541254" cy="1222095"/>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ndParaRPr>
          </a:p>
        </p:txBody>
      </p:sp>
      <p:sp>
        <p:nvSpPr>
          <p:cNvPr id="2" name="标题 1">
            <a:extLst>
              <a:ext uri="{FF2B5EF4-FFF2-40B4-BE49-F238E27FC236}">
                <a16:creationId xmlns:a16="http://schemas.microsoft.com/office/drawing/2014/main" id="{D0135501-D8A5-468C-B96C-E070217B132B}"/>
              </a:ext>
            </a:extLst>
          </p:cNvPr>
          <p:cNvSpPr>
            <a:spLocks noGrp="1"/>
          </p:cNvSpPr>
          <p:nvPr>
            <p:ph type="title"/>
          </p:nvPr>
        </p:nvSpPr>
        <p:spPr bwMode="gray"/>
        <p:txBody>
          <a:bodyPr/>
          <a:lstStyle/>
          <a:p>
            <a:pPr fontAlgn="ctr"/>
            <a:r>
              <a:rPr lang="en-US" dirty="0">
                <a:latin typeface="Huawei Sans" panose="020C0503030203020204" pitchFamily="34" charset="0"/>
              </a:rPr>
              <a:t>Multi-Channel Protocol — FTP Process</a:t>
            </a:r>
          </a:p>
        </p:txBody>
      </p:sp>
      <p:graphicFrame>
        <p:nvGraphicFramePr>
          <p:cNvPr id="55" name="表格 54">
            <a:extLst>
              <a:ext uri="{FF2B5EF4-FFF2-40B4-BE49-F238E27FC236}">
                <a16:creationId xmlns:a16="http://schemas.microsoft.com/office/drawing/2014/main" id="{690BCD72-C0F4-4B7A-A396-ECB27008A6A2}"/>
              </a:ext>
            </a:extLst>
          </p:cNvPr>
          <p:cNvGraphicFramePr>
            <a:graphicFrameLocks noGrp="1"/>
          </p:cNvGraphicFramePr>
          <p:nvPr>
            <p:extLst>
              <p:ext uri="{D42A27DB-BD31-4B8C-83A1-F6EECF244321}">
                <p14:modId xmlns:p14="http://schemas.microsoft.com/office/powerpoint/2010/main" val="199653482"/>
              </p:ext>
            </p:extLst>
          </p:nvPr>
        </p:nvGraphicFramePr>
        <p:xfrm>
          <a:off x="3309652" y="2145124"/>
          <a:ext cx="1698424" cy="498720"/>
        </p:xfrm>
        <a:graphic>
          <a:graphicData uri="http://schemas.openxmlformats.org/drawingml/2006/table">
            <a:tbl>
              <a:tblPr firstRow="1" bandRow="1"/>
              <a:tblGrid>
                <a:gridCol w="528924">
                  <a:extLst>
                    <a:ext uri="{9D8B030D-6E8A-4147-A177-3AD203B41FA5}">
                      <a16:colId xmlns:a16="http://schemas.microsoft.com/office/drawing/2014/main" val="20000"/>
                    </a:ext>
                  </a:extLst>
                </a:gridCol>
                <a:gridCol w="1169500">
                  <a:extLst>
                    <a:ext uri="{9D8B030D-6E8A-4147-A177-3AD203B41FA5}">
                      <a16:colId xmlns:a16="http://schemas.microsoft.com/office/drawing/2014/main" val="20001"/>
                    </a:ext>
                  </a:extLst>
                </a:gridCol>
              </a:tblGrid>
              <a:tr h="0">
                <a:tc>
                  <a:txBody>
                    <a:bodyPr/>
                    <a:lstStyle>
                      <a:lvl1pPr marL="0" algn="l" defTabSz="914034" rtl="0" eaLnBrk="1" latinLnBrk="0" hangingPunct="1">
                        <a:defRPr sz="1799" kern="1200">
                          <a:solidFill>
                            <a:schemeClr val="tx1"/>
                          </a:solidFill>
                          <a:latin typeface="Arial"/>
                          <a:ea typeface="微软雅黑"/>
                        </a:defRPr>
                      </a:lvl1pPr>
                      <a:lvl2pPr marL="457017" algn="l" defTabSz="914034" rtl="0" eaLnBrk="1" latinLnBrk="0" hangingPunct="1">
                        <a:defRPr sz="1799" kern="1200">
                          <a:solidFill>
                            <a:schemeClr val="tx1"/>
                          </a:solidFill>
                          <a:latin typeface="Arial"/>
                          <a:ea typeface="微软雅黑"/>
                        </a:defRPr>
                      </a:lvl2pPr>
                      <a:lvl3pPr marL="914034" algn="l" defTabSz="914034" rtl="0" eaLnBrk="1" latinLnBrk="0" hangingPunct="1">
                        <a:defRPr sz="1799" kern="1200">
                          <a:solidFill>
                            <a:schemeClr val="tx1"/>
                          </a:solidFill>
                          <a:latin typeface="Arial"/>
                          <a:ea typeface="微软雅黑"/>
                        </a:defRPr>
                      </a:lvl3pPr>
                      <a:lvl4pPr marL="1371051" algn="l" defTabSz="914034" rtl="0" eaLnBrk="1" latinLnBrk="0" hangingPunct="1">
                        <a:defRPr sz="1799" kern="1200">
                          <a:solidFill>
                            <a:schemeClr val="tx1"/>
                          </a:solidFill>
                          <a:latin typeface="Arial"/>
                          <a:ea typeface="微软雅黑"/>
                        </a:defRPr>
                      </a:lvl4pPr>
                      <a:lvl5pPr marL="1828068" algn="l" defTabSz="914034" rtl="0" eaLnBrk="1" latinLnBrk="0" hangingPunct="1">
                        <a:defRPr sz="1799" kern="1200">
                          <a:solidFill>
                            <a:schemeClr val="tx1"/>
                          </a:solidFill>
                          <a:latin typeface="Arial"/>
                          <a:ea typeface="微软雅黑"/>
                        </a:defRPr>
                      </a:lvl5pPr>
                      <a:lvl6pPr marL="2285086" algn="l" defTabSz="914034" rtl="0" eaLnBrk="1" latinLnBrk="0" hangingPunct="1">
                        <a:defRPr sz="1799" kern="1200">
                          <a:solidFill>
                            <a:schemeClr val="tx1"/>
                          </a:solidFill>
                          <a:latin typeface="Arial"/>
                          <a:ea typeface="微软雅黑"/>
                        </a:defRPr>
                      </a:lvl6pPr>
                      <a:lvl7pPr marL="2742103" algn="l" defTabSz="914034" rtl="0" eaLnBrk="1" latinLnBrk="0" hangingPunct="1">
                        <a:defRPr sz="1799" kern="1200">
                          <a:solidFill>
                            <a:schemeClr val="tx1"/>
                          </a:solidFill>
                          <a:latin typeface="Arial"/>
                          <a:ea typeface="微软雅黑"/>
                        </a:defRPr>
                      </a:lvl7pPr>
                      <a:lvl8pPr marL="3199120" algn="l" defTabSz="914034" rtl="0" eaLnBrk="1" latinLnBrk="0" hangingPunct="1">
                        <a:defRPr sz="1799" kern="1200">
                          <a:solidFill>
                            <a:schemeClr val="tx1"/>
                          </a:solidFill>
                          <a:latin typeface="Arial"/>
                          <a:ea typeface="微软雅黑"/>
                        </a:defRPr>
                      </a:lvl8pPr>
                      <a:lvl9pPr marL="3656137" algn="l" defTabSz="914034" rtl="0" eaLnBrk="1" latinLnBrk="0" hangingPunct="1">
                        <a:defRPr sz="1799" kern="1200">
                          <a:solidFill>
                            <a:schemeClr val="tx1"/>
                          </a:solidFill>
                          <a:latin typeface="Arial"/>
                          <a:ea typeface="微软雅黑"/>
                        </a:defRPr>
                      </a:lvl9pPr>
                    </a:lstStyle>
                    <a:p>
                      <a:pPr algn="ctr" fontAlgn="ctr"/>
                      <a:r>
                        <a:rPr lang="en-US" sz="1400" b="1" dirty="0">
                          <a:solidFill>
                            <a:schemeClr val="bg1"/>
                          </a:solidFill>
                          <a:latin typeface="Huawei Sans" panose="020C0503030203020204" pitchFamily="34" charset="0"/>
                        </a:rPr>
                        <a:t>IP</a:t>
                      </a:r>
                      <a:endParaRPr lang="en-US" altLang="zh-CN" sz="1400" b="1" dirty="0">
                        <a:solidFill>
                          <a:schemeClr val="bg1"/>
                        </a:solidFill>
                        <a:latin typeface="Huawei Sans" panose="020C0503030203020204" pitchFamily="34" charset="0"/>
                        <a:ea typeface="+mn-ea"/>
                      </a:endParaRPr>
                    </a:p>
                  </a:txBody>
                  <a:tcPr marL="18000" marR="18000" marT="18000" marB="18000" anchor="ct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034" rtl="0" eaLnBrk="1" latinLnBrk="0" hangingPunct="1">
                        <a:defRPr sz="1799" kern="1200">
                          <a:solidFill>
                            <a:schemeClr val="tx1"/>
                          </a:solidFill>
                          <a:latin typeface="Arial"/>
                          <a:ea typeface="微软雅黑"/>
                        </a:defRPr>
                      </a:lvl1pPr>
                      <a:lvl2pPr marL="457017" algn="l" defTabSz="914034" rtl="0" eaLnBrk="1" latinLnBrk="0" hangingPunct="1">
                        <a:defRPr sz="1799" kern="1200">
                          <a:solidFill>
                            <a:schemeClr val="tx1"/>
                          </a:solidFill>
                          <a:latin typeface="Arial"/>
                          <a:ea typeface="微软雅黑"/>
                        </a:defRPr>
                      </a:lvl2pPr>
                      <a:lvl3pPr marL="914034" algn="l" defTabSz="914034" rtl="0" eaLnBrk="1" latinLnBrk="0" hangingPunct="1">
                        <a:defRPr sz="1799" kern="1200">
                          <a:solidFill>
                            <a:schemeClr val="tx1"/>
                          </a:solidFill>
                          <a:latin typeface="Arial"/>
                          <a:ea typeface="微软雅黑"/>
                        </a:defRPr>
                      </a:lvl3pPr>
                      <a:lvl4pPr marL="1371051" algn="l" defTabSz="914034" rtl="0" eaLnBrk="1" latinLnBrk="0" hangingPunct="1">
                        <a:defRPr sz="1799" kern="1200">
                          <a:solidFill>
                            <a:schemeClr val="tx1"/>
                          </a:solidFill>
                          <a:latin typeface="Arial"/>
                          <a:ea typeface="微软雅黑"/>
                        </a:defRPr>
                      </a:lvl4pPr>
                      <a:lvl5pPr marL="1828068" algn="l" defTabSz="914034" rtl="0" eaLnBrk="1" latinLnBrk="0" hangingPunct="1">
                        <a:defRPr sz="1799" kern="1200">
                          <a:solidFill>
                            <a:schemeClr val="tx1"/>
                          </a:solidFill>
                          <a:latin typeface="Arial"/>
                          <a:ea typeface="微软雅黑"/>
                        </a:defRPr>
                      </a:lvl5pPr>
                      <a:lvl6pPr marL="2285086" algn="l" defTabSz="914034" rtl="0" eaLnBrk="1" latinLnBrk="0" hangingPunct="1">
                        <a:defRPr sz="1799" kern="1200">
                          <a:solidFill>
                            <a:schemeClr val="tx1"/>
                          </a:solidFill>
                          <a:latin typeface="Arial"/>
                          <a:ea typeface="微软雅黑"/>
                        </a:defRPr>
                      </a:lvl6pPr>
                      <a:lvl7pPr marL="2742103" algn="l" defTabSz="914034" rtl="0" eaLnBrk="1" latinLnBrk="0" hangingPunct="1">
                        <a:defRPr sz="1799" kern="1200">
                          <a:solidFill>
                            <a:schemeClr val="tx1"/>
                          </a:solidFill>
                          <a:latin typeface="Arial"/>
                          <a:ea typeface="微软雅黑"/>
                        </a:defRPr>
                      </a:lvl7pPr>
                      <a:lvl8pPr marL="3199120" algn="l" defTabSz="914034" rtl="0" eaLnBrk="1" latinLnBrk="0" hangingPunct="1">
                        <a:defRPr sz="1799" kern="1200">
                          <a:solidFill>
                            <a:schemeClr val="tx1"/>
                          </a:solidFill>
                          <a:latin typeface="Arial"/>
                          <a:ea typeface="微软雅黑"/>
                        </a:defRPr>
                      </a:lvl8pPr>
                      <a:lvl9pPr marL="3656137" algn="l" defTabSz="914034" rtl="0" eaLnBrk="1" latinLnBrk="0" hangingPunct="1">
                        <a:defRPr sz="1799" kern="1200">
                          <a:solidFill>
                            <a:schemeClr val="tx1"/>
                          </a:solidFill>
                          <a:latin typeface="Arial"/>
                          <a:ea typeface="微软雅黑"/>
                        </a:defRPr>
                      </a:lvl9pPr>
                    </a:lstStyle>
                    <a:p>
                      <a:pPr algn="ctr" fontAlgn="ctr"/>
                      <a:r>
                        <a:rPr lang="en-US" sz="1400" b="1" dirty="0">
                          <a:solidFill>
                            <a:schemeClr val="bg1"/>
                          </a:solidFill>
                          <a:latin typeface="Huawei Sans" panose="020C0503030203020204" pitchFamily="34" charset="0"/>
                        </a:rPr>
                        <a:t>192.168.1.2</a:t>
                      </a:r>
                      <a:endParaRPr lang="en-US" altLang="zh-CN" sz="1400" b="1" dirty="0">
                        <a:solidFill>
                          <a:schemeClr val="bg1"/>
                        </a:solidFill>
                        <a:latin typeface="Huawei Sans" panose="020C0503030203020204" pitchFamily="34" charset="0"/>
                        <a:ea typeface="+mn-ea"/>
                      </a:endParaRPr>
                    </a:p>
                  </a:txBody>
                  <a:tcPr marL="18000" marR="18000" marT="18000" marB="18000" anchor="ct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a16="http://schemas.microsoft.com/office/drawing/2014/main" val="10000"/>
                  </a:ext>
                </a:extLst>
              </a:tr>
              <a:tr h="0">
                <a:tc>
                  <a:txBody>
                    <a:bodyPr/>
                    <a:lstStyle>
                      <a:lvl1pPr marL="0" algn="l" defTabSz="914034" rtl="0" eaLnBrk="1" latinLnBrk="0" hangingPunct="1">
                        <a:defRPr sz="1799" kern="1200">
                          <a:solidFill>
                            <a:schemeClr val="tx1"/>
                          </a:solidFill>
                          <a:latin typeface="Arial"/>
                          <a:ea typeface="微软雅黑"/>
                        </a:defRPr>
                      </a:lvl1pPr>
                      <a:lvl2pPr marL="457017" algn="l" defTabSz="914034" rtl="0" eaLnBrk="1" latinLnBrk="0" hangingPunct="1">
                        <a:defRPr sz="1799" kern="1200">
                          <a:solidFill>
                            <a:schemeClr val="tx1"/>
                          </a:solidFill>
                          <a:latin typeface="Arial"/>
                          <a:ea typeface="微软雅黑"/>
                        </a:defRPr>
                      </a:lvl2pPr>
                      <a:lvl3pPr marL="914034" algn="l" defTabSz="914034" rtl="0" eaLnBrk="1" latinLnBrk="0" hangingPunct="1">
                        <a:defRPr sz="1799" kern="1200">
                          <a:solidFill>
                            <a:schemeClr val="tx1"/>
                          </a:solidFill>
                          <a:latin typeface="Arial"/>
                          <a:ea typeface="微软雅黑"/>
                        </a:defRPr>
                      </a:lvl3pPr>
                      <a:lvl4pPr marL="1371051" algn="l" defTabSz="914034" rtl="0" eaLnBrk="1" latinLnBrk="0" hangingPunct="1">
                        <a:defRPr sz="1799" kern="1200">
                          <a:solidFill>
                            <a:schemeClr val="tx1"/>
                          </a:solidFill>
                          <a:latin typeface="Arial"/>
                          <a:ea typeface="微软雅黑"/>
                        </a:defRPr>
                      </a:lvl4pPr>
                      <a:lvl5pPr marL="1828068" algn="l" defTabSz="914034" rtl="0" eaLnBrk="1" latinLnBrk="0" hangingPunct="1">
                        <a:defRPr sz="1799" kern="1200">
                          <a:solidFill>
                            <a:schemeClr val="tx1"/>
                          </a:solidFill>
                          <a:latin typeface="Arial"/>
                          <a:ea typeface="微软雅黑"/>
                        </a:defRPr>
                      </a:lvl5pPr>
                      <a:lvl6pPr marL="2285086" algn="l" defTabSz="914034" rtl="0" eaLnBrk="1" latinLnBrk="0" hangingPunct="1">
                        <a:defRPr sz="1799" kern="1200">
                          <a:solidFill>
                            <a:schemeClr val="tx1"/>
                          </a:solidFill>
                          <a:latin typeface="Arial"/>
                          <a:ea typeface="微软雅黑"/>
                        </a:defRPr>
                      </a:lvl6pPr>
                      <a:lvl7pPr marL="2742103" algn="l" defTabSz="914034" rtl="0" eaLnBrk="1" latinLnBrk="0" hangingPunct="1">
                        <a:defRPr sz="1799" kern="1200">
                          <a:solidFill>
                            <a:schemeClr val="tx1"/>
                          </a:solidFill>
                          <a:latin typeface="Arial"/>
                          <a:ea typeface="微软雅黑"/>
                        </a:defRPr>
                      </a:lvl7pPr>
                      <a:lvl8pPr marL="3199120" algn="l" defTabSz="914034" rtl="0" eaLnBrk="1" latinLnBrk="0" hangingPunct="1">
                        <a:defRPr sz="1799" kern="1200">
                          <a:solidFill>
                            <a:schemeClr val="tx1"/>
                          </a:solidFill>
                          <a:latin typeface="Arial"/>
                          <a:ea typeface="微软雅黑"/>
                        </a:defRPr>
                      </a:lvl8pPr>
                      <a:lvl9pPr marL="3656137" algn="l" defTabSz="914034" rtl="0" eaLnBrk="1" latinLnBrk="0" hangingPunct="1">
                        <a:defRPr sz="1799" kern="1200">
                          <a:solidFill>
                            <a:schemeClr val="tx1"/>
                          </a:solidFill>
                          <a:latin typeface="Arial"/>
                          <a:ea typeface="微软雅黑"/>
                        </a:defRPr>
                      </a:lvl9pPr>
                    </a:lstStyle>
                    <a:p>
                      <a:pPr algn="ctr" fontAlgn="ctr"/>
                      <a:r>
                        <a:rPr lang="en-US" sz="1400" dirty="0">
                          <a:latin typeface="Huawei Sans" panose="020C0503030203020204" pitchFamily="34" charset="0"/>
                        </a:rPr>
                        <a:t>Port</a:t>
                      </a:r>
                      <a:endParaRPr lang="en-US" altLang="zh-CN" sz="1400" dirty="0">
                        <a:latin typeface="Huawei Sans" panose="020C0503030203020204" pitchFamily="34" charset="0"/>
                        <a:ea typeface="+mn-ea"/>
                      </a:endParaRPr>
                    </a:p>
                  </a:txBody>
                  <a:tcPr marL="18000" marR="18000" marT="18000" marB="18000" anchor="ct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微软雅黑"/>
                        </a:defRPr>
                      </a:lvl1pPr>
                      <a:lvl2pPr marL="457017" algn="l" defTabSz="914034" rtl="0" eaLnBrk="1" latinLnBrk="0" hangingPunct="1">
                        <a:defRPr sz="1799" kern="1200">
                          <a:solidFill>
                            <a:schemeClr val="tx1"/>
                          </a:solidFill>
                          <a:latin typeface="Arial"/>
                          <a:ea typeface="微软雅黑"/>
                        </a:defRPr>
                      </a:lvl2pPr>
                      <a:lvl3pPr marL="914034" algn="l" defTabSz="914034" rtl="0" eaLnBrk="1" latinLnBrk="0" hangingPunct="1">
                        <a:defRPr sz="1799" kern="1200">
                          <a:solidFill>
                            <a:schemeClr val="tx1"/>
                          </a:solidFill>
                          <a:latin typeface="Arial"/>
                          <a:ea typeface="微软雅黑"/>
                        </a:defRPr>
                      </a:lvl3pPr>
                      <a:lvl4pPr marL="1371051" algn="l" defTabSz="914034" rtl="0" eaLnBrk="1" latinLnBrk="0" hangingPunct="1">
                        <a:defRPr sz="1799" kern="1200">
                          <a:solidFill>
                            <a:schemeClr val="tx1"/>
                          </a:solidFill>
                          <a:latin typeface="Arial"/>
                          <a:ea typeface="微软雅黑"/>
                        </a:defRPr>
                      </a:lvl4pPr>
                      <a:lvl5pPr marL="1828068" algn="l" defTabSz="914034" rtl="0" eaLnBrk="1" latinLnBrk="0" hangingPunct="1">
                        <a:defRPr sz="1799" kern="1200">
                          <a:solidFill>
                            <a:schemeClr val="tx1"/>
                          </a:solidFill>
                          <a:latin typeface="Arial"/>
                          <a:ea typeface="微软雅黑"/>
                        </a:defRPr>
                      </a:lvl5pPr>
                      <a:lvl6pPr marL="2285086" algn="l" defTabSz="914034" rtl="0" eaLnBrk="1" latinLnBrk="0" hangingPunct="1">
                        <a:defRPr sz="1799" kern="1200">
                          <a:solidFill>
                            <a:schemeClr val="tx1"/>
                          </a:solidFill>
                          <a:latin typeface="Arial"/>
                          <a:ea typeface="微软雅黑"/>
                        </a:defRPr>
                      </a:lvl6pPr>
                      <a:lvl7pPr marL="2742103" algn="l" defTabSz="914034" rtl="0" eaLnBrk="1" latinLnBrk="0" hangingPunct="1">
                        <a:defRPr sz="1799" kern="1200">
                          <a:solidFill>
                            <a:schemeClr val="tx1"/>
                          </a:solidFill>
                          <a:latin typeface="Arial"/>
                          <a:ea typeface="微软雅黑"/>
                        </a:defRPr>
                      </a:lvl7pPr>
                      <a:lvl8pPr marL="3199120" algn="l" defTabSz="914034" rtl="0" eaLnBrk="1" latinLnBrk="0" hangingPunct="1">
                        <a:defRPr sz="1799" kern="1200">
                          <a:solidFill>
                            <a:schemeClr val="tx1"/>
                          </a:solidFill>
                          <a:latin typeface="Arial"/>
                          <a:ea typeface="微软雅黑"/>
                        </a:defRPr>
                      </a:lvl8pPr>
                      <a:lvl9pPr marL="3656137" algn="l" defTabSz="914034" rtl="0" eaLnBrk="1" latinLnBrk="0" hangingPunct="1">
                        <a:defRPr sz="1799" kern="1200">
                          <a:solidFill>
                            <a:schemeClr val="tx1"/>
                          </a:solidFill>
                          <a:latin typeface="Arial"/>
                          <a:ea typeface="微软雅黑"/>
                        </a:defRPr>
                      </a:lvl9pPr>
                    </a:lstStyle>
                    <a:p>
                      <a:pPr algn="ctr" fontAlgn="ctr"/>
                      <a:r>
                        <a:rPr lang="en-US" sz="1400" dirty="0" err="1">
                          <a:latin typeface="Huawei Sans" panose="020C0503030203020204" pitchFamily="34" charset="0"/>
                        </a:rPr>
                        <a:t>xxxx</a:t>
                      </a:r>
                      <a:endParaRPr lang="en-US" altLang="zh-CN" sz="1400" dirty="0">
                        <a:latin typeface="Huawei Sans" panose="020C0503030203020204" pitchFamily="34" charset="0"/>
                        <a:ea typeface="+mn-ea"/>
                      </a:endParaRPr>
                    </a:p>
                  </a:txBody>
                  <a:tcPr marL="18000" marR="18000" marT="18000" marB="18000" anchor="ct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bl>
          </a:graphicData>
        </a:graphic>
      </p:graphicFrame>
      <p:graphicFrame>
        <p:nvGraphicFramePr>
          <p:cNvPr id="56" name="表格 55">
            <a:extLst>
              <a:ext uri="{FF2B5EF4-FFF2-40B4-BE49-F238E27FC236}">
                <a16:creationId xmlns:a16="http://schemas.microsoft.com/office/drawing/2014/main" id="{B6740220-4CB2-41A0-A718-22F89567F3CF}"/>
              </a:ext>
            </a:extLst>
          </p:cNvPr>
          <p:cNvGraphicFramePr>
            <a:graphicFrameLocks noGrp="1"/>
          </p:cNvGraphicFramePr>
          <p:nvPr>
            <p:extLst>
              <p:ext uri="{D42A27DB-BD31-4B8C-83A1-F6EECF244321}">
                <p14:modId xmlns:p14="http://schemas.microsoft.com/office/powerpoint/2010/main" val="1610387035"/>
              </p:ext>
            </p:extLst>
          </p:nvPr>
        </p:nvGraphicFramePr>
        <p:xfrm>
          <a:off x="3337054" y="4066077"/>
          <a:ext cx="1643619" cy="498720"/>
        </p:xfrm>
        <a:graphic>
          <a:graphicData uri="http://schemas.openxmlformats.org/drawingml/2006/table">
            <a:tbl>
              <a:tblPr firstRow="1" bandRow="1"/>
              <a:tblGrid>
                <a:gridCol w="511857">
                  <a:extLst>
                    <a:ext uri="{9D8B030D-6E8A-4147-A177-3AD203B41FA5}">
                      <a16:colId xmlns:a16="http://schemas.microsoft.com/office/drawing/2014/main" val="20000"/>
                    </a:ext>
                  </a:extLst>
                </a:gridCol>
                <a:gridCol w="1131762">
                  <a:extLst>
                    <a:ext uri="{9D8B030D-6E8A-4147-A177-3AD203B41FA5}">
                      <a16:colId xmlns:a16="http://schemas.microsoft.com/office/drawing/2014/main" val="20001"/>
                    </a:ext>
                  </a:extLst>
                </a:gridCol>
              </a:tblGrid>
              <a:tr h="0">
                <a:tc>
                  <a:txBody>
                    <a:bodyPr/>
                    <a:lstStyle>
                      <a:lvl1pPr marL="0" algn="l" defTabSz="914034" rtl="0" eaLnBrk="1" latinLnBrk="0" hangingPunct="1">
                        <a:defRPr sz="1799" kern="1200">
                          <a:solidFill>
                            <a:schemeClr val="tx1"/>
                          </a:solidFill>
                          <a:latin typeface="Arial"/>
                          <a:ea typeface="微软雅黑"/>
                        </a:defRPr>
                      </a:lvl1pPr>
                      <a:lvl2pPr marL="457017" algn="l" defTabSz="914034" rtl="0" eaLnBrk="1" latinLnBrk="0" hangingPunct="1">
                        <a:defRPr sz="1799" kern="1200">
                          <a:solidFill>
                            <a:schemeClr val="tx1"/>
                          </a:solidFill>
                          <a:latin typeface="Arial"/>
                          <a:ea typeface="微软雅黑"/>
                        </a:defRPr>
                      </a:lvl2pPr>
                      <a:lvl3pPr marL="914034" algn="l" defTabSz="914034" rtl="0" eaLnBrk="1" latinLnBrk="0" hangingPunct="1">
                        <a:defRPr sz="1799" kern="1200">
                          <a:solidFill>
                            <a:schemeClr val="tx1"/>
                          </a:solidFill>
                          <a:latin typeface="Arial"/>
                          <a:ea typeface="微软雅黑"/>
                        </a:defRPr>
                      </a:lvl3pPr>
                      <a:lvl4pPr marL="1371051" algn="l" defTabSz="914034" rtl="0" eaLnBrk="1" latinLnBrk="0" hangingPunct="1">
                        <a:defRPr sz="1799" kern="1200">
                          <a:solidFill>
                            <a:schemeClr val="tx1"/>
                          </a:solidFill>
                          <a:latin typeface="Arial"/>
                          <a:ea typeface="微软雅黑"/>
                        </a:defRPr>
                      </a:lvl4pPr>
                      <a:lvl5pPr marL="1828068" algn="l" defTabSz="914034" rtl="0" eaLnBrk="1" latinLnBrk="0" hangingPunct="1">
                        <a:defRPr sz="1799" kern="1200">
                          <a:solidFill>
                            <a:schemeClr val="tx1"/>
                          </a:solidFill>
                          <a:latin typeface="Arial"/>
                          <a:ea typeface="微软雅黑"/>
                        </a:defRPr>
                      </a:lvl5pPr>
                      <a:lvl6pPr marL="2285086" algn="l" defTabSz="914034" rtl="0" eaLnBrk="1" latinLnBrk="0" hangingPunct="1">
                        <a:defRPr sz="1799" kern="1200">
                          <a:solidFill>
                            <a:schemeClr val="tx1"/>
                          </a:solidFill>
                          <a:latin typeface="Arial"/>
                          <a:ea typeface="微软雅黑"/>
                        </a:defRPr>
                      </a:lvl6pPr>
                      <a:lvl7pPr marL="2742103" algn="l" defTabSz="914034" rtl="0" eaLnBrk="1" latinLnBrk="0" hangingPunct="1">
                        <a:defRPr sz="1799" kern="1200">
                          <a:solidFill>
                            <a:schemeClr val="tx1"/>
                          </a:solidFill>
                          <a:latin typeface="Arial"/>
                          <a:ea typeface="微软雅黑"/>
                        </a:defRPr>
                      </a:lvl7pPr>
                      <a:lvl8pPr marL="3199120" algn="l" defTabSz="914034" rtl="0" eaLnBrk="1" latinLnBrk="0" hangingPunct="1">
                        <a:defRPr sz="1799" kern="1200">
                          <a:solidFill>
                            <a:schemeClr val="tx1"/>
                          </a:solidFill>
                          <a:latin typeface="Arial"/>
                          <a:ea typeface="微软雅黑"/>
                        </a:defRPr>
                      </a:lvl8pPr>
                      <a:lvl9pPr marL="3656137" algn="l" defTabSz="914034" rtl="0" eaLnBrk="1" latinLnBrk="0" hangingPunct="1">
                        <a:defRPr sz="1799" kern="1200">
                          <a:solidFill>
                            <a:schemeClr val="tx1"/>
                          </a:solidFill>
                          <a:latin typeface="Arial"/>
                          <a:ea typeface="微软雅黑"/>
                        </a:defRPr>
                      </a:lvl9pPr>
                    </a:lstStyle>
                    <a:p>
                      <a:pPr algn="ctr" fontAlgn="ctr"/>
                      <a:r>
                        <a:rPr lang="en-US" sz="1400" b="1" dirty="0">
                          <a:solidFill>
                            <a:schemeClr val="bg1"/>
                          </a:solidFill>
                          <a:latin typeface="Huawei Sans" panose="020C0503030203020204" pitchFamily="34" charset="0"/>
                        </a:rPr>
                        <a:t>IP</a:t>
                      </a:r>
                      <a:endParaRPr lang="en-US" altLang="zh-CN" sz="1400" b="1" dirty="0">
                        <a:solidFill>
                          <a:schemeClr val="bg1"/>
                        </a:solidFill>
                        <a:latin typeface="Huawei Sans" panose="020C0503030203020204" pitchFamily="34" charset="0"/>
                        <a:ea typeface="+mn-ea"/>
                      </a:endParaRPr>
                    </a:p>
                  </a:txBody>
                  <a:tcPr marL="18000" marR="18000" marT="18000" marB="18000" anchor="ct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034" rtl="0" eaLnBrk="1" latinLnBrk="0" hangingPunct="1">
                        <a:defRPr sz="1799" kern="1200">
                          <a:solidFill>
                            <a:schemeClr val="tx1"/>
                          </a:solidFill>
                          <a:latin typeface="Arial"/>
                          <a:ea typeface="微软雅黑"/>
                        </a:defRPr>
                      </a:lvl1pPr>
                      <a:lvl2pPr marL="457017" algn="l" defTabSz="914034" rtl="0" eaLnBrk="1" latinLnBrk="0" hangingPunct="1">
                        <a:defRPr sz="1799" kern="1200">
                          <a:solidFill>
                            <a:schemeClr val="tx1"/>
                          </a:solidFill>
                          <a:latin typeface="Arial"/>
                          <a:ea typeface="微软雅黑"/>
                        </a:defRPr>
                      </a:lvl2pPr>
                      <a:lvl3pPr marL="914034" algn="l" defTabSz="914034" rtl="0" eaLnBrk="1" latinLnBrk="0" hangingPunct="1">
                        <a:defRPr sz="1799" kern="1200">
                          <a:solidFill>
                            <a:schemeClr val="tx1"/>
                          </a:solidFill>
                          <a:latin typeface="Arial"/>
                          <a:ea typeface="微软雅黑"/>
                        </a:defRPr>
                      </a:lvl3pPr>
                      <a:lvl4pPr marL="1371051" algn="l" defTabSz="914034" rtl="0" eaLnBrk="1" latinLnBrk="0" hangingPunct="1">
                        <a:defRPr sz="1799" kern="1200">
                          <a:solidFill>
                            <a:schemeClr val="tx1"/>
                          </a:solidFill>
                          <a:latin typeface="Arial"/>
                          <a:ea typeface="微软雅黑"/>
                        </a:defRPr>
                      </a:lvl4pPr>
                      <a:lvl5pPr marL="1828068" algn="l" defTabSz="914034" rtl="0" eaLnBrk="1" latinLnBrk="0" hangingPunct="1">
                        <a:defRPr sz="1799" kern="1200">
                          <a:solidFill>
                            <a:schemeClr val="tx1"/>
                          </a:solidFill>
                          <a:latin typeface="Arial"/>
                          <a:ea typeface="微软雅黑"/>
                        </a:defRPr>
                      </a:lvl5pPr>
                      <a:lvl6pPr marL="2285086" algn="l" defTabSz="914034" rtl="0" eaLnBrk="1" latinLnBrk="0" hangingPunct="1">
                        <a:defRPr sz="1799" kern="1200">
                          <a:solidFill>
                            <a:schemeClr val="tx1"/>
                          </a:solidFill>
                          <a:latin typeface="Arial"/>
                          <a:ea typeface="微软雅黑"/>
                        </a:defRPr>
                      </a:lvl6pPr>
                      <a:lvl7pPr marL="2742103" algn="l" defTabSz="914034" rtl="0" eaLnBrk="1" latinLnBrk="0" hangingPunct="1">
                        <a:defRPr sz="1799" kern="1200">
                          <a:solidFill>
                            <a:schemeClr val="tx1"/>
                          </a:solidFill>
                          <a:latin typeface="Arial"/>
                          <a:ea typeface="微软雅黑"/>
                        </a:defRPr>
                      </a:lvl7pPr>
                      <a:lvl8pPr marL="3199120" algn="l" defTabSz="914034" rtl="0" eaLnBrk="1" latinLnBrk="0" hangingPunct="1">
                        <a:defRPr sz="1799" kern="1200">
                          <a:solidFill>
                            <a:schemeClr val="tx1"/>
                          </a:solidFill>
                          <a:latin typeface="Arial"/>
                          <a:ea typeface="微软雅黑"/>
                        </a:defRPr>
                      </a:lvl8pPr>
                      <a:lvl9pPr marL="3656137" algn="l" defTabSz="914034" rtl="0" eaLnBrk="1" latinLnBrk="0" hangingPunct="1">
                        <a:defRPr sz="1799" kern="1200">
                          <a:solidFill>
                            <a:schemeClr val="tx1"/>
                          </a:solidFill>
                          <a:latin typeface="Arial"/>
                          <a:ea typeface="微软雅黑"/>
                        </a:defRPr>
                      </a:lvl9pPr>
                    </a:lstStyle>
                    <a:p>
                      <a:pPr algn="ctr" fontAlgn="ctr"/>
                      <a:r>
                        <a:rPr lang="en-US" sz="1400" b="1" dirty="0">
                          <a:solidFill>
                            <a:schemeClr val="bg1"/>
                          </a:solidFill>
                          <a:latin typeface="Huawei Sans" panose="020C0503030203020204" pitchFamily="34" charset="0"/>
                        </a:rPr>
                        <a:t>192.168.1.2</a:t>
                      </a:r>
                      <a:endParaRPr lang="en-US" altLang="zh-CN" sz="1400" b="1" dirty="0">
                        <a:solidFill>
                          <a:schemeClr val="bg1"/>
                        </a:solidFill>
                        <a:latin typeface="Huawei Sans" panose="020C0503030203020204" pitchFamily="34" charset="0"/>
                        <a:ea typeface="+mn-ea"/>
                      </a:endParaRPr>
                    </a:p>
                  </a:txBody>
                  <a:tcPr marL="18000" marR="18000" marT="18000" marB="18000" anchor="ct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a16="http://schemas.microsoft.com/office/drawing/2014/main" val="10000"/>
                  </a:ext>
                </a:extLst>
              </a:tr>
              <a:tr h="0">
                <a:tc>
                  <a:txBody>
                    <a:bodyPr/>
                    <a:lstStyle>
                      <a:lvl1pPr marL="0" algn="l" defTabSz="914034" rtl="0" eaLnBrk="1" latinLnBrk="0" hangingPunct="1">
                        <a:defRPr sz="1799" kern="1200">
                          <a:solidFill>
                            <a:schemeClr val="tx1"/>
                          </a:solidFill>
                          <a:latin typeface="Arial"/>
                          <a:ea typeface="微软雅黑"/>
                        </a:defRPr>
                      </a:lvl1pPr>
                      <a:lvl2pPr marL="457017" algn="l" defTabSz="914034" rtl="0" eaLnBrk="1" latinLnBrk="0" hangingPunct="1">
                        <a:defRPr sz="1799" kern="1200">
                          <a:solidFill>
                            <a:schemeClr val="tx1"/>
                          </a:solidFill>
                          <a:latin typeface="Arial"/>
                          <a:ea typeface="微软雅黑"/>
                        </a:defRPr>
                      </a:lvl2pPr>
                      <a:lvl3pPr marL="914034" algn="l" defTabSz="914034" rtl="0" eaLnBrk="1" latinLnBrk="0" hangingPunct="1">
                        <a:defRPr sz="1799" kern="1200">
                          <a:solidFill>
                            <a:schemeClr val="tx1"/>
                          </a:solidFill>
                          <a:latin typeface="Arial"/>
                          <a:ea typeface="微软雅黑"/>
                        </a:defRPr>
                      </a:lvl3pPr>
                      <a:lvl4pPr marL="1371051" algn="l" defTabSz="914034" rtl="0" eaLnBrk="1" latinLnBrk="0" hangingPunct="1">
                        <a:defRPr sz="1799" kern="1200">
                          <a:solidFill>
                            <a:schemeClr val="tx1"/>
                          </a:solidFill>
                          <a:latin typeface="Arial"/>
                          <a:ea typeface="微软雅黑"/>
                        </a:defRPr>
                      </a:lvl4pPr>
                      <a:lvl5pPr marL="1828068" algn="l" defTabSz="914034" rtl="0" eaLnBrk="1" latinLnBrk="0" hangingPunct="1">
                        <a:defRPr sz="1799" kern="1200">
                          <a:solidFill>
                            <a:schemeClr val="tx1"/>
                          </a:solidFill>
                          <a:latin typeface="Arial"/>
                          <a:ea typeface="微软雅黑"/>
                        </a:defRPr>
                      </a:lvl5pPr>
                      <a:lvl6pPr marL="2285086" algn="l" defTabSz="914034" rtl="0" eaLnBrk="1" latinLnBrk="0" hangingPunct="1">
                        <a:defRPr sz="1799" kern="1200">
                          <a:solidFill>
                            <a:schemeClr val="tx1"/>
                          </a:solidFill>
                          <a:latin typeface="Arial"/>
                          <a:ea typeface="微软雅黑"/>
                        </a:defRPr>
                      </a:lvl6pPr>
                      <a:lvl7pPr marL="2742103" algn="l" defTabSz="914034" rtl="0" eaLnBrk="1" latinLnBrk="0" hangingPunct="1">
                        <a:defRPr sz="1799" kern="1200">
                          <a:solidFill>
                            <a:schemeClr val="tx1"/>
                          </a:solidFill>
                          <a:latin typeface="Arial"/>
                          <a:ea typeface="微软雅黑"/>
                        </a:defRPr>
                      </a:lvl7pPr>
                      <a:lvl8pPr marL="3199120" algn="l" defTabSz="914034" rtl="0" eaLnBrk="1" latinLnBrk="0" hangingPunct="1">
                        <a:defRPr sz="1799" kern="1200">
                          <a:solidFill>
                            <a:schemeClr val="tx1"/>
                          </a:solidFill>
                          <a:latin typeface="Arial"/>
                          <a:ea typeface="微软雅黑"/>
                        </a:defRPr>
                      </a:lvl8pPr>
                      <a:lvl9pPr marL="3656137" algn="l" defTabSz="914034" rtl="0" eaLnBrk="1" latinLnBrk="0" hangingPunct="1">
                        <a:defRPr sz="1799" kern="1200">
                          <a:solidFill>
                            <a:schemeClr val="tx1"/>
                          </a:solidFill>
                          <a:latin typeface="Arial"/>
                          <a:ea typeface="微软雅黑"/>
                        </a:defRPr>
                      </a:lvl9pPr>
                    </a:lstStyle>
                    <a:p>
                      <a:pPr algn="ctr" fontAlgn="ctr"/>
                      <a:r>
                        <a:rPr lang="en-US" sz="1400" dirty="0">
                          <a:latin typeface="Huawei Sans" panose="020C0503030203020204" pitchFamily="34" charset="0"/>
                        </a:rPr>
                        <a:t>Port</a:t>
                      </a:r>
                      <a:endParaRPr lang="en-US" altLang="zh-CN" sz="1400" dirty="0">
                        <a:latin typeface="Huawei Sans" panose="020C0503030203020204" pitchFamily="34" charset="0"/>
                        <a:ea typeface="+mn-ea"/>
                      </a:endParaRPr>
                    </a:p>
                  </a:txBody>
                  <a:tcPr marL="18000" marR="18000" marT="18000" marB="18000" anchor="ct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微软雅黑"/>
                        </a:defRPr>
                      </a:lvl1pPr>
                      <a:lvl2pPr marL="457017" algn="l" defTabSz="914034" rtl="0" eaLnBrk="1" latinLnBrk="0" hangingPunct="1">
                        <a:defRPr sz="1799" kern="1200">
                          <a:solidFill>
                            <a:schemeClr val="tx1"/>
                          </a:solidFill>
                          <a:latin typeface="Arial"/>
                          <a:ea typeface="微软雅黑"/>
                        </a:defRPr>
                      </a:lvl2pPr>
                      <a:lvl3pPr marL="914034" algn="l" defTabSz="914034" rtl="0" eaLnBrk="1" latinLnBrk="0" hangingPunct="1">
                        <a:defRPr sz="1799" kern="1200">
                          <a:solidFill>
                            <a:schemeClr val="tx1"/>
                          </a:solidFill>
                          <a:latin typeface="Arial"/>
                          <a:ea typeface="微软雅黑"/>
                        </a:defRPr>
                      </a:lvl3pPr>
                      <a:lvl4pPr marL="1371051" algn="l" defTabSz="914034" rtl="0" eaLnBrk="1" latinLnBrk="0" hangingPunct="1">
                        <a:defRPr sz="1799" kern="1200">
                          <a:solidFill>
                            <a:schemeClr val="tx1"/>
                          </a:solidFill>
                          <a:latin typeface="Arial"/>
                          <a:ea typeface="微软雅黑"/>
                        </a:defRPr>
                      </a:lvl4pPr>
                      <a:lvl5pPr marL="1828068" algn="l" defTabSz="914034" rtl="0" eaLnBrk="1" latinLnBrk="0" hangingPunct="1">
                        <a:defRPr sz="1799" kern="1200">
                          <a:solidFill>
                            <a:schemeClr val="tx1"/>
                          </a:solidFill>
                          <a:latin typeface="Arial"/>
                          <a:ea typeface="微软雅黑"/>
                        </a:defRPr>
                      </a:lvl5pPr>
                      <a:lvl6pPr marL="2285086" algn="l" defTabSz="914034" rtl="0" eaLnBrk="1" latinLnBrk="0" hangingPunct="1">
                        <a:defRPr sz="1799" kern="1200">
                          <a:solidFill>
                            <a:schemeClr val="tx1"/>
                          </a:solidFill>
                          <a:latin typeface="Arial"/>
                          <a:ea typeface="微软雅黑"/>
                        </a:defRPr>
                      </a:lvl6pPr>
                      <a:lvl7pPr marL="2742103" algn="l" defTabSz="914034" rtl="0" eaLnBrk="1" latinLnBrk="0" hangingPunct="1">
                        <a:defRPr sz="1799" kern="1200">
                          <a:solidFill>
                            <a:schemeClr val="tx1"/>
                          </a:solidFill>
                          <a:latin typeface="Arial"/>
                          <a:ea typeface="微软雅黑"/>
                        </a:defRPr>
                      </a:lvl7pPr>
                      <a:lvl8pPr marL="3199120" algn="l" defTabSz="914034" rtl="0" eaLnBrk="1" latinLnBrk="0" hangingPunct="1">
                        <a:defRPr sz="1799" kern="1200">
                          <a:solidFill>
                            <a:schemeClr val="tx1"/>
                          </a:solidFill>
                          <a:latin typeface="Arial"/>
                          <a:ea typeface="微软雅黑"/>
                        </a:defRPr>
                      </a:lvl8pPr>
                      <a:lvl9pPr marL="3656137" algn="l" defTabSz="914034" rtl="0" eaLnBrk="1" latinLnBrk="0" hangingPunct="1">
                        <a:defRPr sz="1799" kern="1200">
                          <a:solidFill>
                            <a:schemeClr val="tx1"/>
                          </a:solidFill>
                          <a:latin typeface="Arial"/>
                          <a:ea typeface="微软雅黑"/>
                        </a:defRPr>
                      </a:lvl9pPr>
                    </a:lstStyle>
                    <a:p>
                      <a:pPr algn="ctr" fontAlgn="ctr"/>
                      <a:r>
                        <a:rPr lang="en-US" sz="1400" dirty="0" err="1">
                          <a:latin typeface="Huawei Sans" panose="020C0503030203020204" pitchFamily="34" charset="0"/>
                        </a:rPr>
                        <a:t>yyyy</a:t>
                      </a:r>
                      <a:endParaRPr lang="en-US" altLang="zh-CN" sz="1400" dirty="0">
                        <a:latin typeface="Huawei Sans" panose="020C0503030203020204" pitchFamily="34" charset="0"/>
                        <a:ea typeface="+mn-ea"/>
                      </a:endParaRPr>
                    </a:p>
                  </a:txBody>
                  <a:tcPr marL="18000" marR="18000" marT="18000" marB="18000" anchor="ct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bl>
          </a:graphicData>
        </a:graphic>
      </p:graphicFrame>
      <p:graphicFrame>
        <p:nvGraphicFramePr>
          <p:cNvPr id="57" name="表格 56">
            <a:extLst>
              <a:ext uri="{FF2B5EF4-FFF2-40B4-BE49-F238E27FC236}">
                <a16:creationId xmlns:a16="http://schemas.microsoft.com/office/drawing/2014/main" id="{A35ABED2-7F75-4E50-BCA4-B667BB8D0348}"/>
              </a:ext>
            </a:extLst>
          </p:cNvPr>
          <p:cNvGraphicFramePr>
            <a:graphicFrameLocks noGrp="1"/>
          </p:cNvGraphicFramePr>
          <p:nvPr>
            <p:extLst>
              <p:ext uri="{D42A27DB-BD31-4B8C-83A1-F6EECF244321}">
                <p14:modId xmlns:p14="http://schemas.microsoft.com/office/powerpoint/2010/main" val="2567568114"/>
              </p:ext>
            </p:extLst>
          </p:nvPr>
        </p:nvGraphicFramePr>
        <p:xfrm>
          <a:off x="7201746" y="4048678"/>
          <a:ext cx="1571062" cy="498720"/>
        </p:xfrm>
        <a:graphic>
          <a:graphicData uri="http://schemas.openxmlformats.org/drawingml/2006/table">
            <a:tbl>
              <a:tblPr firstRow="1" bandRow="1"/>
              <a:tblGrid>
                <a:gridCol w="489261">
                  <a:extLst>
                    <a:ext uri="{9D8B030D-6E8A-4147-A177-3AD203B41FA5}">
                      <a16:colId xmlns:a16="http://schemas.microsoft.com/office/drawing/2014/main" val="20000"/>
                    </a:ext>
                  </a:extLst>
                </a:gridCol>
                <a:gridCol w="1081801">
                  <a:extLst>
                    <a:ext uri="{9D8B030D-6E8A-4147-A177-3AD203B41FA5}">
                      <a16:colId xmlns:a16="http://schemas.microsoft.com/office/drawing/2014/main" val="20001"/>
                    </a:ext>
                  </a:extLst>
                </a:gridCol>
              </a:tblGrid>
              <a:tr h="0">
                <a:tc>
                  <a:txBody>
                    <a:bodyPr/>
                    <a:lstStyle>
                      <a:lvl1pPr marL="0" algn="l" defTabSz="914034" rtl="0" eaLnBrk="1" latinLnBrk="0" hangingPunct="1">
                        <a:defRPr sz="1799" kern="1200">
                          <a:solidFill>
                            <a:schemeClr val="tx1"/>
                          </a:solidFill>
                          <a:latin typeface="Arial"/>
                          <a:ea typeface="微软雅黑"/>
                        </a:defRPr>
                      </a:lvl1pPr>
                      <a:lvl2pPr marL="457017" algn="l" defTabSz="914034" rtl="0" eaLnBrk="1" latinLnBrk="0" hangingPunct="1">
                        <a:defRPr sz="1799" kern="1200">
                          <a:solidFill>
                            <a:schemeClr val="tx1"/>
                          </a:solidFill>
                          <a:latin typeface="Arial"/>
                          <a:ea typeface="微软雅黑"/>
                        </a:defRPr>
                      </a:lvl2pPr>
                      <a:lvl3pPr marL="914034" algn="l" defTabSz="914034" rtl="0" eaLnBrk="1" latinLnBrk="0" hangingPunct="1">
                        <a:defRPr sz="1799" kern="1200">
                          <a:solidFill>
                            <a:schemeClr val="tx1"/>
                          </a:solidFill>
                          <a:latin typeface="Arial"/>
                          <a:ea typeface="微软雅黑"/>
                        </a:defRPr>
                      </a:lvl3pPr>
                      <a:lvl4pPr marL="1371051" algn="l" defTabSz="914034" rtl="0" eaLnBrk="1" latinLnBrk="0" hangingPunct="1">
                        <a:defRPr sz="1799" kern="1200">
                          <a:solidFill>
                            <a:schemeClr val="tx1"/>
                          </a:solidFill>
                          <a:latin typeface="Arial"/>
                          <a:ea typeface="微软雅黑"/>
                        </a:defRPr>
                      </a:lvl4pPr>
                      <a:lvl5pPr marL="1828068" algn="l" defTabSz="914034" rtl="0" eaLnBrk="1" latinLnBrk="0" hangingPunct="1">
                        <a:defRPr sz="1799" kern="1200">
                          <a:solidFill>
                            <a:schemeClr val="tx1"/>
                          </a:solidFill>
                          <a:latin typeface="Arial"/>
                          <a:ea typeface="微软雅黑"/>
                        </a:defRPr>
                      </a:lvl5pPr>
                      <a:lvl6pPr marL="2285086" algn="l" defTabSz="914034" rtl="0" eaLnBrk="1" latinLnBrk="0" hangingPunct="1">
                        <a:defRPr sz="1799" kern="1200">
                          <a:solidFill>
                            <a:schemeClr val="tx1"/>
                          </a:solidFill>
                          <a:latin typeface="Arial"/>
                          <a:ea typeface="微软雅黑"/>
                        </a:defRPr>
                      </a:lvl6pPr>
                      <a:lvl7pPr marL="2742103" algn="l" defTabSz="914034" rtl="0" eaLnBrk="1" latinLnBrk="0" hangingPunct="1">
                        <a:defRPr sz="1799" kern="1200">
                          <a:solidFill>
                            <a:schemeClr val="tx1"/>
                          </a:solidFill>
                          <a:latin typeface="Arial"/>
                          <a:ea typeface="微软雅黑"/>
                        </a:defRPr>
                      </a:lvl7pPr>
                      <a:lvl8pPr marL="3199120" algn="l" defTabSz="914034" rtl="0" eaLnBrk="1" latinLnBrk="0" hangingPunct="1">
                        <a:defRPr sz="1799" kern="1200">
                          <a:solidFill>
                            <a:schemeClr val="tx1"/>
                          </a:solidFill>
                          <a:latin typeface="Arial"/>
                          <a:ea typeface="微软雅黑"/>
                        </a:defRPr>
                      </a:lvl8pPr>
                      <a:lvl9pPr marL="3656137" algn="l" defTabSz="914034" rtl="0" eaLnBrk="1" latinLnBrk="0" hangingPunct="1">
                        <a:defRPr sz="1799" kern="1200">
                          <a:solidFill>
                            <a:schemeClr val="tx1"/>
                          </a:solidFill>
                          <a:latin typeface="Arial"/>
                          <a:ea typeface="微软雅黑"/>
                        </a:defRPr>
                      </a:lvl9pPr>
                    </a:lstStyle>
                    <a:p>
                      <a:pPr algn="ctr" fontAlgn="ctr"/>
                      <a:r>
                        <a:rPr lang="en-US" sz="1400" b="1" dirty="0">
                          <a:solidFill>
                            <a:schemeClr val="bg1"/>
                          </a:solidFill>
                          <a:latin typeface="Huawei Sans" panose="020C0503030203020204" pitchFamily="34" charset="0"/>
                        </a:rPr>
                        <a:t>IP</a:t>
                      </a:r>
                      <a:endParaRPr lang="en-US" altLang="zh-CN" sz="1400" b="1" dirty="0">
                        <a:solidFill>
                          <a:schemeClr val="bg1"/>
                        </a:solidFill>
                        <a:latin typeface="Huawei Sans" panose="020C0503030203020204" pitchFamily="34" charset="0"/>
                        <a:ea typeface="+mn-ea"/>
                      </a:endParaRPr>
                    </a:p>
                  </a:txBody>
                  <a:tcPr marL="18000" marR="18000" marT="18000" marB="18000" anchor="ct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034" rtl="0" eaLnBrk="1" latinLnBrk="0" hangingPunct="1">
                        <a:defRPr sz="1799" kern="1200">
                          <a:solidFill>
                            <a:schemeClr val="tx1"/>
                          </a:solidFill>
                          <a:latin typeface="Arial"/>
                          <a:ea typeface="微软雅黑"/>
                        </a:defRPr>
                      </a:lvl1pPr>
                      <a:lvl2pPr marL="457017" algn="l" defTabSz="914034" rtl="0" eaLnBrk="1" latinLnBrk="0" hangingPunct="1">
                        <a:defRPr sz="1799" kern="1200">
                          <a:solidFill>
                            <a:schemeClr val="tx1"/>
                          </a:solidFill>
                          <a:latin typeface="Arial"/>
                          <a:ea typeface="微软雅黑"/>
                        </a:defRPr>
                      </a:lvl2pPr>
                      <a:lvl3pPr marL="914034" algn="l" defTabSz="914034" rtl="0" eaLnBrk="1" latinLnBrk="0" hangingPunct="1">
                        <a:defRPr sz="1799" kern="1200">
                          <a:solidFill>
                            <a:schemeClr val="tx1"/>
                          </a:solidFill>
                          <a:latin typeface="Arial"/>
                          <a:ea typeface="微软雅黑"/>
                        </a:defRPr>
                      </a:lvl3pPr>
                      <a:lvl4pPr marL="1371051" algn="l" defTabSz="914034" rtl="0" eaLnBrk="1" latinLnBrk="0" hangingPunct="1">
                        <a:defRPr sz="1799" kern="1200">
                          <a:solidFill>
                            <a:schemeClr val="tx1"/>
                          </a:solidFill>
                          <a:latin typeface="Arial"/>
                          <a:ea typeface="微软雅黑"/>
                        </a:defRPr>
                      </a:lvl4pPr>
                      <a:lvl5pPr marL="1828068" algn="l" defTabSz="914034" rtl="0" eaLnBrk="1" latinLnBrk="0" hangingPunct="1">
                        <a:defRPr sz="1799" kern="1200">
                          <a:solidFill>
                            <a:schemeClr val="tx1"/>
                          </a:solidFill>
                          <a:latin typeface="Arial"/>
                          <a:ea typeface="微软雅黑"/>
                        </a:defRPr>
                      </a:lvl5pPr>
                      <a:lvl6pPr marL="2285086" algn="l" defTabSz="914034" rtl="0" eaLnBrk="1" latinLnBrk="0" hangingPunct="1">
                        <a:defRPr sz="1799" kern="1200">
                          <a:solidFill>
                            <a:schemeClr val="tx1"/>
                          </a:solidFill>
                          <a:latin typeface="Arial"/>
                          <a:ea typeface="微软雅黑"/>
                        </a:defRPr>
                      </a:lvl6pPr>
                      <a:lvl7pPr marL="2742103" algn="l" defTabSz="914034" rtl="0" eaLnBrk="1" latinLnBrk="0" hangingPunct="1">
                        <a:defRPr sz="1799" kern="1200">
                          <a:solidFill>
                            <a:schemeClr val="tx1"/>
                          </a:solidFill>
                          <a:latin typeface="Arial"/>
                          <a:ea typeface="微软雅黑"/>
                        </a:defRPr>
                      </a:lvl7pPr>
                      <a:lvl8pPr marL="3199120" algn="l" defTabSz="914034" rtl="0" eaLnBrk="1" latinLnBrk="0" hangingPunct="1">
                        <a:defRPr sz="1799" kern="1200">
                          <a:solidFill>
                            <a:schemeClr val="tx1"/>
                          </a:solidFill>
                          <a:latin typeface="Arial"/>
                          <a:ea typeface="微软雅黑"/>
                        </a:defRPr>
                      </a:lvl8pPr>
                      <a:lvl9pPr marL="3656137" algn="l" defTabSz="914034" rtl="0" eaLnBrk="1" latinLnBrk="0" hangingPunct="1">
                        <a:defRPr sz="1799" kern="1200">
                          <a:solidFill>
                            <a:schemeClr val="tx1"/>
                          </a:solidFill>
                          <a:latin typeface="Arial"/>
                          <a:ea typeface="微软雅黑"/>
                        </a:defRPr>
                      </a:lvl9pPr>
                    </a:lstStyle>
                    <a:p>
                      <a:pPr algn="ctr" fontAlgn="ctr"/>
                      <a:r>
                        <a:rPr lang="en-US" sz="1400" b="1" dirty="0">
                          <a:solidFill>
                            <a:schemeClr val="bg1"/>
                          </a:solidFill>
                          <a:latin typeface="Huawei Sans" panose="020C0503030203020204" pitchFamily="34" charset="0"/>
                        </a:rPr>
                        <a:t>10.1.1.2</a:t>
                      </a:r>
                      <a:endParaRPr lang="en-US" altLang="zh-CN" sz="1400" b="1" dirty="0">
                        <a:solidFill>
                          <a:schemeClr val="bg1"/>
                        </a:solidFill>
                        <a:latin typeface="Huawei Sans" panose="020C0503030203020204" pitchFamily="34" charset="0"/>
                        <a:ea typeface="+mn-ea"/>
                      </a:endParaRPr>
                    </a:p>
                  </a:txBody>
                  <a:tcPr marL="18000" marR="18000" marT="18000" marB="18000" anchor="ct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a16="http://schemas.microsoft.com/office/drawing/2014/main" val="10000"/>
                  </a:ext>
                </a:extLst>
              </a:tr>
              <a:tr h="0">
                <a:tc>
                  <a:txBody>
                    <a:bodyPr/>
                    <a:lstStyle>
                      <a:lvl1pPr marL="0" algn="l" defTabSz="914034" rtl="0" eaLnBrk="1" latinLnBrk="0" hangingPunct="1">
                        <a:defRPr sz="1799" kern="1200">
                          <a:solidFill>
                            <a:schemeClr val="tx1"/>
                          </a:solidFill>
                          <a:latin typeface="Arial"/>
                          <a:ea typeface="微软雅黑"/>
                        </a:defRPr>
                      </a:lvl1pPr>
                      <a:lvl2pPr marL="457017" algn="l" defTabSz="914034" rtl="0" eaLnBrk="1" latinLnBrk="0" hangingPunct="1">
                        <a:defRPr sz="1799" kern="1200">
                          <a:solidFill>
                            <a:schemeClr val="tx1"/>
                          </a:solidFill>
                          <a:latin typeface="Arial"/>
                          <a:ea typeface="微软雅黑"/>
                        </a:defRPr>
                      </a:lvl2pPr>
                      <a:lvl3pPr marL="914034" algn="l" defTabSz="914034" rtl="0" eaLnBrk="1" latinLnBrk="0" hangingPunct="1">
                        <a:defRPr sz="1799" kern="1200">
                          <a:solidFill>
                            <a:schemeClr val="tx1"/>
                          </a:solidFill>
                          <a:latin typeface="Arial"/>
                          <a:ea typeface="微软雅黑"/>
                        </a:defRPr>
                      </a:lvl3pPr>
                      <a:lvl4pPr marL="1371051" algn="l" defTabSz="914034" rtl="0" eaLnBrk="1" latinLnBrk="0" hangingPunct="1">
                        <a:defRPr sz="1799" kern="1200">
                          <a:solidFill>
                            <a:schemeClr val="tx1"/>
                          </a:solidFill>
                          <a:latin typeface="Arial"/>
                          <a:ea typeface="微软雅黑"/>
                        </a:defRPr>
                      </a:lvl4pPr>
                      <a:lvl5pPr marL="1828068" algn="l" defTabSz="914034" rtl="0" eaLnBrk="1" latinLnBrk="0" hangingPunct="1">
                        <a:defRPr sz="1799" kern="1200">
                          <a:solidFill>
                            <a:schemeClr val="tx1"/>
                          </a:solidFill>
                          <a:latin typeface="Arial"/>
                          <a:ea typeface="微软雅黑"/>
                        </a:defRPr>
                      </a:lvl5pPr>
                      <a:lvl6pPr marL="2285086" algn="l" defTabSz="914034" rtl="0" eaLnBrk="1" latinLnBrk="0" hangingPunct="1">
                        <a:defRPr sz="1799" kern="1200">
                          <a:solidFill>
                            <a:schemeClr val="tx1"/>
                          </a:solidFill>
                          <a:latin typeface="Arial"/>
                          <a:ea typeface="微软雅黑"/>
                        </a:defRPr>
                      </a:lvl6pPr>
                      <a:lvl7pPr marL="2742103" algn="l" defTabSz="914034" rtl="0" eaLnBrk="1" latinLnBrk="0" hangingPunct="1">
                        <a:defRPr sz="1799" kern="1200">
                          <a:solidFill>
                            <a:schemeClr val="tx1"/>
                          </a:solidFill>
                          <a:latin typeface="Arial"/>
                          <a:ea typeface="微软雅黑"/>
                        </a:defRPr>
                      </a:lvl7pPr>
                      <a:lvl8pPr marL="3199120" algn="l" defTabSz="914034" rtl="0" eaLnBrk="1" latinLnBrk="0" hangingPunct="1">
                        <a:defRPr sz="1799" kern="1200">
                          <a:solidFill>
                            <a:schemeClr val="tx1"/>
                          </a:solidFill>
                          <a:latin typeface="Arial"/>
                          <a:ea typeface="微软雅黑"/>
                        </a:defRPr>
                      </a:lvl8pPr>
                      <a:lvl9pPr marL="3656137" algn="l" defTabSz="914034" rtl="0" eaLnBrk="1" latinLnBrk="0" hangingPunct="1">
                        <a:defRPr sz="1799" kern="1200">
                          <a:solidFill>
                            <a:schemeClr val="tx1"/>
                          </a:solidFill>
                          <a:latin typeface="Arial"/>
                          <a:ea typeface="微软雅黑"/>
                        </a:defRPr>
                      </a:lvl9pPr>
                    </a:lstStyle>
                    <a:p>
                      <a:pPr algn="ctr" fontAlgn="ctr"/>
                      <a:r>
                        <a:rPr lang="en-US" sz="1400" dirty="0">
                          <a:latin typeface="Huawei Sans" panose="020C0503030203020204" pitchFamily="34" charset="0"/>
                        </a:rPr>
                        <a:t>Port</a:t>
                      </a:r>
                      <a:endParaRPr lang="en-US" altLang="zh-CN" sz="1400" dirty="0">
                        <a:latin typeface="Huawei Sans" panose="020C0503030203020204" pitchFamily="34" charset="0"/>
                        <a:ea typeface="+mn-ea"/>
                      </a:endParaRPr>
                    </a:p>
                  </a:txBody>
                  <a:tcPr marL="18000" marR="18000" marT="18000" marB="18000" anchor="ct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微软雅黑"/>
                        </a:defRPr>
                      </a:lvl1pPr>
                      <a:lvl2pPr marL="457017" algn="l" defTabSz="914034" rtl="0" eaLnBrk="1" latinLnBrk="0" hangingPunct="1">
                        <a:defRPr sz="1799" kern="1200">
                          <a:solidFill>
                            <a:schemeClr val="tx1"/>
                          </a:solidFill>
                          <a:latin typeface="Arial"/>
                          <a:ea typeface="微软雅黑"/>
                        </a:defRPr>
                      </a:lvl2pPr>
                      <a:lvl3pPr marL="914034" algn="l" defTabSz="914034" rtl="0" eaLnBrk="1" latinLnBrk="0" hangingPunct="1">
                        <a:defRPr sz="1799" kern="1200">
                          <a:solidFill>
                            <a:schemeClr val="tx1"/>
                          </a:solidFill>
                          <a:latin typeface="Arial"/>
                          <a:ea typeface="微软雅黑"/>
                        </a:defRPr>
                      </a:lvl3pPr>
                      <a:lvl4pPr marL="1371051" algn="l" defTabSz="914034" rtl="0" eaLnBrk="1" latinLnBrk="0" hangingPunct="1">
                        <a:defRPr sz="1799" kern="1200">
                          <a:solidFill>
                            <a:schemeClr val="tx1"/>
                          </a:solidFill>
                          <a:latin typeface="Arial"/>
                          <a:ea typeface="微软雅黑"/>
                        </a:defRPr>
                      </a:lvl4pPr>
                      <a:lvl5pPr marL="1828068" algn="l" defTabSz="914034" rtl="0" eaLnBrk="1" latinLnBrk="0" hangingPunct="1">
                        <a:defRPr sz="1799" kern="1200">
                          <a:solidFill>
                            <a:schemeClr val="tx1"/>
                          </a:solidFill>
                          <a:latin typeface="Arial"/>
                          <a:ea typeface="微软雅黑"/>
                        </a:defRPr>
                      </a:lvl5pPr>
                      <a:lvl6pPr marL="2285086" algn="l" defTabSz="914034" rtl="0" eaLnBrk="1" latinLnBrk="0" hangingPunct="1">
                        <a:defRPr sz="1799" kern="1200">
                          <a:solidFill>
                            <a:schemeClr val="tx1"/>
                          </a:solidFill>
                          <a:latin typeface="Arial"/>
                          <a:ea typeface="微软雅黑"/>
                        </a:defRPr>
                      </a:lvl6pPr>
                      <a:lvl7pPr marL="2742103" algn="l" defTabSz="914034" rtl="0" eaLnBrk="1" latinLnBrk="0" hangingPunct="1">
                        <a:defRPr sz="1799" kern="1200">
                          <a:solidFill>
                            <a:schemeClr val="tx1"/>
                          </a:solidFill>
                          <a:latin typeface="Arial"/>
                          <a:ea typeface="微软雅黑"/>
                        </a:defRPr>
                      </a:lvl7pPr>
                      <a:lvl8pPr marL="3199120" algn="l" defTabSz="914034" rtl="0" eaLnBrk="1" latinLnBrk="0" hangingPunct="1">
                        <a:defRPr sz="1799" kern="1200">
                          <a:solidFill>
                            <a:schemeClr val="tx1"/>
                          </a:solidFill>
                          <a:latin typeface="Arial"/>
                          <a:ea typeface="微软雅黑"/>
                        </a:defRPr>
                      </a:lvl8pPr>
                      <a:lvl9pPr marL="3656137" algn="l" defTabSz="914034" rtl="0" eaLnBrk="1" latinLnBrk="0" hangingPunct="1">
                        <a:defRPr sz="1799" kern="1200">
                          <a:solidFill>
                            <a:schemeClr val="tx1"/>
                          </a:solidFill>
                          <a:latin typeface="Arial"/>
                          <a:ea typeface="微软雅黑"/>
                        </a:defRPr>
                      </a:lvl9pPr>
                    </a:lstStyle>
                    <a:p>
                      <a:pPr algn="ctr" fontAlgn="ctr"/>
                      <a:r>
                        <a:rPr lang="en-US" sz="1400" dirty="0">
                          <a:latin typeface="Huawei Sans" panose="020C0503030203020204" pitchFamily="34" charset="0"/>
                        </a:rPr>
                        <a:t>20</a:t>
                      </a:r>
                      <a:endParaRPr lang="en-US" altLang="zh-CN" sz="1400" dirty="0">
                        <a:latin typeface="Huawei Sans" panose="020C0503030203020204" pitchFamily="34" charset="0"/>
                        <a:ea typeface="+mn-ea"/>
                      </a:endParaRPr>
                    </a:p>
                  </a:txBody>
                  <a:tcPr marL="18000" marR="18000" marT="18000" marB="18000" anchor="ct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bl>
          </a:graphicData>
        </a:graphic>
      </p:graphicFrame>
      <p:graphicFrame>
        <p:nvGraphicFramePr>
          <p:cNvPr id="58" name="表格 57">
            <a:extLst>
              <a:ext uri="{FF2B5EF4-FFF2-40B4-BE49-F238E27FC236}">
                <a16:creationId xmlns:a16="http://schemas.microsoft.com/office/drawing/2014/main" id="{6A5A22AF-761A-464A-8048-A131FE2FE414}"/>
              </a:ext>
            </a:extLst>
          </p:cNvPr>
          <p:cNvGraphicFramePr>
            <a:graphicFrameLocks noGrp="1"/>
          </p:cNvGraphicFramePr>
          <p:nvPr>
            <p:extLst>
              <p:ext uri="{D42A27DB-BD31-4B8C-83A1-F6EECF244321}">
                <p14:modId xmlns:p14="http://schemas.microsoft.com/office/powerpoint/2010/main" val="3785152671"/>
              </p:ext>
            </p:extLst>
          </p:nvPr>
        </p:nvGraphicFramePr>
        <p:xfrm>
          <a:off x="7201959" y="2145420"/>
          <a:ext cx="1539465" cy="498720"/>
        </p:xfrm>
        <a:graphic>
          <a:graphicData uri="http://schemas.openxmlformats.org/drawingml/2006/table">
            <a:tbl>
              <a:tblPr firstRow="1" bandRow="1"/>
              <a:tblGrid>
                <a:gridCol w="479421">
                  <a:extLst>
                    <a:ext uri="{9D8B030D-6E8A-4147-A177-3AD203B41FA5}">
                      <a16:colId xmlns:a16="http://schemas.microsoft.com/office/drawing/2014/main" val="20000"/>
                    </a:ext>
                  </a:extLst>
                </a:gridCol>
                <a:gridCol w="1060044">
                  <a:extLst>
                    <a:ext uri="{9D8B030D-6E8A-4147-A177-3AD203B41FA5}">
                      <a16:colId xmlns:a16="http://schemas.microsoft.com/office/drawing/2014/main" val="20001"/>
                    </a:ext>
                  </a:extLst>
                </a:gridCol>
              </a:tblGrid>
              <a:tr h="0">
                <a:tc>
                  <a:txBody>
                    <a:bodyPr/>
                    <a:lstStyle>
                      <a:lvl1pPr marL="0" algn="l" defTabSz="914034" rtl="0" eaLnBrk="1" latinLnBrk="0" hangingPunct="1">
                        <a:defRPr sz="1799" kern="1200">
                          <a:solidFill>
                            <a:schemeClr val="tx1"/>
                          </a:solidFill>
                          <a:latin typeface="Arial"/>
                          <a:ea typeface="微软雅黑"/>
                        </a:defRPr>
                      </a:lvl1pPr>
                      <a:lvl2pPr marL="457017" algn="l" defTabSz="914034" rtl="0" eaLnBrk="1" latinLnBrk="0" hangingPunct="1">
                        <a:defRPr sz="1799" kern="1200">
                          <a:solidFill>
                            <a:schemeClr val="tx1"/>
                          </a:solidFill>
                          <a:latin typeface="Arial"/>
                          <a:ea typeface="微软雅黑"/>
                        </a:defRPr>
                      </a:lvl2pPr>
                      <a:lvl3pPr marL="914034" algn="l" defTabSz="914034" rtl="0" eaLnBrk="1" latinLnBrk="0" hangingPunct="1">
                        <a:defRPr sz="1799" kern="1200">
                          <a:solidFill>
                            <a:schemeClr val="tx1"/>
                          </a:solidFill>
                          <a:latin typeface="Arial"/>
                          <a:ea typeface="微软雅黑"/>
                        </a:defRPr>
                      </a:lvl3pPr>
                      <a:lvl4pPr marL="1371051" algn="l" defTabSz="914034" rtl="0" eaLnBrk="1" latinLnBrk="0" hangingPunct="1">
                        <a:defRPr sz="1799" kern="1200">
                          <a:solidFill>
                            <a:schemeClr val="tx1"/>
                          </a:solidFill>
                          <a:latin typeface="Arial"/>
                          <a:ea typeface="微软雅黑"/>
                        </a:defRPr>
                      </a:lvl4pPr>
                      <a:lvl5pPr marL="1828068" algn="l" defTabSz="914034" rtl="0" eaLnBrk="1" latinLnBrk="0" hangingPunct="1">
                        <a:defRPr sz="1799" kern="1200">
                          <a:solidFill>
                            <a:schemeClr val="tx1"/>
                          </a:solidFill>
                          <a:latin typeface="Arial"/>
                          <a:ea typeface="微软雅黑"/>
                        </a:defRPr>
                      </a:lvl5pPr>
                      <a:lvl6pPr marL="2285086" algn="l" defTabSz="914034" rtl="0" eaLnBrk="1" latinLnBrk="0" hangingPunct="1">
                        <a:defRPr sz="1799" kern="1200">
                          <a:solidFill>
                            <a:schemeClr val="tx1"/>
                          </a:solidFill>
                          <a:latin typeface="Arial"/>
                          <a:ea typeface="微软雅黑"/>
                        </a:defRPr>
                      </a:lvl6pPr>
                      <a:lvl7pPr marL="2742103" algn="l" defTabSz="914034" rtl="0" eaLnBrk="1" latinLnBrk="0" hangingPunct="1">
                        <a:defRPr sz="1799" kern="1200">
                          <a:solidFill>
                            <a:schemeClr val="tx1"/>
                          </a:solidFill>
                          <a:latin typeface="Arial"/>
                          <a:ea typeface="微软雅黑"/>
                        </a:defRPr>
                      </a:lvl7pPr>
                      <a:lvl8pPr marL="3199120" algn="l" defTabSz="914034" rtl="0" eaLnBrk="1" latinLnBrk="0" hangingPunct="1">
                        <a:defRPr sz="1799" kern="1200">
                          <a:solidFill>
                            <a:schemeClr val="tx1"/>
                          </a:solidFill>
                          <a:latin typeface="Arial"/>
                          <a:ea typeface="微软雅黑"/>
                        </a:defRPr>
                      </a:lvl8pPr>
                      <a:lvl9pPr marL="3656137" algn="l" defTabSz="914034" rtl="0" eaLnBrk="1" latinLnBrk="0" hangingPunct="1">
                        <a:defRPr sz="1799" kern="1200">
                          <a:solidFill>
                            <a:schemeClr val="tx1"/>
                          </a:solidFill>
                          <a:latin typeface="Arial"/>
                          <a:ea typeface="微软雅黑"/>
                        </a:defRPr>
                      </a:lvl9pPr>
                    </a:lstStyle>
                    <a:p>
                      <a:pPr algn="ctr" fontAlgn="ctr"/>
                      <a:r>
                        <a:rPr lang="en-US" sz="1400" b="1" dirty="0">
                          <a:solidFill>
                            <a:schemeClr val="bg1"/>
                          </a:solidFill>
                          <a:latin typeface="Huawei Sans" panose="020C0503030203020204" pitchFamily="34" charset="0"/>
                        </a:rPr>
                        <a:t>IP</a:t>
                      </a:r>
                      <a:endParaRPr lang="en-US" altLang="zh-CN" sz="1400" b="1" dirty="0">
                        <a:solidFill>
                          <a:schemeClr val="bg1"/>
                        </a:solidFill>
                        <a:latin typeface="Huawei Sans" panose="020C0503030203020204" pitchFamily="34" charset="0"/>
                        <a:ea typeface="+mn-ea"/>
                      </a:endParaRPr>
                    </a:p>
                  </a:txBody>
                  <a:tcPr marL="18000" marR="18000" marT="18000" marB="18000" anchor="ct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034" rtl="0" eaLnBrk="1" latinLnBrk="0" hangingPunct="1">
                        <a:defRPr sz="1799" kern="1200">
                          <a:solidFill>
                            <a:schemeClr val="tx1"/>
                          </a:solidFill>
                          <a:latin typeface="Arial"/>
                          <a:ea typeface="微软雅黑"/>
                        </a:defRPr>
                      </a:lvl1pPr>
                      <a:lvl2pPr marL="457017" algn="l" defTabSz="914034" rtl="0" eaLnBrk="1" latinLnBrk="0" hangingPunct="1">
                        <a:defRPr sz="1799" kern="1200">
                          <a:solidFill>
                            <a:schemeClr val="tx1"/>
                          </a:solidFill>
                          <a:latin typeface="Arial"/>
                          <a:ea typeface="微软雅黑"/>
                        </a:defRPr>
                      </a:lvl2pPr>
                      <a:lvl3pPr marL="914034" algn="l" defTabSz="914034" rtl="0" eaLnBrk="1" latinLnBrk="0" hangingPunct="1">
                        <a:defRPr sz="1799" kern="1200">
                          <a:solidFill>
                            <a:schemeClr val="tx1"/>
                          </a:solidFill>
                          <a:latin typeface="Arial"/>
                          <a:ea typeface="微软雅黑"/>
                        </a:defRPr>
                      </a:lvl3pPr>
                      <a:lvl4pPr marL="1371051" algn="l" defTabSz="914034" rtl="0" eaLnBrk="1" latinLnBrk="0" hangingPunct="1">
                        <a:defRPr sz="1799" kern="1200">
                          <a:solidFill>
                            <a:schemeClr val="tx1"/>
                          </a:solidFill>
                          <a:latin typeface="Arial"/>
                          <a:ea typeface="微软雅黑"/>
                        </a:defRPr>
                      </a:lvl4pPr>
                      <a:lvl5pPr marL="1828068" algn="l" defTabSz="914034" rtl="0" eaLnBrk="1" latinLnBrk="0" hangingPunct="1">
                        <a:defRPr sz="1799" kern="1200">
                          <a:solidFill>
                            <a:schemeClr val="tx1"/>
                          </a:solidFill>
                          <a:latin typeface="Arial"/>
                          <a:ea typeface="微软雅黑"/>
                        </a:defRPr>
                      </a:lvl5pPr>
                      <a:lvl6pPr marL="2285086" algn="l" defTabSz="914034" rtl="0" eaLnBrk="1" latinLnBrk="0" hangingPunct="1">
                        <a:defRPr sz="1799" kern="1200">
                          <a:solidFill>
                            <a:schemeClr val="tx1"/>
                          </a:solidFill>
                          <a:latin typeface="Arial"/>
                          <a:ea typeface="微软雅黑"/>
                        </a:defRPr>
                      </a:lvl6pPr>
                      <a:lvl7pPr marL="2742103" algn="l" defTabSz="914034" rtl="0" eaLnBrk="1" latinLnBrk="0" hangingPunct="1">
                        <a:defRPr sz="1799" kern="1200">
                          <a:solidFill>
                            <a:schemeClr val="tx1"/>
                          </a:solidFill>
                          <a:latin typeface="Arial"/>
                          <a:ea typeface="微软雅黑"/>
                        </a:defRPr>
                      </a:lvl7pPr>
                      <a:lvl8pPr marL="3199120" algn="l" defTabSz="914034" rtl="0" eaLnBrk="1" latinLnBrk="0" hangingPunct="1">
                        <a:defRPr sz="1799" kern="1200">
                          <a:solidFill>
                            <a:schemeClr val="tx1"/>
                          </a:solidFill>
                          <a:latin typeface="Arial"/>
                          <a:ea typeface="微软雅黑"/>
                        </a:defRPr>
                      </a:lvl8pPr>
                      <a:lvl9pPr marL="3656137" algn="l" defTabSz="914034" rtl="0" eaLnBrk="1" latinLnBrk="0" hangingPunct="1">
                        <a:defRPr sz="1799" kern="1200">
                          <a:solidFill>
                            <a:schemeClr val="tx1"/>
                          </a:solidFill>
                          <a:latin typeface="Arial"/>
                          <a:ea typeface="微软雅黑"/>
                        </a:defRPr>
                      </a:lvl9pPr>
                    </a:lstStyle>
                    <a:p>
                      <a:pPr algn="ctr" fontAlgn="ctr"/>
                      <a:r>
                        <a:rPr lang="en-US" sz="1400" b="1" dirty="0">
                          <a:solidFill>
                            <a:schemeClr val="bg1"/>
                          </a:solidFill>
                          <a:latin typeface="Huawei Sans" panose="020C0503030203020204" pitchFamily="34" charset="0"/>
                        </a:rPr>
                        <a:t>10.1.1.2</a:t>
                      </a:r>
                      <a:endParaRPr lang="en-US" altLang="zh-CN" sz="1400" b="1" dirty="0">
                        <a:solidFill>
                          <a:schemeClr val="bg1"/>
                        </a:solidFill>
                        <a:latin typeface="Huawei Sans" panose="020C0503030203020204" pitchFamily="34" charset="0"/>
                        <a:ea typeface="+mn-ea"/>
                      </a:endParaRPr>
                    </a:p>
                  </a:txBody>
                  <a:tcPr marL="18000" marR="18000" marT="18000" marB="18000" anchor="ct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a16="http://schemas.microsoft.com/office/drawing/2014/main" val="10000"/>
                  </a:ext>
                </a:extLst>
              </a:tr>
              <a:tr h="0">
                <a:tc>
                  <a:txBody>
                    <a:bodyPr/>
                    <a:lstStyle>
                      <a:lvl1pPr marL="0" algn="l" defTabSz="914034" rtl="0" eaLnBrk="1" latinLnBrk="0" hangingPunct="1">
                        <a:defRPr sz="1799" kern="1200">
                          <a:solidFill>
                            <a:schemeClr val="tx1"/>
                          </a:solidFill>
                          <a:latin typeface="Arial"/>
                          <a:ea typeface="微软雅黑"/>
                        </a:defRPr>
                      </a:lvl1pPr>
                      <a:lvl2pPr marL="457017" algn="l" defTabSz="914034" rtl="0" eaLnBrk="1" latinLnBrk="0" hangingPunct="1">
                        <a:defRPr sz="1799" kern="1200">
                          <a:solidFill>
                            <a:schemeClr val="tx1"/>
                          </a:solidFill>
                          <a:latin typeface="Arial"/>
                          <a:ea typeface="微软雅黑"/>
                        </a:defRPr>
                      </a:lvl2pPr>
                      <a:lvl3pPr marL="914034" algn="l" defTabSz="914034" rtl="0" eaLnBrk="1" latinLnBrk="0" hangingPunct="1">
                        <a:defRPr sz="1799" kern="1200">
                          <a:solidFill>
                            <a:schemeClr val="tx1"/>
                          </a:solidFill>
                          <a:latin typeface="Arial"/>
                          <a:ea typeface="微软雅黑"/>
                        </a:defRPr>
                      </a:lvl3pPr>
                      <a:lvl4pPr marL="1371051" algn="l" defTabSz="914034" rtl="0" eaLnBrk="1" latinLnBrk="0" hangingPunct="1">
                        <a:defRPr sz="1799" kern="1200">
                          <a:solidFill>
                            <a:schemeClr val="tx1"/>
                          </a:solidFill>
                          <a:latin typeface="Arial"/>
                          <a:ea typeface="微软雅黑"/>
                        </a:defRPr>
                      </a:lvl4pPr>
                      <a:lvl5pPr marL="1828068" algn="l" defTabSz="914034" rtl="0" eaLnBrk="1" latinLnBrk="0" hangingPunct="1">
                        <a:defRPr sz="1799" kern="1200">
                          <a:solidFill>
                            <a:schemeClr val="tx1"/>
                          </a:solidFill>
                          <a:latin typeface="Arial"/>
                          <a:ea typeface="微软雅黑"/>
                        </a:defRPr>
                      </a:lvl5pPr>
                      <a:lvl6pPr marL="2285086" algn="l" defTabSz="914034" rtl="0" eaLnBrk="1" latinLnBrk="0" hangingPunct="1">
                        <a:defRPr sz="1799" kern="1200">
                          <a:solidFill>
                            <a:schemeClr val="tx1"/>
                          </a:solidFill>
                          <a:latin typeface="Arial"/>
                          <a:ea typeface="微软雅黑"/>
                        </a:defRPr>
                      </a:lvl6pPr>
                      <a:lvl7pPr marL="2742103" algn="l" defTabSz="914034" rtl="0" eaLnBrk="1" latinLnBrk="0" hangingPunct="1">
                        <a:defRPr sz="1799" kern="1200">
                          <a:solidFill>
                            <a:schemeClr val="tx1"/>
                          </a:solidFill>
                          <a:latin typeface="Arial"/>
                          <a:ea typeface="微软雅黑"/>
                        </a:defRPr>
                      </a:lvl7pPr>
                      <a:lvl8pPr marL="3199120" algn="l" defTabSz="914034" rtl="0" eaLnBrk="1" latinLnBrk="0" hangingPunct="1">
                        <a:defRPr sz="1799" kern="1200">
                          <a:solidFill>
                            <a:schemeClr val="tx1"/>
                          </a:solidFill>
                          <a:latin typeface="Arial"/>
                          <a:ea typeface="微软雅黑"/>
                        </a:defRPr>
                      </a:lvl8pPr>
                      <a:lvl9pPr marL="3656137" algn="l" defTabSz="914034" rtl="0" eaLnBrk="1" latinLnBrk="0" hangingPunct="1">
                        <a:defRPr sz="1799" kern="1200">
                          <a:solidFill>
                            <a:schemeClr val="tx1"/>
                          </a:solidFill>
                          <a:latin typeface="Arial"/>
                          <a:ea typeface="微软雅黑"/>
                        </a:defRPr>
                      </a:lvl9pPr>
                    </a:lstStyle>
                    <a:p>
                      <a:pPr algn="ctr" fontAlgn="ctr"/>
                      <a:r>
                        <a:rPr lang="en-US" sz="1400" dirty="0">
                          <a:latin typeface="Huawei Sans" panose="020C0503030203020204" pitchFamily="34" charset="0"/>
                        </a:rPr>
                        <a:t>Port</a:t>
                      </a:r>
                      <a:endParaRPr lang="en-US" altLang="zh-CN" sz="1400" dirty="0">
                        <a:latin typeface="Huawei Sans" panose="020C0503030203020204" pitchFamily="34" charset="0"/>
                        <a:ea typeface="+mn-ea"/>
                      </a:endParaRPr>
                    </a:p>
                  </a:txBody>
                  <a:tcPr marL="18000" marR="18000" marT="18000" marB="18000" anchor="ct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微软雅黑"/>
                        </a:defRPr>
                      </a:lvl1pPr>
                      <a:lvl2pPr marL="457017" algn="l" defTabSz="914034" rtl="0" eaLnBrk="1" latinLnBrk="0" hangingPunct="1">
                        <a:defRPr sz="1799" kern="1200">
                          <a:solidFill>
                            <a:schemeClr val="tx1"/>
                          </a:solidFill>
                          <a:latin typeface="Arial"/>
                          <a:ea typeface="微软雅黑"/>
                        </a:defRPr>
                      </a:lvl2pPr>
                      <a:lvl3pPr marL="914034" algn="l" defTabSz="914034" rtl="0" eaLnBrk="1" latinLnBrk="0" hangingPunct="1">
                        <a:defRPr sz="1799" kern="1200">
                          <a:solidFill>
                            <a:schemeClr val="tx1"/>
                          </a:solidFill>
                          <a:latin typeface="Arial"/>
                          <a:ea typeface="微软雅黑"/>
                        </a:defRPr>
                      </a:lvl3pPr>
                      <a:lvl4pPr marL="1371051" algn="l" defTabSz="914034" rtl="0" eaLnBrk="1" latinLnBrk="0" hangingPunct="1">
                        <a:defRPr sz="1799" kern="1200">
                          <a:solidFill>
                            <a:schemeClr val="tx1"/>
                          </a:solidFill>
                          <a:latin typeface="Arial"/>
                          <a:ea typeface="微软雅黑"/>
                        </a:defRPr>
                      </a:lvl4pPr>
                      <a:lvl5pPr marL="1828068" algn="l" defTabSz="914034" rtl="0" eaLnBrk="1" latinLnBrk="0" hangingPunct="1">
                        <a:defRPr sz="1799" kern="1200">
                          <a:solidFill>
                            <a:schemeClr val="tx1"/>
                          </a:solidFill>
                          <a:latin typeface="Arial"/>
                          <a:ea typeface="微软雅黑"/>
                        </a:defRPr>
                      </a:lvl5pPr>
                      <a:lvl6pPr marL="2285086" algn="l" defTabSz="914034" rtl="0" eaLnBrk="1" latinLnBrk="0" hangingPunct="1">
                        <a:defRPr sz="1799" kern="1200">
                          <a:solidFill>
                            <a:schemeClr val="tx1"/>
                          </a:solidFill>
                          <a:latin typeface="Arial"/>
                          <a:ea typeface="微软雅黑"/>
                        </a:defRPr>
                      </a:lvl6pPr>
                      <a:lvl7pPr marL="2742103" algn="l" defTabSz="914034" rtl="0" eaLnBrk="1" latinLnBrk="0" hangingPunct="1">
                        <a:defRPr sz="1799" kern="1200">
                          <a:solidFill>
                            <a:schemeClr val="tx1"/>
                          </a:solidFill>
                          <a:latin typeface="Arial"/>
                          <a:ea typeface="微软雅黑"/>
                        </a:defRPr>
                      </a:lvl7pPr>
                      <a:lvl8pPr marL="3199120" algn="l" defTabSz="914034" rtl="0" eaLnBrk="1" latinLnBrk="0" hangingPunct="1">
                        <a:defRPr sz="1799" kern="1200">
                          <a:solidFill>
                            <a:schemeClr val="tx1"/>
                          </a:solidFill>
                          <a:latin typeface="Arial"/>
                          <a:ea typeface="微软雅黑"/>
                        </a:defRPr>
                      </a:lvl8pPr>
                      <a:lvl9pPr marL="3656137" algn="l" defTabSz="914034" rtl="0" eaLnBrk="1" latinLnBrk="0" hangingPunct="1">
                        <a:defRPr sz="1799" kern="1200">
                          <a:solidFill>
                            <a:schemeClr val="tx1"/>
                          </a:solidFill>
                          <a:latin typeface="Arial"/>
                          <a:ea typeface="微软雅黑"/>
                        </a:defRPr>
                      </a:lvl9pPr>
                    </a:lstStyle>
                    <a:p>
                      <a:pPr algn="ctr" fontAlgn="ctr"/>
                      <a:r>
                        <a:rPr lang="en-US" sz="1400" dirty="0">
                          <a:latin typeface="Huawei Sans" panose="020C0503030203020204" pitchFamily="34" charset="0"/>
                        </a:rPr>
                        <a:t>21</a:t>
                      </a:r>
                      <a:endParaRPr lang="en-US" altLang="zh-CN" sz="1400" dirty="0">
                        <a:latin typeface="Huawei Sans" panose="020C0503030203020204" pitchFamily="34" charset="0"/>
                        <a:ea typeface="+mn-ea"/>
                      </a:endParaRPr>
                    </a:p>
                  </a:txBody>
                  <a:tcPr marL="18000" marR="18000" marT="18000" marB="18000" anchor="ct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bl>
          </a:graphicData>
        </a:graphic>
      </p:graphicFrame>
      <p:sp>
        <p:nvSpPr>
          <p:cNvPr id="74" name="右大括号 73">
            <a:extLst>
              <a:ext uri="{FF2B5EF4-FFF2-40B4-BE49-F238E27FC236}">
                <a16:creationId xmlns:a16="http://schemas.microsoft.com/office/drawing/2014/main" id="{6C2583F6-5FD5-4B5D-98D5-AD292580982C}"/>
              </a:ext>
            </a:extLst>
          </p:cNvPr>
          <p:cNvSpPr/>
          <p:nvPr/>
        </p:nvSpPr>
        <p:spPr bwMode="gray">
          <a:xfrm>
            <a:off x="8930230" y="4347238"/>
            <a:ext cx="165544" cy="658631"/>
          </a:xfrm>
          <a:prstGeom prst="rightBrace">
            <a:avLst/>
          </a:prstGeom>
          <a:noFill/>
          <a:ln w="12700"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ctr" latinLnBrk="0" hangingPunct="1">
              <a:spcBef>
                <a:spcPct val="0"/>
              </a:spcBef>
              <a:spcAft>
                <a:spcPct val="0"/>
              </a:spcAft>
              <a:buClrTx/>
              <a:buSzTx/>
              <a:buFontTx/>
              <a:buNone/>
              <a:tabLst/>
              <a:defRPr/>
            </a:pPr>
            <a:endParaRPr kumimoji="0" lang="en-US" altLang="zh-CN" sz="1400" i="0" u="none" strike="noStrike" kern="0" cap="none" spc="0" normalizeH="0" baseline="0" noProof="0" dirty="0">
              <a:ln>
                <a:noFill/>
              </a:ln>
              <a:solidFill>
                <a:prstClr val="black"/>
              </a:solidFill>
              <a:effectLst/>
              <a:uLnTx/>
              <a:uFillTx/>
              <a:latin typeface="Huawei Sans" panose="020C0503030203020204" pitchFamily="34" charset="0"/>
            </a:endParaRPr>
          </a:p>
        </p:txBody>
      </p:sp>
      <p:sp>
        <p:nvSpPr>
          <p:cNvPr id="75" name="右大括号 74">
            <a:extLst>
              <a:ext uri="{FF2B5EF4-FFF2-40B4-BE49-F238E27FC236}">
                <a16:creationId xmlns:a16="http://schemas.microsoft.com/office/drawing/2014/main" id="{424FC6BA-BCF0-4B45-AB73-FBBE4BC3D8EF}"/>
              </a:ext>
            </a:extLst>
          </p:cNvPr>
          <p:cNvSpPr/>
          <p:nvPr/>
        </p:nvSpPr>
        <p:spPr bwMode="gray">
          <a:xfrm>
            <a:off x="8927450" y="3727199"/>
            <a:ext cx="165544" cy="365663"/>
          </a:xfrm>
          <a:prstGeom prst="rightBrace">
            <a:avLst/>
          </a:prstGeom>
          <a:noFill/>
          <a:ln w="12700"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ctr" latinLnBrk="0" hangingPunct="1">
              <a:spcBef>
                <a:spcPct val="0"/>
              </a:spcBef>
              <a:spcAft>
                <a:spcPct val="0"/>
              </a:spcAft>
              <a:buClrTx/>
              <a:buSzTx/>
              <a:buFontTx/>
              <a:buNone/>
              <a:tabLst/>
              <a:defRPr/>
            </a:pPr>
            <a:endParaRPr kumimoji="0" lang="en-US" altLang="zh-CN" sz="1400" i="0" u="none" strike="noStrike" kern="0" cap="none" spc="0" normalizeH="0" baseline="0" noProof="0" dirty="0">
              <a:ln>
                <a:noFill/>
              </a:ln>
              <a:solidFill>
                <a:prstClr val="black"/>
              </a:solidFill>
              <a:effectLst/>
              <a:uLnTx/>
              <a:uFillTx/>
              <a:latin typeface="Huawei Sans" panose="020C0503030203020204" pitchFamily="34" charset="0"/>
            </a:endParaRPr>
          </a:p>
        </p:txBody>
      </p:sp>
      <p:cxnSp>
        <p:nvCxnSpPr>
          <p:cNvPr id="66" name="直接箭头连接符 65">
            <a:extLst>
              <a:ext uri="{FF2B5EF4-FFF2-40B4-BE49-F238E27FC236}">
                <a16:creationId xmlns:a16="http://schemas.microsoft.com/office/drawing/2014/main" id="{3E14332D-86EF-4EC8-A504-749086B8FF8E}"/>
              </a:ext>
            </a:extLst>
          </p:cNvPr>
          <p:cNvCxnSpPr/>
          <p:nvPr/>
        </p:nvCxnSpPr>
        <p:spPr bwMode="gray">
          <a:xfrm>
            <a:off x="5150550" y="2698629"/>
            <a:ext cx="1874282" cy="0"/>
          </a:xfrm>
          <a:prstGeom prst="straightConnector1">
            <a:avLst/>
          </a:prstGeom>
          <a:solidFill>
            <a:srgbClr val="4F81BD"/>
          </a:solidFill>
          <a:ln w="28575" cap="flat" cmpd="sng" algn="ctr">
            <a:solidFill>
              <a:srgbClr val="0070C0"/>
            </a:solidFill>
            <a:prstDash val="solid"/>
            <a:round/>
            <a:headEnd type="none" w="med" len="med"/>
            <a:tailEnd type="triangle" w="med" len="med"/>
          </a:ln>
          <a:effectLst/>
        </p:spPr>
      </p:cxnSp>
      <p:cxnSp>
        <p:nvCxnSpPr>
          <p:cNvPr id="67" name="直接箭头连接符 66">
            <a:extLst>
              <a:ext uri="{FF2B5EF4-FFF2-40B4-BE49-F238E27FC236}">
                <a16:creationId xmlns:a16="http://schemas.microsoft.com/office/drawing/2014/main" id="{6B6BEA55-5C9B-458F-B2E2-63E7D7E123BB}"/>
              </a:ext>
            </a:extLst>
          </p:cNvPr>
          <p:cNvCxnSpPr/>
          <p:nvPr/>
        </p:nvCxnSpPr>
        <p:spPr bwMode="gray">
          <a:xfrm>
            <a:off x="5150550" y="2426907"/>
            <a:ext cx="1874282" cy="0"/>
          </a:xfrm>
          <a:prstGeom prst="straightConnector1">
            <a:avLst/>
          </a:prstGeom>
          <a:solidFill>
            <a:srgbClr val="4F81BD"/>
          </a:solidFill>
          <a:ln w="28575" cap="flat" cmpd="sng" algn="ctr">
            <a:solidFill>
              <a:srgbClr val="0070C0"/>
            </a:solidFill>
            <a:prstDash val="solid"/>
            <a:round/>
            <a:headEnd type="triangle" w="med" len="med"/>
            <a:tailEnd type="none" w="med" len="med"/>
          </a:ln>
          <a:effectLst/>
        </p:spPr>
      </p:cxnSp>
      <p:cxnSp>
        <p:nvCxnSpPr>
          <p:cNvPr id="68" name="直接箭头连接符 67">
            <a:extLst>
              <a:ext uri="{FF2B5EF4-FFF2-40B4-BE49-F238E27FC236}">
                <a16:creationId xmlns:a16="http://schemas.microsoft.com/office/drawing/2014/main" id="{A337E6BD-46DA-4564-BC99-6BBC9BCAF3EC}"/>
              </a:ext>
            </a:extLst>
          </p:cNvPr>
          <p:cNvCxnSpPr/>
          <p:nvPr/>
        </p:nvCxnSpPr>
        <p:spPr bwMode="gray">
          <a:xfrm>
            <a:off x="5150550" y="2163561"/>
            <a:ext cx="1874282" cy="0"/>
          </a:xfrm>
          <a:prstGeom prst="straightConnector1">
            <a:avLst/>
          </a:prstGeom>
          <a:solidFill>
            <a:srgbClr val="4F81BD"/>
          </a:solidFill>
          <a:ln w="28575" cap="flat" cmpd="sng" algn="ctr">
            <a:solidFill>
              <a:srgbClr val="0070C0"/>
            </a:solidFill>
            <a:prstDash val="solid"/>
            <a:round/>
            <a:headEnd type="none" w="med" len="med"/>
            <a:tailEnd type="triangle" w="med" len="med"/>
          </a:ln>
          <a:effectLst/>
        </p:spPr>
      </p:cxnSp>
      <p:sp>
        <p:nvSpPr>
          <p:cNvPr id="76" name="文本框 75">
            <a:extLst>
              <a:ext uri="{FF2B5EF4-FFF2-40B4-BE49-F238E27FC236}">
                <a16:creationId xmlns:a16="http://schemas.microsoft.com/office/drawing/2014/main" id="{AC0B3763-22BC-4EAE-A404-4AC6CD3ED2AA}"/>
              </a:ext>
            </a:extLst>
          </p:cNvPr>
          <p:cNvSpPr txBox="1"/>
          <p:nvPr/>
        </p:nvSpPr>
        <p:spPr bwMode="gray">
          <a:xfrm>
            <a:off x="5484603" y="1852763"/>
            <a:ext cx="1206176" cy="316392"/>
          </a:xfrm>
          <a:prstGeom prst="rect">
            <a:avLst/>
          </a:prstGeom>
          <a:noFill/>
          <a:ln w="9525">
            <a:noFill/>
            <a:miter lim="800000"/>
            <a:headEnd/>
            <a:tailEnd/>
          </a:ln>
        </p:spPr>
        <p:txBody>
          <a:bodyPr wrap="square" lIns="99980" tIns="49986" rIns="99980" bIns="49986" rtlCol="0">
            <a:spAutoFit/>
          </a:bodyPr>
          <a:lstStyle/>
          <a:p>
            <a:pPr marL="0" marR="0" lvl="0" indent="0" algn="ctr" defTabSz="1001649" eaLnBrk="0" fontAlgn="ctr" latinLnBrk="0" hangingPunct="0">
              <a:spcBef>
                <a:spcPct val="0"/>
              </a:spcBef>
              <a:spcAft>
                <a:spcPct val="0"/>
              </a:spcAft>
              <a:buClrTx/>
              <a:buSzTx/>
              <a:buFontTx/>
              <a:buNone/>
              <a:tabLst/>
              <a:defRPr/>
            </a:pPr>
            <a:r>
              <a:rPr lang="en-US" sz="1400" dirty="0">
                <a:solidFill>
                  <a:srgbClr val="000000"/>
                </a:solidFill>
                <a:latin typeface="Huawei Sans" panose="020C0503030203020204" pitchFamily="34" charset="0"/>
              </a:rPr>
              <a:t>SYN</a:t>
            </a:r>
            <a:endParaRPr kumimoji="0" lang="en-US" altLang="zh-CN" sz="1400" i="0" u="none" strike="noStrike" kern="0" cap="none" spc="0" normalizeH="0" baseline="0" noProof="0" dirty="0">
              <a:ln>
                <a:noFill/>
              </a:ln>
              <a:solidFill>
                <a:srgbClr val="000000"/>
              </a:solidFill>
              <a:effectLst/>
              <a:uLnTx/>
              <a:uFillTx/>
              <a:latin typeface="Huawei Sans" panose="020C0503030203020204" pitchFamily="34" charset="0"/>
              <a:cs typeface="Arial" pitchFamily="34" charset="0"/>
            </a:endParaRPr>
          </a:p>
        </p:txBody>
      </p:sp>
      <p:sp>
        <p:nvSpPr>
          <p:cNvPr id="77" name="文本框 76">
            <a:extLst>
              <a:ext uri="{FF2B5EF4-FFF2-40B4-BE49-F238E27FC236}">
                <a16:creationId xmlns:a16="http://schemas.microsoft.com/office/drawing/2014/main" id="{36D233F1-6D1B-4A27-AF61-6FF4ED45B84B}"/>
              </a:ext>
            </a:extLst>
          </p:cNvPr>
          <p:cNvSpPr txBox="1"/>
          <p:nvPr/>
        </p:nvSpPr>
        <p:spPr bwMode="gray">
          <a:xfrm>
            <a:off x="5442318" y="2118139"/>
            <a:ext cx="1315798" cy="316392"/>
          </a:xfrm>
          <a:prstGeom prst="rect">
            <a:avLst/>
          </a:prstGeom>
          <a:noFill/>
          <a:ln w="9525">
            <a:noFill/>
            <a:miter lim="800000"/>
            <a:headEnd/>
            <a:tailEnd/>
          </a:ln>
        </p:spPr>
        <p:txBody>
          <a:bodyPr wrap="square" lIns="99980" tIns="49986" rIns="99980" bIns="49986" rtlCol="0">
            <a:spAutoFit/>
          </a:bodyPr>
          <a:lstStyle/>
          <a:p>
            <a:pPr marL="0" marR="0" lvl="0" indent="0" algn="ctr" defTabSz="1001649" eaLnBrk="0" fontAlgn="ctr" latinLnBrk="0" hangingPunct="0">
              <a:spcBef>
                <a:spcPct val="0"/>
              </a:spcBef>
              <a:spcAft>
                <a:spcPct val="0"/>
              </a:spcAft>
              <a:buClrTx/>
              <a:buSzTx/>
              <a:buFontTx/>
              <a:buNone/>
              <a:tabLst/>
              <a:defRPr/>
            </a:pPr>
            <a:r>
              <a:rPr lang="en-US" sz="1400" dirty="0">
                <a:solidFill>
                  <a:srgbClr val="000000"/>
                </a:solidFill>
                <a:latin typeface="Huawei Sans" panose="020C0503030203020204" pitchFamily="34" charset="0"/>
              </a:rPr>
              <a:t>SYN+ACK</a:t>
            </a:r>
            <a:endParaRPr kumimoji="0" lang="en-US" altLang="zh-CN" sz="1400" i="0" u="none" strike="noStrike" kern="0" cap="none" spc="0" normalizeH="0" baseline="0" noProof="0" dirty="0">
              <a:ln>
                <a:noFill/>
              </a:ln>
              <a:solidFill>
                <a:srgbClr val="000000"/>
              </a:solidFill>
              <a:effectLst/>
              <a:uLnTx/>
              <a:uFillTx/>
              <a:latin typeface="Huawei Sans" panose="020C0503030203020204" pitchFamily="34" charset="0"/>
              <a:cs typeface="Arial" pitchFamily="34" charset="0"/>
            </a:endParaRPr>
          </a:p>
        </p:txBody>
      </p:sp>
      <p:sp>
        <p:nvSpPr>
          <p:cNvPr id="78" name="文本框 77">
            <a:extLst>
              <a:ext uri="{FF2B5EF4-FFF2-40B4-BE49-F238E27FC236}">
                <a16:creationId xmlns:a16="http://schemas.microsoft.com/office/drawing/2014/main" id="{D7A0EE59-1B71-45DC-A550-97887D92CB12}"/>
              </a:ext>
            </a:extLst>
          </p:cNvPr>
          <p:cNvSpPr txBox="1"/>
          <p:nvPr/>
        </p:nvSpPr>
        <p:spPr bwMode="gray">
          <a:xfrm>
            <a:off x="5472077" y="2394616"/>
            <a:ext cx="1206176" cy="316392"/>
          </a:xfrm>
          <a:prstGeom prst="rect">
            <a:avLst/>
          </a:prstGeom>
          <a:noFill/>
          <a:ln w="9525">
            <a:noFill/>
            <a:miter lim="800000"/>
            <a:headEnd/>
            <a:tailEnd/>
          </a:ln>
        </p:spPr>
        <p:txBody>
          <a:bodyPr wrap="square" lIns="99980" tIns="49986" rIns="99980" bIns="49986" rtlCol="0">
            <a:spAutoFit/>
          </a:bodyPr>
          <a:lstStyle/>
          <a:p>
            <a:pPr marL="0" marR="0" lvl="0" indent="0" algn="ctr" defTabSz="1001649" eaLnBrk="0" fontAlgn="ctr" latinLnBrk="0" hangingPunct="0">
              <a:spcBef>
                <a:spcPct val="0"/>
              </a:spcBef>
              <a:spcAft>
                <a:spcPct val="0"/>
              </a:spcAft>
              <a:buClrTx/>
              <a:buSzTx/>
              <a:buFontTx/>
              <a:buNone/>
              <a:tabLst/>
              <a:defRPr/>
            </a:pPr>
            <a:r>
              <a:rPr lang="en-US" sz="1400" dirty="0">
                <a:solidFill>
                  <a:srgbClr val="000000"/>
                </a:solidFill>
                <a:latin typeface="Huawei Sans" panose="020C0503030203020204" pitchFamily="34" charset="0"/>
              </a:rPr>
              <a:t>ACK</a:t>
            </a:r>
            <a:endParaRPr kumimoji="0" lang="en-US" altLang="zh-CN" sz="1400" i="0" u="none" strike="noStrike" kern="0" cap="none" spc="0" normalizeH="0" baseline="0" noProof="0" dirty="0">
              <a:ln>
                <a:noFill/>
              </a:ln>
              <a:solidFill>
                <a:srgbClr val="000000"/>
              </a:solidFill>
              <a:effectLst/>
              <a:uLnTx/>
              <a:uFillTx/>
              <a:latin typeface="Huawei Sans" panose="020C0503030203020204" pitchFamily="34" charset="0"/>
              <a:cs typeface="Arial" pitchFamily="34" charset="0"/>
            </a:endParaRPr>
          </a:p>
        </p:txBody>
      </p:sp>
      <p:sp>
        <p:nvSpPr>
          <p:cNvPr id="79" name="文本框 78">
            <a:extLst>
              <a:ext uri="{FF2B5EF4-FFF2-40B4-BE49-F238E27FC236}">
                <a16:creationId xmlns:a16="http://schemas.microsoft.com/office/drawing/2014/main" id="{44C8B5CA-314C-4A94-B010-E77B2C3CE3EC}"/>
              </a:ext>
            </a:extLst>
          </p:cNvPr>
          <p:cNvSpPr txBox="1"/>
          <p:nvPr/>
        </p:nvSpPr>
        <p:spPr bwMode="gray">
          <a:xfrm>
            <a:off x="5870107" y="2612222"/>
            <a:ext cx="460220" cy="316392"/>
          </a:xfrm>
          <a:prstGeom prst="rect">
            <a:avLst/>
          </a:prstGeom>
          <a:noFill/>
          <a:ln w="9525">
            <a:noFill/>
            <a:miter lim="800000"/>
            <a:headEnd/>
            <a:tailEnd/>
          </a:ln>
        </p:spPr>
        <p:txBody>
          <a:bodyPr wrap="square" lIns="99980" tIns="49986" rIns="99980" bIns="49986" rtlCol="0">
            <a:spAutoFit/>
          </a:bodyPr>
          <a:lstStyle/>
          <a:p>
            <a:pPr marL="0" marR="0" lvl="0" indent="0" algn="ctr" defTabSz="1001649" eaLnBrk="0" fontAlgn="ctr" latinLnBrk="0" hangingPunct="0">
              <a:spcBef>
                <a:spcPct val="0"/>
              </a:spcBef>
              <a:spcAft>
                <a:spcPct val="0"/>
              </a:spcAft>
              <a:buClrTx/>
              <a:buSzTx/>
              <a:buFontTx/>
              <a:buNone/>
              <a:tabLst/>
              <a:defRPr/>
            </a:pPr>
            <a:r>
              <a:rPr lang="en-US" sz="1400" dirty="0">
                <a:solidFill>
                  <a:srgbClr val="000000"/>
                </a:solidFill>
                <a:latin typeface="Huawei Sans" panose="020C0503030203020204" pitchFamily="34" charset="0"/>
              </a:rPr>
              <a:t>...</a:t>
            </a:r>
            <a:endParaRPr kumimoji="0" lang="en-US" altLang="zh-CN" sz="1400" i="0" u="none" strike="noStrike" kern="0" cap="none" spc="0" normalizeH="0" baseline="0" noProof="0" dirty="0">
              <a:ln>
                <a:noFill/>
              </a:ln>
              <a:solidFill>
                <a:srgbClr val="000000"/>
              </a:solidFill>
              <a:effectLst/>
              <a:uLnTx/>
              <a:uFillTx/>
              <a:latin typeface="Huawei Sans" panose="020C0503030203020204" pitchFamily="34" charset="0"/>
              <a:cs typeface="Arial" pitchFamily="34" charset="0"/>
            </a:endParaRPr>
          </a:p>
        </p:txBody>
      </p:sp>
      <p:sp>
        <p:nvSpPr>
          <p:cNvPr id="80" name="文本框 79">
            <a:extLst>
              <a:ext uri="{FF2B5EF4-FFF2-40B4-BE49-F238E27FC236}">
                <a16:creationId xmlns:a16="http://schemas.microsoft.com/office/drawing/2014/main" id="{AB28E092-3421-4265-86F5-48AB6295DB26}"/>
              </a:ext>
            </a:extLst>
          </p:cNvPr>
          <p:cNvSpPr txBox="1"/>
          <p:nvPr/>
        </p:nvSpPr>
        <p:spPr bwMode="gray">
          <a:xfrm>
            <a:off x="5685791" y="3064501"/>
            <a:ext cx="828852" cy="316392"/>
          </a:xfrm>
          <a:prstGeom prst="rect">
            <a:avLst/>
          </a:prstGeom>
          <a:noFill/>
          <a:ln w="9525">
            <a:noFill/>
            <a:miter lim="800000"/>
            <a:headEnd/>
            <a:tailEnd/>
          </a:ln>
        </p:spPr>
        <p:txBody>
          <a:bodyPr wrap="square" lIns="99980" tIns="49986" rIns="99980" bIns="49986" rtlCol="0">
            <a:spAutoFit/>
          </a:bodyPr>
          <a:lstStyle/>
          <a:p>
            <a:pPr marL="0" marR="0" lvl="0" indent="0" algn="ctr" defTabSz="1001649" eaLnBrk="0" fontAlgn="ctr" latinLnBrk="0" hangingPunct="0">
              <a:spcBef>
                <a:spcPct val="0"/>
              </a:spcBef>
              <a:spcAft>
                <a:spcPct val="0"/>
              </a:spcAft>
              <a:buClrTx/>
              <a:buSzTx/>
              <a:buFontTx/>
              <a:buNone/>
              <a:tabLst/>
              <a:defRPr/>
            </a:pPr>
            <a:r>
              <a:rPr lang="en-US" sz="1400" dirty="0">
                <a:solidFill>
                  <a:srgbClr val="000000"/>
                </a:solidFill>
                <a:latin typeface="Huawei Sans" panose="020C0503030203020204" pitchFamily="34" charset="0"/>
              </a:rPr>
              <a:t>...</a:t>
            </a:r>
            <a:endParaRPr kumimoji="0" lang="en-US" altLang="zh-CN" sz="1400" i="0" u="none" strike="noStrike" kern="0" cap="none" spc="0" normalizeH="0" baseline="0" noProof="0" dirty="0">
              <a:ln>
                <a:noFill/>
              </a:ln>
              <a:solidFill>
                <a:srgbClr val="000000"/>
              </a:solidFill>
              <a:effectLst/>
              <a:uLnTx/>
              <a:uFillTx/>
              <a:latin typeface="Huawei Sans" panose="020C0503030203020204" pitchFamily="34" charset="0"/>
              <a:cs typeface="Arial" pitchFamily="34" charset="0"/>
            </a:endParaRPr>
          </a:p>
        </p:txBody>
      </p:sp>
      <p:sp>
        <p:nvSpPr>
          <p:cNvPr id="81" name="文本框 80">
            <a:extLst>
              <a:ext uri="{FF2B5EF4-FFF2-40B4-BE49-F238E27FC236}">
                <a16:creationId xmlns:a16="http://schemas.microsoft.com/office/drawing/2014/main" id="{8F1E9E09-8F15-47A3-B19E-CE8B0054FF98}"/>
              </a:ext>
            </a:extLst>
          </p:cNvPr>
          <p:cNvSpPr txBox="1"/>
          <p:nvPr/>
        </p:nvSpPr>
        <p:spPr bwMode="gray">
          <a:xfrm>
            <a:off x="5062500" y="2905764"/>
            <a:ext cx="2075434" cy="316392"/>
          </a:xfrm>
          <a:prstGeom prst="rect">
            <a:avLst/>
          </a:prstGeom>
          <a:noFill/>
          <a:ln w="9525">
            <a:noFill/>
            <a:miter lim="800000"/>
            <a:headEnd/>
            <a:tailEnd/>
          </a:ln>
        </p:spPr>
        <p:txBody>
          <a:bodyPr wrap="square" lIns="99980" tIns="49986" rIns="99980" bIns="49986" rtlCol="0">
            <a:spAutoFit/>
          </a:bodyPr>
          <a:lstStyle/>
          <a:p>
            <a:pPr marL="0" marR="0" lvl="0" indent="0" algn="ctr" defTabSz="1001649" eaLnBrk="0" fontAlgn="ctr" latinLnBrk="0" hangingPunct="0">
              <a:spcBef>
                <a:spcPct val="0"/>
              </a:spcBef>
              <a:spcAft>
                <a:spcPct val="0"/>
              </a:spcAft>
              <a:buClrTx/>
              <a:buSzTx/>
              <a:buFontTx/>
              <a:buNone/>
              <a:tabLst/>
              <a:defRPr/>
            </a:pPr>
            <a:r>
              <a:rPr lang="en-US" sz="1400" dirty="0">
                <a:solidFill>
                  <a:srgbClr val="000000"/>
                </a:solidFill>
                <a:latin typeface="Huawei Sans" panose="020C0503030203020204" pitchFamily="34" charset="0"/>
              </a:rPr>
              <a:t>User name/password</a:t>
            </a:r>
            <a:endParaRPr kumimoji="0" lang="en-US" altLang="zh-CN" sz="1400" i="0" u="none" strike="noStrike" kern="0" cap="none" spc="0" normalizeH="0" baseline="0" noProof="0" dirty="0">
              <a:ln>
                <a:noFill/>
              </a:ln>
              <a:solidFill>
                <a:srgbClr val="000000"/>
              </a:solidFill>
              <a:effectLst/>
              <a:uLnTx/>
              <a:uFillTx/>
              <a:latin typeface="Huawei Sans" panose="020C0503030203020204" pitchFamily="34" charset="0"/>
              <a:cs typeface="Arial" pitchFamily="34" charset="0"/>
            </a:endParaRPr>
          </a:p>
        </p:txBody>
      </p:sp>
      <p:cxnSp>
        <p:nvCxnSpPr>
          <p:cNvPr id="63" name="直接箭头连接符 62">
            <a:extLst>
              <a:ext uri="{FF2B5EF4-FFF2-40B4-BE49-F238E27FC236}">
                <a16:creationId xmlns:a16="http://schemas.microsoft.com/office/drawing/2014/main" id="{1C6C3E5C-2926-40DB-AA71-26BF1401DEE3}"/>
              </a:ext>
            </a:extLst>
          </p:cNvPr>
          <p:cNvCxnSpPr/>
          <p:nvPr/>
        </p:nvCxnSpPr>
        <p:spPr bwMode="gray">
          <a:xfrm>
            <a:off x="5163076" y="4554833"/>
            <a:ext cx="1874282" cy="0"/>
          </a:xfrm>
          <a:prstGeom prst="straightConnector1">
            <a:avLst/>
          </a:prstGeom>
          <a:solidFill>
            <a:srgbClr val="4F81BD"/>
          </a:solidFill>
          <a:ln w="19050" cap="flat" cmpd="sng" algn="ctr">
            <a:solidFill>
              <a:srgbClr val="EC7061"/>
            </a:solidFill>
            <a:prstDash val="sysDash"/>
            <a:round/>
            <a:headEnd type="triangle" w="med" len="med"/>
            <a:tailEnd type="none" w="med" len="med"/>
          </a:ln>
          <a:effectLst/>
        </p:spPr>
      </p:cxnSp>
      <p:cxnSp>
        <p:nvCxnSpPr>
          <p:cNvPr id="64" name="直接箭头连接符 63">
            <a:extLst>
              <a:ext uri="{FF2B5EF4-FFF2-40B4-BE49-F238E27FC236}">
                <a16:creationId xmlns:a16="http://schemas.microsoft.com/office/drawing/2014/main" id="{7447A845-4782-4A3F-BFA9-B648BD09C850}"/>
              </a:ext>
            </a:extLst>
          </p:cNvPr>
          <p:cNvCxnSpPr/>
          <p:nvPr/>
        </p:nvCxnSpPr>
        <p:spPr bwMode="gray">
          <a:xfrm>
            <a:off x="5163076" y="4238510"/>
            <a:ext cx="1874282" cy="0"/>
          </a:xfrm>
          <a:prstGeom prst="straightConnector1">
            <a:avLst/>
          </a:prstGeom>
          <a:solidFill>
            <a:srgbClr val="4F81BD"/>
          </a:solidFill>
          <a:ln w="28575" cap="flat" cmpd="sng" algn="ctr">
            <a:solidFill>
              <a:srgbClr val="0070C0"/>
            </a:solidFill>
            <a:prstDash val="solid"/>
            <a:round/>
            <a:headEnd type="triangle" w="med" len="med"/>
            <a:tailEnd type="none" w="med" len="med"/>
          </a:ln>
          <a:effectLst/>
        </p:spPr>
      </p:cxnSp>
      <p:cxnSp>
        <p:nvCxnSpPr>
          <p:cNvPr id="65" name="直接箭头连接符 64">
            <a:extLst>
              <a:ext uri="{FF2B5EF4-FFF2-40B4-BE49-F238E27FC236}">
                <a16:creationId xmlns:a16="http://schemas.microsoft.com/office/drawing/2014/main" id="{B370AF0E-2A6E-42FE-87BD-090B97FF9B6D}"/>
              </a:ext>
            </a:extLst>
          </p:cNvPr>
          <p:cNvCxnSpPr/>
          <p:nvPr/>
        </p:nvCxnSpPr>
        <p:spPr bwMode="gray">
          <a:xfrm>
            <a:off x="5163076" y="3887714"/>
            <a:ext cx="1874282" cy="0"/>
          </a:xfrm>
          <a:prstGeom prst="straightConnector1">
            <a:avLst/>
          </a:prstGeom>
          <a:solidFill>
            <a:srgbClr val="4F81BD"/>
          </a:solidFill>
          <a:ln w="28575" cap="flat" cmpd="sng" algn="ctr">
            <a:solidFill>
              <a:srgbClr val="0070C0"/>
            </a:solidFill>
            <a:prstDash val="solid"/>
            <a:round/>
            <a:headEnd type="none" w="med" len="med"/>
            <a:tailEnd type="triangle" w="med" len="med"/>
          </a:ln>
          <a:effectLst/>
        </p:spPr>
      </p:cxnSp>
      <p:cxnSp>
        <p:nvCxnSpPr>
          <p:cNvPr id="69" name="直接箭头连接符 68">
            <a:extLst>
              <a:ext uri="{FF2B5EF4-FFF2-40B4-BE49-F238E27FC236}">
                <a16:creationId xmlns:a16="http://schemas.microsoft.com/office/drawing/2014/main" id="{5894C9DE-2961-447A-AB3E-CA71517B0310}"/>
              </a:ext>
            </a:extLst>
          </p:cNvPr>
          <p:cNvCxnSpPr/>
          <p:nvPr/>
        </p:nvCxnSpPr>
        <p:spPr bwMode="gray">
          <a:xfrm>
            <a:off x="5163076" y="4926322"/>
            <a:ext cx="1874282" cy="0"/>
          </a:xfrm>
          <a:prstGeom prst="straightConnector1">
            <a:avLst/>
          </a:prstGeom>
          <a:solidFill>
            <a:srgbClr val="4F81BD"/>
          </a:solidFill>
          <a:ln w="19050" cap="flat" cmpd="sng" algn="ctr">
            <a:solidFill>
              <a:srgbClr val="EC7061"/>
            </a:solidFill>
            <a:prstDash val="sysDash"/>
            <a:round/>
            <a:headEnd type="none" w="med" len="med"/>
            <a:tailEnd type="triangle" w="med" len="med"/>
          </a:ln>
          <a:effectLst/>
        </p:spPr>
      </p:cxnSp>
      <p:cxnSp>
        <p:nvCxnSpPr>
          <p:cNvPr id="70" name="直接箭头连接符 69">
            <a:extLst>
              <a:ext uri="{FF2B5EF4-FFF2-40B4-BE49-F238E27FC236}">
                <a16:creationId xmlns:a16="http://schemas.microsoft.com/office/drawing/2014/main" id="{FAAF0ADE-F698-4A68-B8AA-8F892407D313}"/>
              </a:ext>
            </a:extLst>
          </p:cNvPr>
          <p:cNvCxnSpPr/>
          <p:nvPr/>
        </p:nvCxnSpPr>
        <p:spPr bwMode="gray">
          <a:xfrm>
            <a:off x="5163076" y="5275205"/>
            <a:ext cx="1874282" cy="0"/>
          </a:xfrm>
          <a:prstGeom prst="straightConnector1">
            <a:avLst/>
          </a:prstGeom>
          <a:solidFill>
            <a:srgbClr val="4F81BD"/>
          </a:solidFill>
          <a:ln w="19050" cap="flat" cmpd="sng" algn="ctr">
            <a:solidFill>
              <a:srgbClr val="EC7061"/>
            </a:solidFill>
            <a:prstDash val="sysDash"/>
            <a:round/>
            <a:headEnd type="triangle" w="med" len="med"/>
            <a:tailEnd type="none" w="med" len="med"/>
          </a:ln>
          <a:effectLst/>
        </p:spPr>
      </p:cxnSp>
      <p:cxnSp>
        <p:nvCxnSpPr>
          <p:cNvPr id="71" name="直接箭头连接符 70">
            <a:extLst>
              <a:ext uri="{FF2B5EF4-FFF2-40B4-BE49-F238E27FC236}">
                <a16:creationId xmlns:a16="http://schemas.microsoft.com/office/drawing/2014/main" id="{72419900-4212-4233-A4D7-9702C5E1BA09}"/>
              </a:ext>
            </a:extLst>
          </p:cNvPr>
          <p:cNvCxnSpPr/>
          <p:nvPr/>
        </p:nvCxnSpPr>
        <p:spPr bwMode="gray">
          <a:xfrm>
            <a:off x="5163076" y="5692133"/>
            <a:ext cx="1874282" cy="0"/>
          </a:xfrm>
          <a:prstGeom prst="straightConnector1">
            <a:avLst/>
          </a:prstGeom>
          <a:solidFill>
            <a:srgbClr val="4F81BD"/>
          </a:solidFill>
          <a:ln w="28575" cap="flat" cmpd="sng" algn="ctr">
            <a:solidFill>
              <a:srgbClr val="0070C0"/>
            </a:solidFill>
            <a:prstDash val="solid"/>
            <a:round/>
            <a:headEnd type="none" w="med" len="med"/>
            <a:tailEnd type="triangle" w="med" len="med"/>
          </a:ln>
          <a:effectLst/>
        </p:spPr>
      </p:cxnSp>
      <p:cxnSp>
        <p:nvCxnSpPr>
          <p:cNvPr id="72" name="直接箭头连接符 71">
            <a:extLst>
              <a:ext uri="{FF2B5EF4-FFF2-40B4-BE49-F238E27FC236}">
                <a16:creationId xmlns:a16="http://schemas.microsoft.com/office/drawing/2014/main" id="{D4C75888-66C1-4000-92D0-6DECEE631477}"/>
              </a:ext>
            </a:extLst>
          </p:cNvPr>
          <p:cNvCxnSpPr/>
          <p:nvPr/>
        </p:nvCxnSpPr>
        <p:spPr bwMode="gray">
          <a:xfrm>
            <a:off x="5163076" y="6111697"/>
            <a:ext cx="1874282" cy="0"/>
          </a:xfrm>
          <a:prstGeom prst="straightConnector1">
            <a:avLst/>
          </a:prstGeom>
          <a:solidFill>
            <a:srgbClr val="4F81BD"/>
          </a:solidFill>
          <a:ln w="19050" cap="flat" cmpd="sng" algn="ctr">
            <a:solidFill>
              <a:srgbClr val="EC7061"/>
            </a:solidFill>
            <a:prstDash val="sysDash"/>
            <a:round/>
            <a:headEnd type="triangle" w="med" len="med"/>
            <a:tailEnd type="none" w="med" len="med"/>
          </a:ln>
          <a:effectLst/>
        </p:spPr>
      </p:cxnSp>
      <p:sp>
        <p:nvSpPr>
          <p:cNvPr id="82" name="文本框 81">
            <a:extLst>
              <a:ext uri="{FF2B5EF4-FFF2-40B4-BE49-F238E27FC236}">
                <a16:creationId xmlns:a16="http://schemas.microsoft.com/office/drawing/2014/main" id="{14E75713-E844-420A-8E0D-538F23785A34}"/>
              </a:ext>
            </a:extLst>
          </p:cNvPr>
          <p:cNvSpPr txBox="1"/>
          <p:nvPr/>
        </p:nvSpPr>
        <p:spPr bwMode="gray">
          <a:xfrm>
            <a:off x="4245893" y="3490960"/>
            <a:ext cx="3820078" cy="316392"/>
          </a:xfrm>
          <a:prstGeom prst="rect">
            <a:avLst/>
          </a:prstGeom>
          <a:noFill/>
          <a:ln w="9525">
            <a:noFill/>
            <a:miter lim="800000"/>
            <a:headEnd/>
            <a:tailEnd/>
          </a:ln>
        </p:spPr>
        <p:txBody>
          <a:bodyPr wrap="square" lIns="99980" tIns="49986" rIns="99980" bIns="49986" rtlCol="0">
            <a:spAutoFit/>
          </a:bodyPr>
          <a:lstStyle/>
          <a:p>
            <a:pPr marL="0" marR="0" lvl="0" indent="0" algn="ctr" defTabSz="1001649" eaLnBrk="0" fontAlgn="ctr" latinLnBrk="0" hangingPunct="0">
              <a:spcBef>
                <a:spcPct val="0"/>
              </a:spcBef>
              <a:spcAft>
                <a:spcPct val="0"/>
              </a:spcAft>
              <a:buClrTx/>
              <a:buSzTx/>
              <a:buFontTx/>
              <a:buNone/>
              <a:tabLst/>
              <a:defRPr/>
            </a:pPr>
            <a:r>
              <a:rPr lang="en-US" sz="1400" dirty="0">
                <a:solidFill>
                  <a:srgbClr val="000000"/>
                </a:solidFill>
                <a:latin typeface="Huawei Sans" panose="020C0503030203020204" pitchFamily="34" charset="0"/>
              </a:rPr>
              <a:t>PORT Command (IP </a:t>
            </a:r>
            <a:r>
              <a:rPr lang="en-US" sz="1400" dirty="0">
                <a:solidFill>
                  <a:srgbClr val="EC7061"/>
                </a:solidFill>
                <a:latin typeface="Huawei Sans" panose="020C0503030203020204" pitchFamily="34" charset="0"/>
              </a:rPr>
              <a:t>192.168.1.2 Port </a:t>
            </a:r>
            <a:r>
              <a:rPr lang="en-US" sz="1400" dirty="0" err="1">
                <a:solidFill>
                  <a:srgbClr val="EC7061"/>
                </a:solidFill>
                <a:latin typeface="Huawei Sans" panose="020C0503030203020204" pitchFamily="34" charset="0"/>
              </a:rPr>
              <a:t>yyyy</a:t>
            </a:r>
            <a:r>
              <a:rPr lang="en-US" sz="1400" dirty="0">
                <a:solidFill>
                  <a:srgbClr val="000000"/>
                </a:solidFill>
                <a:latin typeface="Huawei Sans" panose="020C0503030203020204" pitchFamily="34" charset="0"/>
              </a:rPr>
              <a:t>)</a:t>
            </a:r>
            <a:endParaRPr kumimoji="0" lang="en-US" altLang="zh-CN" sz="1400" i="0" u="none" strike="noStrike" kern="0" cap="none" spc="0" normalizeH="0" baseline="0" noProof="0" dirty="0">
              <a:ln>
                <a:noFill/>
              </a:ln>
              <a:solidFill>
                <a:srgbClr val="000000"/>
              </a:solidFill>
              <a:effectLst/>
              <a:uLnTx/>
              <a:uFillTx/>
              <a:latin typeface="Huawei Sans" panose="020C0503030203020204" pitchFamily="34" charset="0"/>
              <a:cs typeface="Arial" pitchFamily="34" charset="0"/>
            </a:endParaRPr>
          </a:p>
        </p:txBody>
      </p:sp>
      <p:sp>
        <p:nvSpPr>
          <p:cNvPr id="83" name="文本框 82">
            <a:extLst>
              <a:ext uri="{FF2B5EF4-FFF2-40B4-BE49-F238E27FC236}">
                <a16:creationId xmlns:a16="http://schemas.microsoft.com/office/drawing/2014/main" id="{DA8DD374-C5D1-40F2-9FBE-49A80AD47957}"/>
              </a:ext>
            </a:extLst>
          </p:cNvPr>
          <p:cNvSpPr txBox="1"/>
          <p:nvPr/>
        </p:nvSpPr>
        <p:spPr bwMode="gray">
          <a:xfrm>
            <a:off x="4951278" y="3869051"/>
            <a:ext cx="2297879" cy="316392"/>
          </a:xfrm>
          <a:prstGeom prst="rect">
            <a:avLst/>
          </a:prstGeom>
          <a:noFill/>
          <a:ln w="9525">
            <a:noFill/>
            <a:miter lim="800000"/>
            <a:headEnd/>
            <a:tailEnd/>
          </a:ln>
        </p:spPr>
        <p:txBody>
          <a:bodyPr wrap="square" lIns="99980" tIns="49986" rIns="99980" bIns="49986" rtlCol="0">
            <a:spAutoFit/>
          </a:bodyPr>
          <a:lstStyle/>
          <a:p>
            <a:pPr marL="0" marR="0" lvl="0" indent="0" algn="ctr" defTabSz="1001649" eaLnBrk="0" fontAlgn="ctr" latinLnBrk="0" hangingPunct="0">
              <a:spcBef>
                <a:spcPct val="0"/>
              </a:spcBef>
              <a:spcAft>
                <a:spcPct val="0"/>
              </a:spcAft>
              <a:buClrTx/>
              <a:buSzTx/>
              <a:buFontTx/>
              <a:buNone/>
              <a:tabLst/>
              <a:defRPr/>
            </a:pPr>
            <a:r>
              <a:rPr lang="en-US" sz="1400" dirty="0">
                <a:solidFill>
                  <a:srgbClr val="000000"/>
                </a:solidFill>
                <a:latin typeface="Huawei Sans" panose="020C0503030203020204" pitchFamily="34" charset="0"/>
              </a:rPr>
              <a:t>PORT Command OK</a:t>
            </a:r>
            <a:endParaRPr kumimoji="0" lang="en-US" altLang="zh-CN" sz="1400" i="0" u="none" strike="noStrike" kern="0" cap="none" spc="0" normalizeH="0" baseline="0" noProof="0" dirty="0">
              <a:ln>
                <a:noFill/>
              </a:ln>
              <a:solidFill>
                <a:srgbClr val="000000"/>
              </a:solidFill>
              <a:effectLst/>
              <a:uLnTx/>
              <a:uFillTx/>
              <a:latin typeface="Huawei Sans" panose="020C0503030203020204" pitchFamily="34" charset="0"/>
              <a:cs typeface="Arial" pitchFamily="34" charset="0"/>
            </a:endParaRPr>
          </a:p>
        </p:txBody>
      </p:sp>
      <p:sp>
        <p:nvSpPr>
          <p:cNvPr id="84" name="文本框 83">
            <a:extLst>
              <a:ext uri="{FF2B5EF4-FFF2-40B4-BE49-F238E27FC236}">
                <a16:creationId xmlns:a16="http://schemas.microsoft.com/office/drawing/2014/main" id="{2C901265-507A-4BA2-A1D1-C47B5F7DEDA4}"/>
              </a:ext>
            </a:extLst>
          </p:cNvPr>
          <p:cNvSpPr txBox="1"/>
          <p:nvPr/>
        </p:nvSpPr>
        <p:spPr bwMode="gray">
          <a:xfrm>
            <a:off x="5685791" y="4204692"/>
            <a:ext cx="828852" cy="316392"/>
          </a:xfrm>
          <a:prstGeom prst="rect">
            <a:avLst/>
          </a:prstGeom>
          <a:noFill/>
          <a:ln w="9525">
            <a:noFill/>
            <a:miter lim="800000"/>
            <a:headEnd/>
            <a:tailEnd/>
          </a:ln>
        </p:spPr>
        <p:txBody>
          <a:bodyPr wrap="square" lIns="99980" tIns="49986" rIns="99980" bIns="49986" rtlCol="0">
            <a:spAutoFit/>
          </a:bodyPr>
          <a:lstStyle/>
          <a:p>
            <a:pPr marL="0" marR="0" lvl="0" indent="0" algn="ctr" defTabSz="1001649" eaLnBrk="0" fontAlgn="ctr" latinLnBrk="0" hangingPunct="0">
              <a:spcBef>
                <a:spcPct val="0"/>
              </a:spcBef>
              <a:spcAft>
                <a:spcPct val="0"/>
              </a:spcAft>
              <a:buClrTx/>
              <a:buSzTx/>
              <a:buFontTx/>
              <a:buNone/>
              <a:tabLst/>
              <a:defRPr/>
            </a:pPr>
            <a:r>
              <a:rPr lang="en-US" sz="1400" dirty="0">
                <a:solidFill>
                  <a:srgbClr val="000000"/>
                </a:solidFill>
                <a:latin typeface="Huawei Sans" panose="020C0503030203020204" pitchFamily="34" charset="0"/>
              </a:rPr>
              <a:t>SYN</a:t>
            </a:r>
            <a:endParaRPr kumimoji="0" lang="en-US" altLang="zh-CN" sz="1400" i="0" u="none" strike="noStrike" kern="0" cap="none" spc="0" normalizeH="0" baseline="0" noProof="0" dirty="0">
              <a:ln>
                <a:noFill/>
              </a:ln>
              <a:solidFill>
                <a:srgbClr val="000000"/>
              </a:solidFill>
              <a:effectLst/>
              <a:uLnTx/>
              <a:uFillTx/>
              <a:latin typeface="Huawei Sans" panose="020C0503030203020204" pitchFamily="34" charset="0"/>
              <a:cs typeface="Arial" pitchFamily="34" charset="0"/>
            </a:endParaRPr>
          </a:p>
        </p:txBody>
      </p:sp>
      <p:sp>
        <p:nvSpPr>
          <p:cNvPr id="85" name="文本框 84">
            <a:extLst>
              <a:ext uri="{FF2B5EF4-FFF2-40B4-BE49-F238E27FC236}">
                <a16:creationId xmlns:a16="http://schemas.microsoft.com/office/drawing/2014/main" id="{D6CFEEDD-59B5-4006-B7DF-1DF36426960C}"/>
              </a:ext>
            </a:extLst>
          </p:cNvPr>
          <p:cNvSpPr txBox="1"/>
          <p:nvPr/>
        </p:nvSpPr>
        <p:spPr bwMode="gray">
          <a:xfrm>
            <a:off x="5277603" y="4601114"/>
            <a:ext cx="1645228" cy="316392"/>
          </a:xfrm>
          <a:prstGeom prst="rect">
            <a:avLst/>
          </a:prstGeom>
          <a:noFill/>
          <a:ln w="9525">
            <a:noFill/>
            <a:miter lim="800000"/>
            <a:headEnd/>
            <a:tailEnd/>
          </a:ln>
        </p:spPr>
        <p:txBody>
          <a:bodyPr wrap="square" lIns="99980" tIns="49986" rIns="99980" bIns="49986" rtlCol="0">
            <a:spAutoFit/>
          </a:bodyPr>
          <a:lstStyle/>
          <a:p>
            <a:pPr marL="0" marR="0" lvl="0" indent="0" algn="ctr" defTabSz="1001649" eaLnBrk="0" fontAlgn="ctr" latinLnBrk="0" hangingPunct="0">
              <a:spcBef>
                <a:spcPct val="0"/>
              </a:spcBef>
              <a:spcAft>
                <a:spcPct val="0"/>
              </a:spcAft>
              <a:buClrTx/>
              <a:buSzTx/>
              <a:buFontTx/>
              <a:buNone/>
              <a:tabLst/>
              <a:defRPr/>
            </a:pPr>
            <a:r>
              <a:rPr lang="en-US" sz="1400" dirty="0">
                <a:solidFill>
                  <a:srgbClr val="000000"/>
                </a:solidFill>
                <a:latin typeface="Huawei Sans" panose="020C0503030203020204" pitchFamily="34" charset="0"/>
              </a:rPr>
              <a:t>SYN+ACK</a:t>
            </a:r>
            <a:endParaRPr kumimoji="0" lang="en-US" altLang="zh-CN" sz="1400" i="0" u="none" strike="noStrike" kern="0" cap="none" spc="0" normalizeH="0" baseline="0" noProof="0" dirty="0">
              <a:ln>
                <a:noFill/>
              </a:ln>
              <a:solidFill>
                <a:srgbClr val="000000"/>
              </a:solidFill>
              <a:effectLst/>
              <a:uLnTx/>
              <a:uFillTx/>
              <a:latin typeface="Huawei Sans" panose="020C0503030203020204" pitchFamily="34" charset="0"/>
              <a:cs typeface="Arial" pitchFamily="34" charset="0"/>
            </a:endParaRPr>
          </a:p>
        </p:txBody>
      </p:sp>
      <p:sp>
        <p:nvSpPr>
          <p:cNvPr id="86" name="文本框 85">
            <a:extLst>
              <a:ext uri="{FF2B5EF4-FFF2-40B4-BE49-F238E27FC236}">
                <a16:creationId xmlns:a16="http://schemas.microsoft.com/office/drawing/2014/main" id="{832C6F51-052E-4D94-B350-B93740A1FD2D}"/>
              </a:ext>
            </a:extLst>
          </p:cNvPr>
          <p:cNvSpPr txBox="1"/>
          <p:nvPr/>
        </p:nvSpPr>
        <p:spPr bwMode="gray">
          <a:xfrm>
            <a:off x="5685791" y="4930250"/>
            <a:ext cx="828852" cy="316392"/>
          </a:xfrm>
          <a:prstGeom prst="rect">
            <a:avLst/>
          </a:prstGeom>
          <a:noFill/>
          <a:ln w="9525">
            <a:noFill/>
            <a:miter lim="800000"/>
            <a:headEnd/>
            <a:tailEnd/>
          </a:ln>
        </p:spPr>
        <p:txBody>
          <a:bodyPr wrap="square" lIns="99980" tIns="49986" rIns="99980" bIns="49986" rtlCol="0">
            <a:spAutoFit/>
          </a:bodyPr>
          <a:lstStyle/>
          <a:p>
            <a:pPr marL="0" marR="0" lvl="0" indent="0" algn="ctr" defTabSz="1001649" eaLnBrk="0" fontAlgn="ctr" latinLnBrk="0" hangingPunct="0">
              <a:spcBef>
                <a:spcPct val="0"/>
              </a:spcBef>
              <a:spcAft>
                <a:spcPct val="0"/>
              </a:spcAft>
              <a:buClrTx/>
              <a:buSzTx/>
              <a:buFontTx/>
              <a:buNone/>
              <a:tabLst/>
              <a:defRPr/>
            </a:pPr>
            <a:r>
              <a:rPr lang="en-US" sz="1400" dirty="0">
                <a:solidFill>
                  <a:srgbClr val="000000"/>
                </a:solidFill>
                <a:latin typeface="Huawei Sans" panose="020C0503030203020204" pitchFamily="34" charset="0"/>
              </a:rPr>
              <a:t>ACK</a:t>
            </a:r>
            <a:endParaRPr kumimoji="0" lang="en-US" altLang="zh-CN" sz="1400" i="0" u="none" strike="noStrike" kern="0" cap="none" spc="0" normalizeH="0" baseline="0" noProof="0" dirty="0">
              <a:ln>
                <a:noFill/>
              </a:ln>
              <a:solidFill>
                <a:srgbClr val="000000"/>
              </a:solidFill>
              <a:effectLst/>
              <a:uLnTx/>
              <a:uFillTx/>
              <a:latin typeface="Huawei Sans" panose="020C0503030203020204" pitchFamily="34" charset="0"/>
              <a:cs typeface="Arial" pitchFamily="34" charset="0"/>
            </a:endParaRPr>
          </a:p>
        </p:txBody>
      </p:sp>
      <p:sp>
        <p:nvSpPr>
          <p:cNvPr id="87" name="文本框 86">
            <a:extLst>
              <a:ext uri="{FF2B5EF4-FFF2-40B4-BE49-F238E27FC236}">
                <a16:creationId xmlns:a16="http://schemas.microsoft.com/office/drawing/2014/main" id="{2F4E3A6E-FDDF-4D07-A3C3-ED6AEEAAD05A}"/>
              </a:ext>
            </a:extLst>
          </p:cNvPr>
          <p:cNvSpPr txBox="1"/>
          <p:nvPr/>
        </p:nvSpPr>
        <p:spPr bwMode="gray">
          <a:xfrm>
            <a:off x="5251245" y="5312179"/>
            <a:ext cx="1697945" cy="316392"/>
          </a:xfrm>
          <a:prstGeom prst="rect">
            <a:avLst/>
          </a:prstGeom>
          <a:noFill/>
          <a:ln w="9525">
            <a:noFill/>
            <a:miter lim="800000"/>
            <a:headEnd/>
            <a:tailEnd/>
          </a:ln>
        </p:spPr>
        <p:txBody>
          <a:bodyPr wrap="square" lIns="99980" tIns="49986" rIns="99980" bIns="49986" rtlCol="0">
            <a:spAutoFit/>
          </a:bodyPr>
          <a:lstStyle/>
          <a:p>
            <a:pPr marL="0" marR="0" lvl="0" indent="0" algn="ctr" defTabSz="1001649" eaLnBrk="0" fontAlgn="ctr" latinLnBrk="0" hangingPunct="0">
              <a:spcBef>
                <a:spcPct val="0"/>
              </a:spcBef>
              <a:spcAft>
                <a:spcPct val="0"/>
              </a:spcAft>
              <a:buClrTx/>
              <a:buSzTx/>
              <a:buFontTx/>
              <a:buNone/>
              <a:tabLst/>
              <a:defRPr/>
            </a:pPr>
            <a:r>
              <a:rPr lang="en-US" sz="1400" dirty="0">
                <a:solidFill>
                  <a:srgbClr val="000000"/>
                </a:solidFill>
                <a:latin typeface="Huawei Sans" panose="020C0503030203020204" pitchFamily="34" charset="0"/>
              </a:rPr>
              <a:t>LIST Command</a:t>
            </a:r>
            <a:endParaRPr kumimoji="0" lang="en-US" altLang="zh-CN" sz="1400" i="0" u="none" strike="noStrike" kern="0" cap="none" spc="0" normalizeH="0" baseline="0" noProof="0" dirty="0">
              <a:ln>
                <a:noFill/>
              </a:ln>
              <a:solidFill>
                <a:srgbClr val="000000"/>
              </a:solidFill>
              <a:effectLst/>
              <a:uLnTx/>
              <a:uFillTx/>
              <a:latin typeface="Huawei Sans" panose="020C0503030203020204" pitchFamily="34" charset="0"/>
              <a:cs typeface="Arial" pitchFamily="34" charset="0"/>
            </a:endParaRPr>
          </a:p>
        </p:txBody>
      </p:sp>
      <p:sp>
        <p:nvSpPr>
          <p:cNvPr id="88" name="文本框 87">
            <a:extLst>
              <a:ext uri="{FF2B5EF4-FFF2-40B4-BE49-F238E27FC236}">
                <a16:creationId xmlns:a16="http://schemas.microsoft.com/office/drawing/2014/main" id="{8363D3BE-502D-429F-9355-FFCF6D169AB3}"/>
              </a:ext>
            </a:extLst>
          </p:cNvPr>
          <p:cNvSpPr txBox="1"/>
          <p:nvPr/>
        </p:nvSpPr>
        <p:spPr bwMode="gray">
          <a:xfrm>
            <a:off x="5195256" y="5758898"/>
            <a:ext cx="1809923" cy="316392"/>
          </a:xfrm>
          <a:prstGeom prst="rect">
            <a:avLst/>
          </a:prstGeom>
          <a:noFill/>
          <a:ln w="9525">
            <a:noFill/>
            <a:miter lim="800000"/>
            <a:headEnd/>
            <a:tailEnd/>
          </a:ln>
        </p:spPr>
        <p:txBody>
          <a:bodyPr wrap="square" lIns="99980" tIns="49986" rIns="99980" bIns="49986" rtlCol="0">
            <a:spAutoFit/>
          </a:bodyPr>
          <a:lstStyle/>
          <a:p>
            <a:pPr marL="0" marR="0" lvl="0" indent="0" algn="ctr" defTabSz="1001649" eaLnBrk="0" fontAlgn="ctr" latinLnBrk="0" hangingPunct="0">
              <a:spcBef>
                <a:spcPct val="0"/>
              </a:spcBef>
              <a:spcAft>
                <a:spcPct val="0"/>
              </a:spcAft>
              <a:buClrTx/>
              <a:buSzTx/>
              <a:buFontTx/>
              <a:buNone/>
              <a:tabLst/>
              <a:defRPr/>
            </a:pPr>
            <a:r>
              <a:rPr lang="en-US" sz="1400" dirty="0">
                <a:solidFill>
                  <a:srgbClr val="000000"/>
                </a:solidFill>
                <a:latin typeface="Huawei Sans" panose="020C0503030203020204" pitchFamily="34" charset="0"/>
              </a:rPr>
              <a:t>Transmit data</a:t>
            </a:r>
            <a:endParaRPr kumimoji="0" lang="en-US" altLang="zh-CN" sz="1400" i="0" u="none" strike="noStrike" kern="0" cap="none" spc="0" normalizeH="0" baseline="0" noProof="0" dirty="0">
              <a:ln>
                <a:noFill/>
              </a:ln>
              <a:solidFill>
                <a:srgbClr val="000000"/>
              </a:solidFill>
              <a:effectLst/>
              <a:uLnTx/>
              <a:uFillTx/>
              <a:latin typeface="Huawei Sans" panose="020C0503030203020204" pitchFamily="34" charset="0"/>
              <a:cs typeface="Arial" pitchFamily="34" charset="0"/>
            </a:endParaRPr>
          </a:p>
        </p:txBody>
      </p:sp>
      <p:sp>
        <p:nvSpPr>
          <p:cNvPr id="89" name="文本框 88">
            <a:extLst>
              <a:ext uri="{FF2B5EF4-FFF2-40B4-BE49-F238E27FC236}">
                <a16:creationId xmlns:a16="http://schemas.microsoft.com/office/drawing/2014/main" id="{27153D97-A7B3-45D8-BA39-6BD5C24EDC82}"/>
              </a:ext>
            </a:extLst>
          </p:cNvPr>
          <p:cNvSpPr txBox="1"/>
          <p:nvPr/>
        </p:nvSpPr>
        <p:spPr bwMode="gray">
          <a:xfrm>
            <a:off x="5752305" y="6009824"/>
            <a:ext cx="828852" cy="316392"/>
          </a:xfrm>
          <a:prstGeom prst="rect">
            <a:avLst/>
          </a:prstGeom>
          <a:noFill/>
          <a:ln w="9525">
            <a:noFill/>
            <a:miter lim="800000"/>
            <a:headEnd/>
            <a:tailEnd/>
          </a:ln>
        </p:spPr>
        <p:txBody>
          <a:bodyPr wrap="square" lIns="99980" tIns="49986" rIns="99980" bIns="49986" rtlCol="0">
            <a:spAutoFit/>
          </a:bodyPr>
          <a:lstStyle/>
          <a:p>
            <a:pPr marL="0" marR="0" lvl="0" indent="0" algn="ctr" defTabSz="1001649" eaLnBrk="0" fontAlgn="ctr" latinLnBrk="0" hangingPunct="0">
              <a:spcBef>
                <a:spcPct val="0"/>
              </a:spcBef>
              <a:spcAft>
                <a:spcPct val="0"/>
              </a:spcAft>
              <a:buClrTx/>
              <a:buSzTx/>
              <a:buFontTx/>
              <a:buNone/>
              <a:tabLst/>
              <a:defRPr/>
            </a:pPr>
            <a:r>
              <a:rPr lang="en-US" sz="1400" dirty="0">
                <a:solidFill>
                  <a:srgbClr val="000000"/>
                </a:solidFill>
                <a:latin typeface="Huawei Sans" panose="020C0503030203020204" pitchFamily="34" charset="0"/>
              </a:rPr>
              <a:t>...</a:t>
            </a:r>
            <a:endParaRPr kumimoji="0" lang="en-US" altLang="zh-CN" sz="1400" i="0" u="none" strike="noStrike" kern="0" cap="none" spc="0" normalizeH="0" baseline="0" noProof="0" dirty="0">
              <a:ln>
                <a:noFill/>
              </a:ln>
              <a:solidFill>
                <a:srgbClr val="000000"/>
              </a:solidFill>
              <a:effectLst/>
              <a:uLnTx/>
              <a:uFillTx/>
              <a:latin typeface="Huawei Sans" panose="020C0503030203020204" pitchFamily="34" charset="0"/>
              <a:cs typeface="Arial" pitchFamily="34" charset="0"/>
            </a:endParaRPr>
          </a:p>
        </p:txBody>
      </p:sp>
      <p:sp>
        <p:nvSpPr>
          <p:cNvPr id="90" name="文本框 89">
            <a:extLst>
              <a:ext uri="{FF2B5EF4-FFF2-40B4-BE49-F238E27FC236}">
                <a16:creationId xmlns:a16="http://schemas.microsoft.com/office/drawing/2014/main" id="{4D3EB047-13D9-4E10-9A91-2AF796429F7F}"/>
              </a:ext>
            </a:extLst>
          </p:cNvPr>
          <p:cNvSpPr txBox="1"/>
          <p:nvPr/>
        </p:nvSpPr>
        <p:spPr bwMode="gray">
          <a:xfrm>
            <a:off x="9191783" y="2160240"/>
            <a:ext cx="2522778" cy="531835"/>
          </a:xfrm>
          <a:prstGeom prst="rect">
            <a:avLst/>
          </a:prstGeom>
          <a:noFill/>
          <a:ln w="9525">
            <a:noFill/>
            <a:miter lim="800000"/>
            <a:headEnd/>
            <a:tailEnd/>
          </a:ln>
        </p:spPr>
        <p:txBody>
          <a:bodyPr wrap="square" lIns="99980" tIns="49986" rIns="99980" bIns="49986" rtlCol="0">
            <a:spAutoFit/>
          </a:bodyPr>
          <a:lstStyle/>
          <a:p>
            <a:pPr marL="0" marR="0" lvl="0" indent="0" defTabSz="1001649" eaLnBrk="0" fontAlgn="ctr" latinLnBrk="0" hangingPunct="0">
              <a:spcBef>
                <a:spcPct val="0"/>
              </a:spcBef>
              <a:spcAft>
                <a:spcPct val="0"/>
              </a:spcAft>
              <a:buClrTx/>
              <a:buSzTx/>
              <a:buFontTx/>
              <a:buNone/>
              <a:tabLst/>
              <a:defRPr/>
            </a:pPr>
            <a:r>
              <a:rPr lang="en-US" sz="1400" dirty="0">
                <a:solidFill>
                  <a:srgbClr val="000000"/>
                </a:solidFill>
                <a:latin typeface="Huawei Sans" panose="020C0503030203020204" pitchFamily="34" charset="0"/>
              </a:rPr>
              <a:t>Three-way handshake for the control connection</a:t>
            </a:r>
            <a:endParaRPr kumimoji="0" lang="en-US" altLang="zh-CN" sz="1400" i="0" u="none" strike="noStrike" kern="0" cap="none" spc="0" normalizeH="0" baseline="0" noProof="0" dirty="0">
              <a:ln>
                <a:noFill/>
              </a:ln>
              <a:solidFill>
                <a:srgbClr val="000000"/>
              </a:solidFill>
              <a:effectLst/>
              <a:uLnTx/>
              <a:uFillTx/>
              <a:latin typeface="Huawei Sans" panose="020C0503030203020204" pitchFamily="34" charset="0"/>
              <a:cs typeface="Arial" pitchFamily="34" charset="0"/>
            </a:endParaRPr>
          </a:p>
        </p:txBody>
      </p:sp>
      <p:sp>
        <p:nvSpPr>
          <p:cNvPr id="91" name="文本框 90">
            <a:extLst>
              <a:ext uri="{FF2B5EF4-FFF2-40B4-BE49-F238E27FC236}">
                <a16:creationId xmlns:a16="http://schemas.microsoft.com/office/drawing/2014/main" id="{9A5894C3-1B7D-422C-8C38-7278B150D9CA}"/>
              </a:ext>
            </a:extLst>
          </p:cNvPr>
          <p:cNvSpPr txBox="1"/>
          <p:nvPr/>
        </p:nvSpPr>
        <p:spPr bwMode="gray">
          <a:xfrm>
            <a:off x="9191783" y="4435738"/>
            <a:ext cx="2383969" cy="531835"/>
          </a:xfrm>
          <a:prstGeom prst="rect">
            <a:avLst/>
          </a:prstGeom>
          <a:noFill/>
          <a:ln w="9525">
            <a:noFill/>
            <a:miter lim="800000"/>
            <a:headEnd/>
            <a:tailEnd/>
          </a:ln>
        </p:spPr>
        <p:txBody>
          <a:bodyPr wrap="square" lIns="99980" tIns="49986" rIns="99980" bIns="49986" rtlCol="0">
            <a:spAutoFit/>
          </a:bodyPr>
          <a:lstStyle/>
          <a:p>
            <a:pPr marL="0" marR="0" lvl="0" indent="0" defTabSz="1001649" eaLnBrk="0" fontAlgn="ctr" latinLnBrk="0" hangingPunct="0">
              <a:spcBef>
                <a:spcPct val="0"/>
              </a:spcBef>
              <a:spcAft>
                <a:spcPct val="0"/>
              </a:spcAft>
              <a:buClrTx/>
              <a:buSzTx/>
              <a:buFontTx/>
              <a:buNone/>
              <a:tabLst/>
              <a:defRPr/>
            </a:pPr>
            <a:r>
              <a:rPr lang="en-US" sz="1400" dirty="0">
                <a:solidFill>
                  <a:srgbClr val="000000"/>
                </a:solidFill>
                <a:latin typeface="Huawei Sans" panose="020C0503030203020204" pitchFamily="34" charset="0"/>
              </a:rPr>
              <a:t>Three-way handshake for the data connection</a:t>
            </a:r>
            <a:endParaRPr kumimoji="0" lang="en-US" altLang="zh-CN" sz="1400" i="0" u="none" strike="noStrike" kern="0" cap="none" spc="0" normalizeH="0" baseline="0" noProof="0" dirty="0">
              <a:ln>
                <a:noFill/>
              </a:ln>
              <a:solidFill>
                <a:srgbClr val="000000"/>
              </a:solidFill>
              <a:effectLst/>
              <a:uLnTx/>
              <a:uFillTx/>
              <a:latin typeface="Huawei Sans" panose="020C0503030203020204" pitchFamily="34" charset="0"/>
              <a:cs typeface="Arial" pitchFamily="34" charset="0"/>
            </a:endParaRPr>
          </a:p>
        </p:txBody>
      </p:sp>
      <p:sp>
        <p:nvSpPr>
          <p:cNvPr id="92" name="文本框 91">
            <a:extLst>
              <a:ext uri="{FF2B5EF4-FFF2-40B4-BE49-F238E27FC236}">
                <a16:creationId xmlns:a16="http://schemas.microsoft.com/office/drawing/2014/main" id="{F4645660-0FAC-448F-851D-AE3226D44058}"/>
              </a:ext>
            </a:extLst>
          </p:cNvPr>
          <p:cNvSpPr txBox="1"/>
          <p:nvPr/>
        </p:nvSpPr>
        <p:spPr bwMode="gray">
          <a:xfrm>
            <a:off x="9191783" y="3631484"/>
            <a:ext cx="2566463" cy="531835"/>
          </a:xfrm>
          <a:prstGeom prst="rect">
            <a:avLst/>
          </a:prstGeom>
          <a:noFill/>
          <a:ln w="9525">
            <a:noFill/>
            <a:miter lim="800000"/>
            <a:headEnd/>
            <a:tailEnd/>
          </a:ln>
        </p:spPr>
        <p:txBody>
          <a:bodyPr wrap="square" lIns="99980" tIns="49986" rIns="99980" bIns="49986" rtlCol="0">
            <a:spAutoFit/>
          </a:bodyPr>
          <a:lstStyle/>
          <a:p>
            <a:pPr marL="0" marR="0" lvl="0" indent="0" defTabSz="1001649" eaLnBrk="0" fontAlgn="ctr" latinLnBrk="0" hangingPunct="0">
              <a:spcBef>
                <a:spcPct val="0"/>
              </a:spcBef>
              <a:spcAft>
                <a:spcPct val="0"/>
              </a:spcAft>
              <a:buClrTx/>
              <a:buSzTx/>
              <a:buFontTx/>
              <a:buNone/>
              <a:tabLst/>
              <a:defRPr/>
            </a:pPr>
            <a:r>
              <a:rPr lang="en-US" sz="1400" dirty="0">
                <a:solidFill>
                  <a:srgbClr val="EC7061"/>
                </a:solidFill>
                <a:latin typeface="Huawei Sans" panose="020C0503030203020204" pitchFamily="34" charset="0"/>
              </a:rPr>
              <a:t>Port negotiation by running the PORT command</a:t>
            </a:r>
            <a:endParaRPr kumimoji="0" lang="en-US" altLang="zh-CN" sz="1400" i="0" u="none" strike="noStrike" kern="0" cap="none" spc="0" normalizeH="0" baseline="0" noProof="0" dirty="0">
              <a:ln>
                <a:noFill/>
              </a:ln>
              <a:solidFill>
                <a:srgbClr val="EC7061"/>
              </a:solidFill>
              <a:effectLst/>
              <a:uLnTx/>
              <a:uFillTx/>
              <a:latin typeface="Huawei Sans" panose="020C0503030203020204" pitchFamily="34" charset="0"/>
              <a:cs typeface="Arial" pitchFamily="34" charset="0"/>
            </a:endParaRPr>
          </a:p>
        </p:txBody>
      </p:sp>
      <p:cxnSp>
        <p:nvCxnSpPr>
          <p:cNvPr id="93" name="直接箭头连接符 92">
            <a:extLst>
              <a:ext uri="{FF2B5EF4-FFF2-40B4-BE49-F238E27FC236}">
                <a16:creationId xmlns:a16="http://schemas.microsoft.com/office/drawing/2014/main" id="{22E47E9F-0DA1-48E9-9F0B-22EC7AD79494}"/>
              </a:ext>
            </a:extLst>
          </p:cNvPr>
          <p:cNvCxnSpPr>
            <a:cxnSpLocks/>
          </p:cNvCxnSpPr>
          <p:nvPr/>
        </p:nvCxnSpPr>
        <p:spPr bwMode="gray">
          <a:xfrm flipV="1">
            <a:off x="669880" y="3454774"/>
            <a:ext cx="10918180" cy="1"/>
          </a:xfrm>
          <a:prstGeom prst="straightConnector1">
            <a:avLst/>
          </a:prstGeom>
          <a:solidFill>
            <a:srgbClr val="4F81BD"/>
          </a:solidFill>
          <a:ln w="28575" cap="flat" cmpd="sng" algn="ctr">
            <a:solidFill>
              <a:sysClr val="windowText" lastClr="000000"/>
            </a:solidFill>
            <a:prstDash val="dash"/>
            <a:round/>
            <a:headEnd type="none" w="med" len="med"/>
            <a:tailEnd type="none" w="med" len="med"/>
          </a:ln>
          <a:effectLst/>
        </p:spPr>
      </p:cxnSp>
      <p:cxnSp>
        <p:nvCxnSpPr>
          <p:cNvPr id="95" name="直接箭头连接符 94">
            <a:extLst>
              <a:ext uri="{FF2B5EF4-FFF2-40B4-BE49-F238E27FC236}">
                <a16:creationId xmlns:a16="http://schemas.microsoft.com/office/drawing/2014/main" id="{89D437BF-B50C-416B-9212-86308518D6F7}"/>
              </a:ext>
            </a:extLst>
          </p:cNvPr>
          <p:cNvCxnSpPr>
            <a:cxnSpLocks/>
          </p:cNvCxnSpPr>
          <p:nvPr/>
        </p:nvCxnSpPr>
        <p:spPr bwMode="gray">
          <a:xfrm>
            <a:off x="853889" y="5570140"/>
            <a:ext cx="632011" cy="0"/>
          </a:xfrm>
          <a:prstGeom prst="straightConnector1">
            <a:avLst/>
          </a:prstGeom>
          <a:solidFill>
            <a:srgbClr val="4F81BD"/>
          </a:solidFill>
          <a:ln w="28575" cap="flat" cmpd="sng" algn="ctr">
            <a:solidFill>
              <a:srgbClr val="0070C0"/>
            </a:solidFill>
            <a:prstDash val="solid"/>
            <a:round/>
            <a:headEnd type="none" w="med" len="med"/>
            <a:tailEnd type="triangle" w="med" len="med"/>
          </a:ln>
          <a:effectLst/>
        </p:spPr>
      </p:cxnSp>
      <p:cxnSp>
        <p:nvCxnSpPr>
          <p:cNvPr id="96" name="直接箭头连接符 95">
            <a:extLst>
              <a:ext uri="{FF2B5EF4-FFF2-40B4-BE49-F238E27FC236}">
                <a16:creationId xmlns:a16="http://schemas.microsoft.com/office/drawing/2014/main" id="{935BAC4E-A10D-40C1-BF56-6844B550B28E}"/>
              </a:ext>
            </a:extLst>
          </p:cNvPr>
          <p:cNvCxnSpPr>
            <a:cxnSpLocks/>
          </p:cNvCxnSpPr>
          <p:nvPr/>
        </p:nvCxnSpPr>
        <p:spPr bwMode="gray">
          <a:xfrm>
            <a:off x="853889" y="5854809"/>
            <a:ext cx="632011" cy="0"/>
          </a:xfrm>
          <a:prstGeom prst="straightConnector1">
            <a:avLst/>
          </a:prstGeom>
          <a:solidFill>
            <a:srgbClr val="4F81BD"/>
          </a:solidFill>
          <a:ln w="19050" cap="flat" cmpd="sng" algn="ctr">
            <a:solidFill>
              <a:srgbClr val="EC7061"/>
            </a:solidFill>
            <a:prstDash val="sysDash"/>
            <a:round/>
            <a:headEnd type="none" w="med" len="med"/>
            <a:tailEnd type="triangle" w="med" len="med"/>
          </a:ln>
          <a:effectLst/>
        </p:spPr>
      </p:cxnSp>
      <p:sp>
        <p:nvSpPr>
          <p:cNvPr id="97" name="文本框 96">
            <a:extLst>
              <a:ext uri="{FF2B5EF4-FFF2-40B4-BE49-F238E27FC236}">
                <a16:creationId xmlns:a16="http://schemas.microsoft.com/office/drawing/2014/main" id="{877CA542-9829-4187-B880-CB671CE5D048}"/>
              </a:ext>
            </a:extLst>
          </p:cNvPr>
          <p:cNvSpPr txBox="1"/>
          <p:nvPr/>
        </p:nvSpPr>
        <p:spPr bwMode="gray">
          <a:xfrm>
            <a:off x="496435" y="5955621"/>
            <a:ext cx="1378955" cy="316392"/>
          </a:xfrm>
          <a:prstGeom prst="rect">
            <a:avLst/>
          </a:prstGeom>
          <a:noFill/>
          <a:ln w="9525">
            <a:noFill/>
            <a:miter lim="800000"/>
            <a:headEnd/>
            <a:tailEnd/>
          </a:ln>
        </p:spPr>
        <p:txBody>
          <a:bodyPr wrap="square" lIns="99980" tIns="49986" rIns="99980" bIns="49986" rtlCol="0">
            <a:spAutoFit/>
          </a:bodyPr>
          <a:lstStyle/>
          <a:p>
            <a:pPr marL="0" marR="0" lvl="0" indent="0" algn="ctr" defTabSz="1001649" eaLnBrk="0" fontAlgn="ctr" latinLnBrk="0" hangingPunct="0">
              <a:spcBef>
                <a:spcPct val="0"/>
              </a:spcBef>
              <a:spcAft>
                <a:spcPct val="0"/>
              </a:spcAft>
              <a:buClrTx/>
              <a:buSzTx/>
              <a:buFontTx/>
              <a:buNone/>
              <a:tabLst/>
              <a:defRPr/>
            </a:pPr>
            <a:r>
              <a:rPr lang="en-US" sz="1400" dirty="0" err="1">
                <a:solidFill>
                  <a:srgbClr val="000000"/>
                </a:solidFill>
                <a:latin typeface="Huawei Sans" panose="020C0503030203020204" pitchFamily="34" charset="0"/>
              </a:rPr>
              <a:t>xxxx</a:t>
            </a:r>
            <a:r>
              <a:rPr lang="en-US" sz="1400" dirty="0">
                <a:solidFill>
                  <a:srgbClr val="000000"/>
                </a:solidFill>
                <a:latin typeface="Huawei Sans" panose="020C0503030203020204" pitchFamily="34" charset="0"/>
              </a:rPr>
              <a:t>/</a:t>
            </a:r>
            <a:r>
              <a:rPr lang="en-US" sz="1400" dirty="0" err="1">
                <a:solidFill>
                  <a:srgbClr val="000000"/>
                </a:solidFill>
                <a:latin typeface="Huawei Sans" panose="020C0503030203020204" pitchFamily="34" charset="0"/>
              </a:rPr>
              <a:t>yyyy</a:t>
            </a:r>
            <a:endParaRPr kumimoji="0" lang="en-US" altLang="zh-CN" sz="1400" i="0" u="none" strike="noStrike" kern="0" cap="none" spc="0" normalizeH="0" baseline="0" noProof="0" dirty="0">
              <a:ln>
                <a:noFill/>
              </a:ln>
              <a:solidFill>
                <a:srgbClr val="000000"/>
              </a:solidFill>
              <a:effectLst/>
              <a:uLnTx/>
              <a:uFillTx/>
              <a:latin typeface="Huawei Sans" panose="020C0503030203020204" pitchFamily="34" charset="0"/>
              <a:cs typeface="Arial" pitchFamily="34" charset="0"/>
            </a:endParaRPr>
          </a:p>
        </p:txBody>
      </p:sp>
      <p:sp>
        <p:nvSpPr>
          <p:cNvPr id="98" name="文本框 97">
            <a:extLst>
              <a:ext uri="{FF2B5EF4-FFF2-40B4-BE49-F238E27FC236}">
                <a16:creationId xmlns:a16="http://schemas.microsoft.com/office/drawing/2014/main" id="{8FF9B2C0-072A-45AA-8780-AA8D8BEA3F39}"/>
              </a:ext>
            </a:extLst>
          </p:cNvPr>
          <p:cNvSpPr txBox="1"/>
          <p:nvPr/>
        </p:nvSpPr>
        <p:spPr bwMode="gray">
          <a:xfrm>
            <a:off x="1454714" y="5419605"/>
            <a:ext cx="1752378" cy="316392"/>
          </a:xfrm>
          <a:prstGeom prst="rect">
            <a:avLst/>
          </a:prstGeom>
          <a:noFill/>
          <a:ln w="9525">
            <a:noFill/>
            <a:miter lim="800000"/>
            <a:headEnd/>
            <a:tailEnd/>
          </a:ln>
        </p:spPr>
        <p:txBody>
          <a:bodyPr wrap="square" lIns="99980" tIns="49986" rIns="99980" bIns="49986" rtlCol="0">
            <a:spAutoFit/>
          </a:bodyPr>
          <a:lstStyle/>
          <a:p>
            <a:pPr marL="0" marR="0" lvl="0" indent="0" defTabSz="1001649" eaLnBrk="0" fontAlgn="ctr" latinLnBrk="0" hangingPunct="0">
              <a:spcBef>
                <a:spcPct val="0"/>
              </a:spcBef>
              <a:spcAft>
                <a:spcPct val="0"/>
              </a:spcAft>
              <a:buClrTx/>
              <a:buSzTx/>
              <a:buFontTx/>
              <a:buNone/>
              <a:tabLst/>
              <a:defRPr/>
            </a:pPr>
            <a:r>
              <a:rPr lang="en-US" sz="1400" dirty="0">
                <a:solidFill>
                  <a:srgbClr val="000000"/>
                </a:solidFill>
                <a:latin typeface="Huawei Sans" panose="020C0503030203020204" pitchFamily="34" charset="0"/>
              </a:rPr>
              <a:t>Control connection</a:t>
            </a:r>
            <a:endParaRPr kumimoji="0" lang="en-US" altLang="zh-CN" sz="1400" i="0" u="none" strike="noStrike" kern="0" cap="none" spc="0" normalizeH="0" baseline="0" noProof="0" dirty="0">
              <a:ln>
                <a:noFill/>
              </a:ln>
              <a:solidFill>
                <a:srgbClr val="000000"/>
              </a:solidFill>
              <a:effectLst/>
              <a:uLnTx/>
              <a:uFillTx/>
              <a:latin typeface="Huawei Sans" panose="020C0503030203020204" pitchFamily="34" charset="0"/>
              <a:cs typeface="Arial" pitchFamily="34" charset="0"/>
            </a:endParaRPr>
          </a:p>
        </p:txBody>
      </p:sp>
      <p:sp>
        <p:nvSpPr>
          <p:cNvPr id="99" name="文本框 98">
            <a:extLst>
              <a:ext uri="{FF2B5EF4-FFF2-40B4-BE49-F238E27FC236}">
                <a16:creationId xmlns:a16="http://schemas.microsoft.com/office/drawing/2014/main" id="{854D8B4F-7688-4F7F-80B9-0CEF557AEDAD}"/>
              </a:ext>
            </a:extLst>
          </p:cNvPr>
          <p:cNvSpPr txBox="1"/>
          <p:nvPr/>
        </p:nvSpPr>
        <p:spPr bwMode="gray">
          <a:xfrm>
            <a:off x="1454714" y="5709456"/>
            <a:ext cx="2199294" cy="316392"/>
          </a:xfrm>
          <a:prstGeom prst="rect">
            <a:avLst/>
          </a:prstGeom>
          <a:noFill/>
          <a:ln w="9525">
            <a:noFill/>
            <a:miter lim="800000"/>
            <a:headEnd/>
            <a:tailEnd/>
          </a:ln>
        </p:spPr>
        <p:txBody>
          <a:bodyPr wrap="square" lIns="99980" tIns="49986" rIns="99980" bIns="49986" rtlCol="0">
            <a:spAutoFit/>
          </a:bodyPr>
          <a:lstStyle/>
          <a:p>
            <a:pPr marL="0" marR="0" lvl="0" indent="0" defTabSz="1001649" eaLnBrk="0" fontAlgn="ctr" latinLnBrk="0" hangingPunct="0">
              <a:spcBef>
                <a:spcPct val="0"/>
              </a:spcBef>
              <a:spcAft>
                <a:spcPct val="0"/>
              </a:spcAft>
              <a:buClrTx/>
              <a:buSzTx/>
              <a:buFontTx/>
              <a:buNone/>
              <a:tabLst/>
              <a:defRPr/>
            </a:pPr>
            <a:r>
              <a:rPr lang="en-US" sz="1400" dirty="0">
                <a:solidFill>
                  <a:srgbClr val="000000"/>
                </a:solidFill>
                <a:latin typeface="Huawei Sans" panose="020C0503030203020204" pitchFamily="34" charset="0"/>
              </a:rPr>
              <a:t>Data connection</a:t>
            </a:r>
            <a:endParaRPr kumimoji="0" lang="en-US" altLang="zh-CN" sz="1400" i="0" u="none" strike="noStrike" kern="0" cap="none" spc="0" normalizeH="0" baseline="0" noProof="0" dirty="0">
              <a:ln>
                <a:noFill/>
              </a:ln>
              <a:solidFill>
                <a:srgbClr val="000000"/>
              </a:solidFill>
              <a:effectLst/>
              <a:uLnTx/>
              <a:uFillTx/>
              <a:latin typeface="Huawei Sans" panose="020C0503030203020204" pitchFamily="34" charset="0"/>
              <a:cs typeface="Arial" pitchFamily="34" charset="0"/>
            </a:endParaRPr>
          </a:p>
        </p:txBody>
      </p:sp>
      <p:sp>
        <p:nvSpPr>
          <p:cNvPr id="100" name="文本框 99">
            <a:extLst>
              <a:ext uri="{FF2B5EF4-FFF2-40B4-BE49-F238E27FC236}">
                <a16:creationId xmlns:a16="http://schemas.microsoft.com/office/drawing/2014/main" id="{B382C9FF-0E9C-49FE-8223-78AF8B9B3D3E}"/>
              </a:ext>
            </a:extLst>
          </p:cNvPr>
          <p:cNvSpPr txBox="1"/>
          <p:nvPr/>
        </p:nvSpPr>
        <p:spPr bwMode="gray">
          <a:xfrm>
            <a:off x="1256428" y="5991131"/>
            <a:ext cx="1748325" cy="316392"/>
          </a:xfrm>
          <a:prstGeom prst="rect">
            <a:avLst/>
          </a:prstGeom>
          <a:noFill/>
          <a:ln w="9525">
            <a:noFill/>
            <a:miter lim="800000"/>
            <a:headEnd/>
            <a:tailEnd/>
          </a:ln>
        </p:spPr>
        <p:txBody>
          <a:bodyPr wrap="square" lIns="99980" tIns="49986" rIns="99980" bIns="49986" rtlCol="0">
            <a:spAutoFit/>
          </a:bodyPr>
          <a:lstStyle/>
          <a:p>
            <a:pPr marL="0" marR="0" lvl="0" indent="0" algn="ctr" defTabSz="1001649" eaLnBrk="0" fontAlgn="ctr" latinLnBrk="0" hangingPunct="0">
              <a:spcBef>
                <a:spcPct val="0"/>
              </a:spcBef>
              <a:spcAft>
                <a:spcPct val="0"/>
              </a:spcAft>
              <a:buClrTx/>
              <a:buSzTx/>
              <a:buFontTx/>
              <a:buNone/>
              <a:tabLst/>
              <a:defRPr/>
            </a:pPr>
            <a:r>
              <a:rPr lang="en-US" sz="1400" dirty="0">
                <a:solidFill>
                  <a:srgbClr val="000000"/>
                </a:solidFill>
                <a:latin typeface="Huawei Sans" panose="020C0503030203020204" pitchFamily="34" charset="0"/>
              </a:rPr>
              <a:t>Random port</a:t>
            </a:r>
            <a:endParaRPr kumimoji="0" lang="en-US" altLang="zh-CN" sz="1400" i="0" u="none" strike="noStrike" kern="0" cap="none" spc="0" normalizeH="0" baseline="0" noProof="0" dirty="0">
              <a:ln>
                <a:noFill/>
              </a:ln>
              <a:solidFill>
                <a:srgbClr val="000000"/>
              </a:solidFill>
              <a:effectLst/>
              <a:uLnTx/>
              <a:uFillTx/>
              <a:latin typeface="Huawei Sans" panose="020C0503030203020204" pitchFamily="34" charset="0"/>
              <a:cs typeface="Arial" pitchFamily="34" charset="0"/>
            </a:endParaRPr>
          </a:p>
        </p:txBody>
      </p:sp>
      <p:sp>
        <p:nvSpPr>
          <p:cNvPr id="60" name="文本框 59">
            <a:extLst>
              <a:ext uri="{FF2B5EF4-FFF2-40B4-BE49-F238E27FC236}">
                <a16:creationId xmlns:a16="http://schemas.microsoft.com/office/drawing/2014/main" id="{61A0F078-19D6-4788-81C5-11006023829A}"/>
              </a:ext>
            </a:extLst>
          </p:cNvPr>
          <p:cNvSpPr txBox="1"/>
          <p:nvPr/>
        </p:nvSpPr>
        <p:spPr bwMode="gray">
          <a:xfrm>
            <a:off x="757245" y="1513532"/>
            <a:ext cx="1141182" cy="347170"/>
          </a:xfrm>
          <a:prstGeom prst="rect">
            <a:avLst/>
          </a:prstGeom>
          <a:noFill/>
          <a:ln w="9525">
            <a:noFill/>
            <a:miter lim="800000"/>
            <a:headEnd/>
            <a:tailEnd/>
          </a:ln>
        </p:spPr>
        <p:txBody>
          <a:bodyPr wrap="square" lIns="99980" tIns="49986" rIns="99980" bIns="49986" rtlCol="0">
            <a:spAutoFit/>
          </a:bodyPr>
          <a:lstStyle/>
          <a:p>
            <a:pPr marL="0" marR="0" lvl="0" indent="0" algn="ctr" defTabSz="1001649" eaLnBrk="0" fontAlgn="ctr" latinLnBrk="0" hangingPunct="0">
              <a:spcBef>
                <a:spcPct val="0"/>
              </a:spcBef>
              <a:spcAft>
                <a:spcPct val="0"/>
              </a:spcAft>
              <a:buClrTx/>
              <a:buSzTx/>
              <a:buFontTx/>
              <a:buNone/>
              <a:tabLst/>
              <a:defRPr/>
            </a:pPr>
            <a:r>
              <a:rPr lang="en-US" sz="1600" dirty="0">
                <a:solidFill>
                  <a:srgbClr val="000000"/>
                </a:solidFill>
                <a:latin typeface="Huawei Sans" panose="020C0503030203020204" pitchFamily="34" charset="0"/>
              </a:rPr>
              <a:t>FTP Client</a:t>
            </a:r>
            <a:endParaRPr kumimoji="0" lang="en-US" altLang="zh-CN" sz="1600" i="0" u="none" strike="noStrike" kern="0" cap="none" spc="0" normalizeH="0" baseline="0" noProof="0" dirty="0">
              <a:ln>
                <a:noFill/>
              </a:ln>
              <a:solidFill>
                <a:srgbClr val="000000"/>
              </a:solidFill>
              <a:effectLst/>
              <a:uLnTx/>
              <a:uFillTx/>
              <a:latin typeface="Huawei Sans" panose="020C0503030203020204" pitchFamily="34" charset="0"/>
              <a:cs typeface="Arial" pitchFamily="34" charset="0"/>
            </a:endParaRPr>
          </a:p>
        </p:txBody>
      </p:sp>
      <p:sp>
        <p:nvSpPr>
          <p:cNvPr id="62" name="文本框 61">
            <a:extLst>
              <a:ext uri="{FF2B5EF4-FFF2-40B4-BE49-F238E27FC236}">
                <a16:creationId xmlns:a16="http://schemas.microsoft.com/office/drawing/2014/main" id="{337FEBD7-1C20-4C92-93F2-3290DD05E205}"/>
              </a:ext>
            </a:extLst>
          </p:cNvPr>
          <p:cNvSpPr txBox="1"/>
          <p:nvPr/>
        </p:nvSpPr>
        <p:spPr bwMode="gray">
          <a:xfrm>
            <a:off x="10138104" y="1523284"/>
            <a:ext cx="1370011" cy="347170"/>
          </a:xfrm>
          <a:prstGeom prst="rect">
            <a:avLst/>
          </a:prstGeom>
          <a:noFill/>
          <a:ln w="9525">
            <a:noFill/>
            <a:miter lim="800000"/>
            <a:headEnd/>
            <a:tailEnd/>
          </a:ln>
        </p:spPr>
        <p:txBody>
          <a:bodyPr wrap="square" lIns="99980" tIns="49986" rIns="99980" bIns="49986" rtlCol="0">
            <a:spAutoFit/>
          </a:bodyPr>
          <a:lstStyle/>
          <a:p>
            <a:pPr marL="0" marR="0" lvl="0" indent="0" algn="ctr" defTabSz="1001649" eaLnBrk="0" fontAlgn="ctr" latinLnBrk="0" hangingPunct="0">
              <a:spcBef>
                <a:spcPct val="0"/>
              </a:spcBef>
              <a:spcAft>
                <a:spcPct val="0"/>
              </a:spcAft>
              <a:buClrTx/>
              <a:buSzTx/>
              <a:buFontTx/>
              <a:buNone/>
              <a:tabLst/>
              <a:defRPr/>
            </a:pPr>
            <a:r>
              <a:rPr lang="en-US" sz="1600" dirty="0">
                <a:solidFill>
                  <a:srgbClr val="000000"/>
                </a:solidFill>
                <a:latin typeface="Huawei Sans" panose="020C0503030203020204" pitchFamily="34" charset="0"/>
              </a:rPr>
              <a:t>FTP Server</a:t>
            </a:r>
            <a:endParaRPr kumimoji="0" lang="en-US" altLang="zh-CN" sz="1600" i="0" u="none" strike="noStrike" kern="0" cap="none" spc="0" normalizeH="0" baseline="0" noProof="0" dirty="0">
              <a:ln>
                <a:noFill/>
              </a:ln>
              <a:solidFill>
                <a:srgbClr val="000000"/>
              </a:solidFill>
              <a:effectLst/>
              <a:uLnTx/>
              <a:uFillTx/>
              <a:latin typeface="Huawei Sans" panose="020C0503030203020204" pitchFamily="34" charset="0"/>
              <a:cs typeface="Arial" pitchFamily="34" charset="0"/>
            </a:endParaRPr>
          </a:p>
        </p:txBody>
      </p:sp>
      <p:cxnSp>
        <p:nvCxnSpPr>
          <p:cNvPr id="61" name="直接箭头连接符 60">
            <a:extLst>
              <a:ext uri="{FF2B5EF4-FFF2-40B4-BE49-F238E27FC236}">
                <a16:creationId xmlns:a16="http://schemas.microsoft.com/office/drawing/2014/main" id="{975923B0-94C7-499B-A7A0-0358604A8E57}"/>
              </a:ext>
            </a:extLst>
          </p:cNvPr>
          <p:cNvCxnSpPr>
            <a:cxnSpLocks/>
          </p:cNvCxnSpPr>
          <p:nvPr/>
        </p:nvCxnSpPr>
        <p:spPr bwMode="gray">
          <a:xfrm>
            <a:off x="2397139" y="1573148"/>
            <a:ext cx="7210381" cy="25198"/>
          </a:xfrm>
          <a:prstGeom prst="straightConnector1">
            <a:avLst/>
          </a:prstGeom>
          <a:solidFill>
            <a:srgbClr val="4F81BD"/>
          </a:solidFill>
          <a:ln w="28575" cap="flat" cmpd="sng" algn="ctr">
            <a:solidFill>
              <a:sysClr val="windowText" lastClr="000000"/>
            </a:solidFill>
            <a:prstDash val="solid"/>
            <a:round/>
            <a:headEnd type="none" w="med" len="med"/>
            <a:tailEnd type="none" w="med" len="med"/>
          </a:ln>
          <a:effectLst/>
        </p:spPr>
      </p:cxnSp>
      <p:pic>
        <p:nvPicPr>
          <p:cNvPr id="101" name="图片 100" descr="通用服务器-蓝.png">
            <a:extLst>
              <a:ext uri="{FF2B5EF4-FFF2-40B4-BE49-F238E27FC236}">
                <a16:creationId xmlns:a16="http://schemas.microsoft.com/office/drawing/2014/main" id="{7CC2A4B5-09B9-4661-B380-B5EEDB9645F8}"/>
              </a:ext>
            </a:extLst>
          </p:cNvPr>
          <p:cNvPicPr>
            <a:picLocks/>
          </p:cNvPicPr>
          <p:nvPr/>
        </p:nvPicPr>
        <p:blipFill>
          <a:blip r:embed="rId3" cstate="print"/>
          <a:stretch>
            <a:fillRect/>
          </a:stretch>
        </p:blipFill>
        <p:spPr bwMode="gray">
          <a:xfrm>
            <a:off x="9477959" y="1372678"/>
            <a:ext cx="598685" cy="489833"/>
          </a:xfrm>
          <a:prstGeom prst="rect">
            <a:avLst/>
          </a:prstGeom>
        </p:spPr>
      </p:pic>
      <p:pic>
        <p:nvPicPr>
          <p:cNvPr id="102" name="图片 101" descr="PC.png">
            <a:extLst>
              <a:ext uri="{FF2B5EF4-FFF2-40B4-BE49-F238E27FC236}">
                <a16:creationId xmlns:a16="http://schemas.microsoft.com/office/drawing/2014/main" id="{E483DE34-EC77-4E11-B52E-DC962A570F06}"/>
              </a:ext>
            </a:extLst>
          </p:cNvPr>
          <p:cNvPicPr>
            <a:picLocks noChangeAspect="1"/>
          </p:cNvPicPr>
          <p:nvPr/>
        </p:nvPicPr>
        <p:blipFill>
          <a:blip r:embed="rId4" cstate="print"/>
          <a:stretch>
            <a:fillRect/>
          </a:stretch>
        </p:blipFill>
        <p:spPr bwMode="gray">
          <a:xfrm>
            <a:off x="2292403" y="1362956"/>
            <a:ext cx="637803" cy="489833"/>
          </a:xfrm>
          <a:prstGeom prst="rect">
            <a:avLst/>
          </a:prstGeom>
        </p:spPr>
      </p:pic>
      <p:pic>
        <p:nvPicPr>
          <p:cNvPr id="111" name="图片 9">
            <a:extLst>
              <a:ext uri="{FF2B5EF4-FFF2-40B4-BE49-F238E27FC236}">
                <a16:creationId xmlns:a16="http://schemas.microsoft.com/office/drawing/2014/main" id="{76C13AAB-5BD7-4FEA-8551-3AA9A02EB6F7}"/>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782200" y="1337583"/>
            <a:ext cx="598685" cy="489833"/>
          </a:xfrm>
          <a:prstGeom prst="rect">
            <a:avLst/>
          </a:prstGeom>
        </p:spPr>
      </p:pic>
      <p:sp>
        <p:nvSpPr>
          <p:cNvPr id="94" name="文本框 93">
            <a:extLst>
              <a:ext uri="{FF2B5EF4-FFF2-40B4-BE49-F238E27FC236}">
                <a16:creationId xmlns:a16="http://schemas.microsoft.com/office/drawing/2014/main" id="{DB48B4F3-F767-4371-9C63-62240BFBA517}"/>
              </a:ext>
            </a:extLst>
          </p:cNvPr>
          <p:cNvSpPr txBox="1"/>
          <p:nvPr/>
        </p:nvSpPr>
        <p:spPr bwMode="gray">
          <a:xfrm>
            <a:off x="637477" y="2139192"/>
            <a:ext cx="2427604" cy="1094250"/>
          </a:xfrm>
          <a:prstGeom prst="rect">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marL="269875" indent="-269875" algn="l" fontAlgn="ctr">
              <a:buFont typeface="+mj-lt"/>
              <a:buAutoNum type="arabicPeriod"/>
            </a:pPr>
            <a:r>
              <a:rPr lang="en-US" sz="1400" dirty="0">
                <a:latin typeface="Huawei Sans" panose="020C0503030203020204" pitchFamily="34" charset="0"/>
              </a:rPr>
              <a:t>The client uses a random port to send a control connection setup request to port 21 of the server.</a:t>
            </a:r>
          </a:p>
        </p:txBody>
      </p:sp>
      <p:sp>
        <p:nvSpPr>
          <p:cNvPr id="103" name="文本框 102">
            <a:extLst>
              <a:ext uri="{FF2B5EF4-FFF2-40B4-BE49-F238E27FC236}">
                <a16:creationId xmlns:a16="http://schemas.microsoft.com/office/drawing/2014/main" id="{85BF6C0A-B6C0-47FA-81E9-91FE3A8997E3}"/>
              </a:ext>
            </a:extLst>
          </p:cNvPr>
          <p:cNvSpPr txBox="1"/>
          <p:nvPr/>
        </p:nvSpPr>
        <p:spPr bwMode="gray">
          <a:xfrm>
            <a:off x="657568" y="3850214"/>
            <a:ext cx="2286311" cy="1169687"/>
          </a:xfrm>
          <a:prstGeom prst="rect">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marL="269875" indent="-269875" algn="l" fontAlgn="ctr">
              <a:buFont typeface="+mj-lt"/>
              <a:buAutoNum type="arabicPeriod" startAt="2"/>
            </a:pPr>
            <a:r>
              <a:rPr lang="en-US" sz="1400" dirty="0">
                <a:latin typeface="Huawei Sans" panose="020C0503030203020204" pitchFamily="34" charset="0"/>
              </a:rPr>
              <a:t>Port 20 of the server sends a data connection setup request to the port (</a:t>
            </a:r>
            <a:r>
              <a:rPr lang="en-US" sz="1400" dirty="0" err="1">
                <a:latin typeface="Huawei Sans" panose="020C0503030203020204" pitchFamily="34" charset="0"/>
              </a:rPr>
              <a:t>yyyy</a:t>
            </a:r>
            <a:r>
              <a:rPr lang="en-US" sz="1400" dirty="0">
                <a:latin typeface="Huawei Sans" panose="020C0503030203020204" pitchFamily="34" charset="0"/>
              </a:rPr>
              <a:t>) negotiated by the client.</a:t>
            </a:r>
          </a:p>
        </p:txBody>
      </p:sp>
      <p:sp>
        <p:nvSpPr>
          <p:cNvPr id="107" name="右大括号 106">
            <a:extLst>
              <a:ext uri="{FF2B5EF4-FFF2-40B4-BE49-F238E27FC236}">
                <a16:creationId xmlns:a16="http://schemas.microsoft.com/office/drawing/2014/main" id="{0D442D67-911D-487D-B3DA-B294E2570F17}"/>
              </a:ext>
            </a:extLst>
          </p:cNvPr>
          <p:cNvSpPr/>
          <p:nvPr/>
        </p:nvSpPr>
        <p:spPr bwMode="gray">
          <a:xfrm>
            <a:off x="8930230" y="2090423"/>
            <a:ext cx="165544" cy="658631"/>
          </a:xfrm>
          <a:prstGeom prst="rightBrace">
            <a:avLst/>
          </a:prstGeom>
          <a:noFill/>
          <a:ln w="12700"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ctr" latinLnBrk="0" hangingPunct="1">
              <a:spcBef>
                <a:spcPct val="0"/>
              </a:spcBef>
              <a:spcAft>
                <a:spcPct val="0"/>
              </a:spcAft>
              <a:buClrTx/>
              <a:buSzTx/>
              <a:buFontTx/>
              <a:buNone/>
              <a:tabLst/>
              <a:defRPr/>
            </a:pPr>
            <a:endParaRPr kumimoji="0" lang="en-US" altLang="zh-CN" sz="1400" i="0" u="none" strike="noStrike" kern="0" cap="none" spc="0" normalizeH="0" baseline="0" noProof="0" dirty="0">
              <a:ln>
                <a:noFill/>
              </a:ln>
              <a:solidFill>
                <a:prstClr val="black"/>
              </a:solidFill>
              <a:effectLst/>
              <a:uLnTx/>
              <a:uFillTx/>
              <a:latin typeface="Huawei Sans" panose="020C0503030203020204" pitchFamily="34" charset="0"/>
            </a:endParaRPr>
          </a:p>
        </p:txBody>
      </p:sp>
      <p:sp>
        <p:nvSpPr>
          <p:cNvPr id="112" name="文本框 111">
            <a:extLst>
              <a:ext uri="{FF2B5EF4-FFF2-40B4-BE49-F238E27FC236}">
                <a16:creationId xmlns:a16="http://schemas.microsoft.com/office/drawing/2014/main" id="{54C3917E-8EEF-4B97-9599-0E86ACE99C44}"/>
              </a:ext>
            </a:extLst>
          </p:cNvPr>
          <p:cNvSpPr txBox="1"/>
          <p:nvPr/>
        </p:nvSpPr>
        <p:spPr bwMode="gray">
          <a:xfrm>
            <a:off x="7562228" y="5804067"/>
            <a:ext cx="4168677" cy="615553"/>
          </a:xfrm>
          <a:prstGeom prst="rect">
            <a:avLst/>
          </a:prstGeom>
          <a:noFill/>
        </p:spPr>
        <p:txBody>
          <a:bodyPr wrap="square" rtlCol="0">
            <a:spAutoFit/>
          </a:bodyPr>
          <a:lstStyle/>
          <a:p>
            <a:pPr marL="33750" algn="l" fontAlgn="ctr"/>
            <a:r>
              <a:rPr lang="en-US" sz="1700" dirty="0">
                <a:solidFill>
                  <a:srgbClr val="0070C0"/>
                </a:solidFill>
                <a:latin typeface="Huawei Sans" panose="020C0503030203020204" pitchFamily="34" charset="0"/>
              </a:rPr>
              <a:t>Question: How does a firewall permit data connections in a refined manner?</a:t>
            </a:r>
          </a:p>
        </p:txBody>
      </p:sp>
      <p:sp>
        <p:nvSpPr>
          <p:cNvPr id="73" name="燕尾形 25">
            <a:extLst>
              <a:ext uri="{FF2B5EF4-FFF2-40B4-BE49-F238E27FC236}">
                <a16:creationId xmlns:a16="http://schemas.microsoft.com/office/drawing/2014/main" id="{DA147D65-366B-4B4B-826C-DE10F19AEFFE}"/>
              </a:ext>
            </a:extLst>
          </p:cNvPr>
          <p:cNvSpPr/>
          <p:nvPr/>
        </p:nvSpPr>
        <p:spPr bwMode="gray">
          <a:xfrm>
            <a:off x="8429754" y="28876"/>
            <a:ext cx="934853" cy="337059"/>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Security Zone</a:t>
            </a:r>
            <a:endParaRPr lang="en-US" altLang="zh-CN" sz="900" kern="0" dirty="0">
              <a:latin typeface="Huawei Sans" panose="020C0503030203020204" pitchFamily="34" charset="0"/>
            </a:endParaRPr>
          </a:p>
        </p:txBody>
      </p:sp>
      <p:sp>
        <p:nvSpPr>
          <p:cNvPr id="104" name="燕尾形 26">
            <a:extLst>
              <a:ext uri="{FF2B5EF4-FFF2-40B4-BE49-F238E27FC236}">
                <a16:creationId xmlns:a16="http://schemas.microsoft.com/office/drawing/2014/main" id="{17582EC4-726F-439C-BEF1-F87D72FDB58B}"/>
              </a:ext>
            </a:extLst>
          </p:cNvPr>
          <p:cNvSpPr/>
          <p:nvPr/>
        </p:nvSpPr>
        <p:spPr bwMode="gray">
          <a:xfrm>
            <a:off x="9296507" y="28876"/>
            <a:ext cx="846376" cy="337059"/>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Security Policy</a:t>
            </a:r>
            <a:endParaRPr lang="en-US" altLang="zh-CN" sz="900" kern="0" dirty="0">
              <a:latin typeface="Huawei Sans" panose="020C0503030203020204" pitchFamily="34" charset="0"/>
            </a:endParaRPr>
          </a:p>
        </p:txBody>
      </p:sp>
      <p:sp>
        <p:nvSpPr>
          <p:cNvPr id="105" name="燕尾形 27">
            <a:extLst>
              <a:ext uri="{FF2B5EF4-FFF2-40B4-BE49-F238E27FC236}">
                <a16:creationId xmlns:a16="http://schemas.microsoft.com/office/drawing/2014/main" id="{B9CFC334-8ECD-41AF-84DB-A3175F7943FE}"/>
              </a:ext>
            </a:extLst>
          </p:cNvPr>
          <p:cNvSpPr/>
          <p:nvPr/>
        </p:nvSpPr>
        <p:spPr bwMode="gray">
          <a:xfrm>
            <a:off x="10074783" y="28876"/>
            <a:ext cx="781200" cy="337059"/>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Session Table</a:t>
            </a:r>
            <a:endParaRPr lang="en-US" altLang="zh-CN" sz="900" kern="0" dirty="0">
              <a:latin typeface="Huawei Sans" panose="020C0503030203020204" pitchFamily="34" charset="0"/>
            </a:endParaRPr>
          </a:p>
        </p:txBody>
      </p:sp>
      <p:sp>
        <p:nvSpPr>
          <p:cNvPr id="106" name="燕尾形 27">
            <a:extLst>
              <a:ext uri="{FF2B5EF4-FFF2-40B4-BE49-F238E27FC236}">
                <a16:creationId xmlns:a16="http://schemas.microsoft.com/office/drawing/2014/main" id="{98D8A4E3-92D4-4C94-9A2B-314646C9ECDB}"/>
              </a:ext>
            </a:extLst>
          </p:cNvPr>
          <p:cNvSpPr/>
          <p:nvPr/>
        </p:nvSpPr>
        <p:spPr bwMode="gray">
          <a:xfrm>
            <a:off x="10787882" y="28876"/>
            <a:ext cx="1099317" cy="337059"/>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rPr>
              <a:t>Server Map</a:t>
            </a:r>
          </a:p>
        </p:txBody>
      </p:sp>
    </p:spTree>
    <p:extLst>
      <p:ext uri="{BB962C8B-B14F-4D97-AF65-F5344CB8AC3E}">
        <p14:creationId xmlns:p14="http://schemas.microsoft.com/office/powerpoint/2010/main" val="2937937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93DA58-70D6-48A5-B60D-3825BDC89765}"/>
              </a:ext>
            </a:extLst>
          </p:cNvPr>
          <p:cNvSpPr>
            <a:spLocks noGrp="1"/>
          </p:cNvSpPr>
          <p:nvPr>
            <p:ph type="title"/>
          </p:nvPr>
        </p:nvSpPr>
        <p:spPr bwMode="gray"/>
        <p:txBody>
          <a:bodyPr/>
          <a:lstStyle/>
          <a:p>
            <a:pPr fontAlgn="ctr"/>
            <a:r>
              <a:rPr lang="en-US" dirty="0">
                <a:latin typeface="Huawei Sans" panose="020C0503030203020204" pitchFamily="34" charset="0"/>
              </a:rPr>
              <a:t>ASPF and Server Map</a:t>
            </a:r>
            <a:endParaRPr lang="en-US" altLang="zh-CN" dirty="0">
              <a:latin typeface="Huawei Sans" panose="020C0503030203020204" pitchFamily="34" charset="0"/>
            </a:endParaRPr>
          </a:p>
        </p:txBody>
      </p:sp>
      <p:sp>
        <p:nvSpPr>
          <p:cNvPr id="30" name="Rectangle 10">
            <a:extLst>
              <a:ext uri="{FF2B5EF4-FFF2-40B4-BE49-F238E27FC236}">
                <a16:creationId xmlns:a16="http://schemas.microsoft.com/office/drawing/2014/main" id="{6E3C6A0B-A1C4-48A4-9F6B-4122AB391247}"/>
              </a:ext>
            </a:extLst>
          </p:cNvPr>
          <p:cNvSpPr/>
          <p:nvPr/>
        </p:nvSpPr>
        <p:spPr bwMode="gray">
          <a:xfrm>
            <a:off x="425366" y="1247441"/>
            <a:ext cx="10432079" cy="4745915"/>
          </a:xfrm>
          <a:prstGeom prst="rect">
            <a:avLst/>
          </a:prstGeom>
          <a:noFill/>
        </p:spPr>
        <p:txBody>
          <a:bodyPr wrap="square" rtlCol="0">
            <a:spAutoFit/>
          </a:bodyPr>
          <a:lstStyle/>
          <a:p>
            <a:pPr marL="355600" indent="-355600" fontAlgn="ctr">
              <a:lnSpc>
                <a:spcPct val="140000"/>
              </a:lnSpc>
              <a:buFont typeface="Arial" panose="020B0604020202020204" pitchFamily="34" charset="0"/>
              <a:buChar char="•"/>
            </a:pPr>
            <a:r>
              <a:rPr lang="en-US" dirty="0">
                <a:latin typeface="Huawei Sans" panose="020C0503030203020204" pitchFamily="34" charset="0"/>
              </a:rPr>
              <a:t>To solve problems of multi-channel protocols, a firewall needs to identify addresses and ports negotiated at the application layer. The Application Specific Packet Filter (ASPF) function must be enabled.</a:t>
            </a:r>
            <a:endParaRPr lang="en-US" altLang="zh-CN" dirty="0">
              <a:latin typeface="Huawei Sans" panose="020C0503030203020204" pitchFamily="34" charset="0"/>
            </a:endParaRPr>
          </a:p>
          <a:p>
            <a:pPr marL="355600" indent="-355600" fontAlgn="ctr">
              <a:lnSpc>
                <a:spcPct val="140000"/>
              </a:lnSpc>
              <a:buFont typeface="Arial" panose="020B0604020202020204" pitchFamily="34" charset="0"/>
              <a:buChar char="•"/>
            </a:pPr>
            <a:r>
              <a:rPr lang="en-US" dirty="0">
                <a:latin typeface="Huawei Sans" panose="020C0503030203020204" pitchFamily="34" charset="0"/>
              </a:rPr>
              <a:t>ASPF is also called status-based packet filtering. It can automatically detect application-layer information of certain packets and define corresponding permit rules according to application-layer information. That is, a server map is generated.</a:t>
            </a:r>
            <a:endParaRPr lang="en-US" altLang="zh-CN" dirty="0">
              <a:latin typeface="Huawei Sans" panose="020C0503030203020204" pitchFamily="34" charset="0"/>
            </a:endParaRPr>
          </a:p>
          <a:p>
            <a:pPr marL="355600" indent="-355600" fontAlgn="ctr">
              <a:lnSpc>
                <a:spcPct val="140000"/>
              </a:lnSpc>
              <a:buFont typeface="Arial" panose="020B0604020202020204" pitchFamily="34" charset="0"/>
              <a:buChar char="•"/>
            </a:pPr>
            <a:r>
              <a:rPr lang="en-US" dirty="0">
                <a:latin typeface="Huawei Sans" panose="020C0503030203020204" pitchFamily="34" charset="0"/>
              </a:rPr>
              <a:t>The server map also records the connection status similar to that in the session table. The server map is equivalent to a simplified session table and is generated before actual traffic arrives. When the traffic reaches the firewall, the firewall generates a session table based on the server map and forwards the traffic.</a:t>
            </a:r>
            <a:endParaRPr lang="en-US" altLang="zh-CN" dirty="0">
              <a:latin typeface="Huawei Sans" panose="020C0503030203020204" pitchFamily="34" charset="0"/>
            </a:endParaRPr>
          </a:p>
          <a:p>
            <a:pPr marL="355600" indent="-355600" fontAlgn="ctr">
              <a:lnSpc>
                <a:spcPct val="140000"/>
              </a:lnSpc>
              <a:buFont typeface="Arial" panose="020B0604020202020204" pitchFamily="34" charset="0"/>
              <a:buChar char="•"/>
            </a:pPr>
            <a:r>
              <a:rPr lang="en-US" dirty="0">
                <a:latin typeface="Huawei Sans" panose="020C0503030203020204" pitchFamily="34" charset="0"/>
              </a:rPr>
              <a:t>ASPF is enabled to solve the multi-channel protocol problem. It is a method of generating a server map.</a:t>
            </a:r>
            <a:endParaRPr lang="en-US" altLang="zh-CN" dirty="0">
              <a:latin typeface="Huawei Sans" panose="020C0503030203020204" pitchFamily="34" charset="0"/>
            </a:endParaRPr>
          </a:p>
        </p:txBody>
      </p:sp>
      <p:sp>
        <p:nvSpPr>
          <p:cNvPr id="9" name="燕尾形 25">
            <a:extLst>
              <a:ext uri="{FF2B5EF4-FFF2-40B4-BE49-F238E27FC236}">
                <a16:creationId xmlns:a16="http://schemas.microsoft.com/office/drawing/2014/main" id="{DA147D65-366B-4B4B-826C-DE10F19AEFFE}"/>
              </a:ext>
            </a:extLst>
          </p:cNvPr>
          <p:cNvSpPr/>
          <p:nvPr/>
        </p:nvSpPr>
        <p:spPr bwMode="gray">
          <a:xfrm>
            <a:off x="8429754" y="28876"/>
            <a:ext cx="934853" cy="337059"/>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Security Zone</a:t>
            </a:r>
            <a:endParaRPr lang="en-US" altLang="zh-CN" sz="900" kern="0" dirty="0">
              <a:latin typeface="Huawei Sans" panose="020C0503030203020204" pitchFamily="34" charset="0"/>
            </a:endParaRPr>
          </a:p>
        </p:txBody>
      </p:sp>
      <p:sp>
        <p:nvSpPr>
          <p:cNvPr id="10" name="燕尾形 26">
            <a:extLst>
              <a:ext uri="{FF2B5EF4-FFF2-40B4-BE49-F238E27FC236}">
                <a16:creationId xmlns:a16="http://schemas.microsoft.com/office/drawing/2014/main" id="{17582EC4-726F-439C-BEF1-F87D72FDB58B}"/>
              </a:ext>
            </a:extLst>
          </p:cNvPr>
          <p:cNvSpPr/>
          <p:nvPr/>
        </p:nvSpPr>
        <p:spPr bwMode="gray">
          <a:xfrm>
            <a:off x="9296507" y="28876"/>
            <a:ext cx="846376" cy="337059"/>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Security Policy</a:t>
            </a:r>
            <a:endParaRPr lang="en-US" altLang="zh-CN" sz="900" kern="0" dirty="0">
              <a:latin typeface="Huawei Sans" panose="020C0503030203020204" pitchFamily="34" charset="0"/>
            </a:endParaRPr>
          </a:p>
        </p:txBody>
      </p:sp>
      <p:sp>
        <p:nvSpPr>
          <p:cNvPr id="11" name="燕尾形 27">
            <a:extLst>
              <a:ext uri="{FF2B5EF4-FFF2-40B4-BE49-F238E27FC236}">
                <a16:creationId xmlns:a16="http://schemas.microsoft.com/office/drawing/2014/main" id="{B9CFC334-8ECD-41AF-84DB-A3175F7943FE}"/>
              </a:ext>
            </a:extLst>
          </p:cNvPr>
          <p:cNvSpPr/>
          <p:nvPr/>
        </p:nvSpPr>
        <p:spPr bwMode="gray">
          <a:xfrm>
            <a:off x="10074783" y="28876"/>
            <a:ext cx="781200" cy="337059"/>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Session Table</a:t>
            </a:r>
            <a:endParaRPr lang="en-US" altLang="zh-CN" sz="900" kern="0" dirty="0">
              <a:latin typeface="Huawei Sans" panose="020C0503030203020204" pitchFamily="34" charset="0"/>
            </a:endParaRPr>
          </a:p>
        </p:txBody>
      </p:sp>
      <p:sp>
        <p:nvSpPr>
          <p:cNvPr id="12" name="燕尾形 27">
            <a:extLst>
              <a:ext uri="{FF2B5EF4-FFF2-40B4-BE49-F238E27FC236}">
                <a16:creationId xmlns:a16="http://schemas.microsoft.com/office/drawing/2014/main" id="{98D8A4E3-92D4-4C94-9A2B-314646C9ECDB}"/>
              </a:ext>
            </a:extLst>
          </p:cNvPr>
          <p:cNvSpPr/>
          <p:nvPr/>
        </p:nvSpPr>
        <p:spPr bwMode="gray">
          <a:xfrm>
            <a:off x="10787882" y="28876"/>
            <a:ext cx="1099317" cy="337059"/>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rPr>
              <a:t>Server Map</a:t>
            </a:r>
          </a:p>
        </p:txBody>
      </p:sp>
    </p:spTree>
    <p:extLst>
      <p:ext uri="{BB962C8B-B14F-4D97-AF65-F5344CB8AC3E}">
        <p14:creationId xmlns:p14="http://schemas.microsoft.com/office/powerpoint/2010/main" val="15131980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93DA58-70D6-48A5-B60D-3825BDC89765}"/>
              </a:ext>
            </a:extLst>
          </p:cNvPr>
          <p:cNvSpPr>
            <a:spLocks noGrp="1"/>
          </p:cNvSpPr>
          <p:nvPr>
            <p:ph type="title"/>
          </p:nvPr>
        </p:nvSpPr>
        <p:spPr bwMode="gray"/>
        <p:txBody>
          <a:bodyPr/>
          <a:lstStyle/>
          <a:p>
            <a:pPr fontAlgn="ctr"/>
            <a:r>
              <a:rPr lang="en-US" dirty="0">
                <a:latin typeface="Huawei Sans" panose="020C0503030203020204" pitchFamily="34" charset="0"/>
              </a:rPr>
              <a:t>Example of ASPF and Server Map</a:t>
            </a:r>
          </a:p>
        </p:txBody>
      </p:sp>
      <p:sp>
        <p:nvSpPr>
          <p:cNvPr id="3" name="Rectangle 16">
            <a:extLst>
              <a:ext uri="{FF2B5EF4-FFF2-40B4-BE49-F238E27FC236}">
                <a16:creationId xmlns:a16="http://schemas.microsoft.com/office/drawing/2014/main" id="{EFD74C2F-1955-4860-A4D8-1D408F6253F5}"/>
              </a:ext>
            </a:extLst>
          </p:cNvPr>
          <p:cNvSpPr/>
          <p:nvPr/>
        </p:nvSpPr>
        <p:spPr bwMode="gray">
          <a:xfrm>
            <a:off x="3369728" y="3793285"/>
            <a:ext cx="5614353" cy="1200329"/>
          </a:xfrm>
          <a:prstGeom prst="rect">
            <a:avLst/>
          </a:prstGeom>
          <a:solidFill>
            <a:srgbClr val="F3FBFE"/>
          </a:solidFill>
          <a:ln w="9525">
            <a:solidFill>
              <a:schemeClr val="accent1"/>
            </a:solidFill>
          </a:ln>
        </p:spPr>
        <p:txBody>
          <a:bodyPr wrap="square">
            <a:spAutoFit/>
          </a:bodyPr>
          <a:lstStyle/>
          <a:p>
            <a:pPr fontAlgn="ctr">
              <a:lnSpc>
                <a:spcPct val="150000"/>
              </a:lnSpc>
            </a:pPr>
            <a:r>
              <a:rPr lang="en-US" sz="1200" dirty="0">
                <a:latin typeface="Huawei Sans" panose="020C0503030203020204" pitchFamily="34" charset="0"/>
              </a:rPr>
              <a:t>[FW] display firewall server-map </a:t>
            </a:r>
            <a:endParaRPr lang="en-US" altLang="zh-CN" sz="1200" dirty="0">
              <a:latin typeface="Huawei Sans" panose="020C0503030203020204" pitchFamily="34" charset="0"/>
            </a:endParaRPr>
          </a:p>
          <a:p>
            <a:pPr fontAlgn="ctr">
              <a:lnSpc>
                <a:spcPct val="150000"/>
              </a:lnSpc>
            </a:pPr>
            <a:r>
              <a:rPr lang="en-US" sz="1200" dirty="0">
                <a:latin typeface="Huawei Sans" panose="020C0503030203020204" pitchFamily="34" charset="0"/>
              </a:rPr>
              <a:t> Type: ASPF,  10.1.1.2 -&gt; 192.168.1.2:2097,  Zone:---</a:t>
            </a:r>
          </a:p>
          <a:p>
            <a:pPr fontAlgn="ctr">
              <a:lnSpc>
                <a:spcPct val="150000"/>
              </a:lnSpc>
            </a:pPr>
            <a:r>
              <a:rPr lang="en-US" sz="1200" dirty="0">
                <a:latin typeface="Huawei Sans" panose="020C0503030203020204" pitchFamily="34" charset="0"/>
              </a:rPr>
              <a:t> Protocol: </a:t>
            </a:r>
            <a:r>
              <a:rPr lang="en-US" sz="1200" dirty="0" err="1">
                <a:latin typeface="Huawei Sans" panose="020C0503030203020204" pitchFamily="34" charset="0"/>
              </a:rPr>
              <a:t>tcp</a:t>
            </a:r>
            <a:r>
              <a:rPr lang="en-US" sz="1200" dirty="0">
                <a:latin typeface="Huawei Sans" panose="020C0503030203020204" pitchFamily="34" charset="0"/>
              </a:rPr>
              <a:t>(</a:t>
            </a:r>
            <a:r>
              <a:rPr lang="en-US" sz="1200" dirty="0" err="1">
                <a:latin typeface="Huawei Sans" panose="020C0503030203020204" pitchFamily="34" charset="0"/>
              </a:rPr>
              <a:t>Appro</a:t>
            </a:r>
            <a:r>
              <a:rPr lang="en-US" sz="1200" dirty="0">
                <a:latin typeface="Huawei Sans" panose="020C0503030203020204" pitchFamily="34" charset="0"/>
              </a:rPr>
              <a:t>: ftp-data),  Left-Time:00:00:10</a:t>
            </a:r>
          </a:p>
          <a:p>
            <a:pPr fontAlgn="ctr">
              <a:lnSpc>
                <a:spcPct val="150000"/>
              </a:lnSpc>
            </a:pPr>
            <a:r>
              <a:rPr lang="en-US" sz="1200" dirty="0">
                <a:latin typeface="Huawei Sans" panose="020C0503030203020204" pitchFamily="34" charset="0"/>
              </a:rPr>
              <a:t> </a:t>
            </a:r>
            <a:r>
              <a:rPr lang="en-US" sz="1200" dirty="0" err="1">
                <a:latin typeface="Huawei Sans" panose="020C0503030203020204" pitchFamily="34" charset="0"/>
              </a:rPr>
              <a:t>Vpn</a:t>
            </a:r>
            <a:r>
              <a:rPr lang="en-US" sz="1200" dirty="0">
                <a:latin typeface="Huawei Sans" panose="020C0503030203020204" pitchFamily="34" charset="0"/>
              </a:rPr>
              <a:t>: public --&gt; public </a:t>
            </a:r>
          </a:p>
        </p:txBody>
      </p:sp>
      <p:sp>
        <p:nvSpPr>
          <p:cNvPr id="6" name="Rectangle 19">
            <a:extLst>
              <a:ext uri="{FF2B5EF4-FFF2-40B4-BE49-F238E27FC236}">
                <a16:creationId xmlns:a16="http://schemas.microsoft.com/office/drawing/2014/main" id="{5EEE00E2-CE59-402E-AD39-B182631C2660}"/>
              </a:ext>
            </a:extLst>
          </p:cNvPr>
          <p:cNvSpPr/>
          <p:nvPr/>
        </p:nvSpPr>
        <p:spPr bwMode="gray">
          <a:xfrm>
            <a:off x="3369592" y="5325003"/>
            <a:ext cx="5614353" cy="923330"/>
          </a:xfrm>
          <a:prstGeom prst="rect">
            <a:avLst/>
          </a:prstGeom>
          <a:solidFill>
            <a:srgbClr val="F3FBFE"/>
          </a:solidFill>
          <a:ln w="9525">
            <a:solidFill>
              <a:schemeClr val="accent1"/>
            </a:solidFill>
          </a:ln>
        </p:spPr>
        <p:txBody>
          <a:bodyPr wrap="square">
            <a:spAutoFit/>
          </a:bodyPr>
          <a:lstStyle/>
          <a:p>
            <a:pPr fontAlgn="ctr">
              <a:lnSpc>
                <a:spcPct val="150000"/>
              </a:lnSpc>
            </a:pPr>
            <a:r>
              <a:rPr lang="en-US" sz="1200" dirty="0">
                <a:latin typeface="Huawei Sans" panose="020C0503030203020204" pitchFamily="34" charset="0"/>
              </a:rPr>
              <a:t>[FW] display firewall session table</a:t>
            </a:r>
            <a:endParaRPr lang="en-US" altLang="zh-CN" sz="1200" dirty="0">
              <a:latin typeface="Huawei Sans" panose="020C0503030203020204" pitchFamily="34" charset="0"/>
            </a:endParaRPr>
          </a:p>
          <a:p>
            <a:pPr fontAlgn="ctr">
              <a:lnSpc>
                <a:spcPct val="150000"/>
              </a:lnSpc>
            </a:pPr>
            <a:r>
              <a:rPr lang="en-US" sz="1200" dirty="0">
                <a:latin typeface="Huawei Sans" panose="020C0503030203020204" pitchFamily="34" charset="0"/>
              </a:rPr>
              <a:t> ftp  VPN: public --&gt; public   192.168.1.2:2095 +-&gt; 10.1.1.2:21</a:t>
            </a:r>
          </a:p>
          <a:p>
            <a:pPr fontAlgn="ctr">
              <a:lnSpc>
                <a:spcPct val="150000"/>
              </a:lnSpc>
            </a:pPr>
            <a:r>
              <a:rPr lang="en-US" sz="1200" dirty="0">
                <a:latin typeface="Huawei Sans" panose="020C0503030203020204" pitchFamily="34" charset="0"/>
              </a:rPr>
              <a:t> ftp-data  VPN: public --&gt; public  10.1.1.2:20 --&gt; 192.168.1.2:2097</a:t>
            </a:r>
          </a:p>
        </p:txBody>
      </p:sp>
      <p:sp>
        <p:nvSpPr>
          <p:cNvPr id="10" name="TextBox 23">
            <a:extLst>
              <a:ext uri="{FF2B5EF4-FFF2-40B4-BE49-F238E27FC236}">
                <a16:creationId xmlns:a16="http://schemas.microsoft.com/office/drawing/2014/main" id="{19559FD1-F6B0-4CA8-AD72-0B97ACB66AF7}"/>
              </a:ext>
            </a:extLst>
          </p:cNvPr>
          <p:cNvSpPr txBox="1"/>
          <p:nvPr/>
        </p:nvSpPr>
        <p:spPr bwMode="gray">
          <a:xfrm>
            <a:off x="736290" y="4299915"/>
            <a:ext cx="2353420" cy="652486"/>
          </a:xfrm>
          <a:prstGeom prst="rect">
            <a:avLst/>
          </a:prstGeom>
          <a:noFill/>
        </p:spPr>
        <p:txBody>
          <a:bodyPr wrap="square" rtlCol="0">
            <a:spAutoFit/>
          </a:bodyPr>
          <a:lstStyle>
            <a:defPPr>
              <a:defRPr lang="en-US"/>
            </a:defPPr>
            <a:lvl1pPr>
              <a:defRPr sz="1400">
                <a:solidFill>
                  <a:srgbClr val="0070C0"/>
                </a:solidFill>
                <a:cs typeface="Arial" pitchFamily="34" charset="0"/>
              </a:defRPr>
            </a:lvl1pPr>
          </a:lstStyle>
          <a:p>
            <a:pPr marL="269875" indent="-269875" fontAlgn="ctr">
              <a:lnSpc>
                <a:spcPct val="130000"/>
              </a:lnSpc>
              <a:buFont typeface="+mj-lt"/>
              <a:buAutoNum type="arabicPeriod"/>
            </a:pPr>
            <a:r>
              <a:rPr lang="en-US" dirty="0">
                <a:latin typeface="Huawei Sans" panose="020C0503030203020204" pitchFamily="34" charset="0"/>
              </a:rPr>
              <a:t>Create a server map on the firewall.</a:t>
            </a:r>
          </a:p>
        </p:txBody>
      </p:sp>
      <p:sp>
        <p:nvSpPr>
          <p:cNvPr id="14" name="圆角矩形 17">
            <a:extLst>
              <a:ext uri="{FF2B5EF4-FFF2-40B4-BE49-F238E27FC236}">
                <a16:creationId xmlns:a16="http://schemas.microsoft.com/office/drawing/2014/main" id="{0DD43C09-DC3F-463F-BD73-10491F10488F}"/>
              </a:ext>
            </a:extLst>
          </p:cNvPr>
          <p:cNvSpPr/>
          <p:nvPr/>
        </p:nvSpPr>
        <p:spPr bwMode="gray">
          <a:xfrm>
            <a:off x="7473012" y="2455136"/>
            <a:ext cx="2530902" cy="1142242"/>
          </a:xfrm>
          <a:prstGeom prst="roundRect">
            <a:avLst>
              <a:gd name="adj" fmla="val 4719"/>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15" name="TextBox 3">
            <a:extLst>
              <a:ext uri="{FF2B5EF4-FFF2-40B4-BE49-F238E27FC236}">
                <a16:creationId xmlns:a16="http://schemas.microsoft.com/office/drawing/2014/main" id="{8BC032FA-EE32-44B2-8E55-6516FC560205}"/>
              </a:ext>
            </a:extLst>
          </p:cNvPr>
          <p:cNvSpPr txBox="1"/>
          <p:nvPr/>
        </p:nvSpPr>
        <p:spPr bwMode="gray">
          <a:xfrm>
            <a:off x="8391057" y="2480772"/>
            <a:ext cx="1947099" cy="978729"/>
          </a:xfrm>
          <a:prstGeom prst="rect">
            <a:avLst/>
          </a:prstGeom>
          <a:noFill/>
        </p:spPr>
        <p:txBody>
          <a:bodyPr wrap="square" rtlCol="0">
            <a:spAutoFit/>
          </a:bodyPr>
          <a:lstStyle/>
          <a:p>
            <a:pPr fontAlgn="ctr">
              <a:lnSpc>
                <a:spcPct val="120000"/>
              </a:lnSpc>
            </a:pPr>
            <a:r>
              <a:rPr lang="en-US" sz="1200" b="1">
                <a:solidFill>
                  <a:srgbClr val="0070C0"/>
                </a:solidFill>
                <a:latin typeface="Huawei Sans" panose="020C0503030203020204" pitchFamily="34" charset="0"/>
              </a:rPr>
              <a:t>FTP server</a:t>
            </a:r>
            <a:endParaRPr lang="en-US" sz="1200" b="1" dirty="0">
              <a:solidFill>
                <a:srgbClr val="0070C0"/>
              </a:solidFill>
              <a:latin typeface="Huawei Sans" panose="020C0503030203020204" pitchFamily="34" charset="0"/>
            </a:endParaRPr>
          </a:p>
          <a:p>
            <a:pPr fontAlgn="ctr">
              <a:lnSpc>
                <a:spcPct val="120000"/>
              </a:lnSpc>
            </a:pPr>
            <a:r>
              <a:rPr lang="en-US" sz="1200" dirty="0">
                <a:solidFill>
                  <a:srgbClr val="0070C0"/>
                </a:solidFill>
                <a:latin typeface="Huawei Sans" panose="020C0503030203020204" pitchFamily="34" charset="0"/>
              </a:rPr>
              <a:t>10.1.1.2/24</a:t>
            </a:r>
          </a:p>
          <a:p>
            <a:pPr fontAlgn="ctr">
              <a:lnSpc>
                <a:spcPct val="120000"/>
              </a:lnSpc>
            </a:pPr>
            <a:r>
              <a:rPr lang="en-US" sz="1200" dirty="0">
                <a:latin typeface="Huawei Sans" panose="020C0503030203020204" pitchFamily="34" charset="0"/>
              </a:rPr>
              <a:t>Gateway address: 10.1.1.1</a:t>
            </a:r>
            <a:endParaRPr lang="en-US" altLang="zh-CN" sz="1200" dirty="0">
              <a:latin typeface="Huawei Sans" panose="020C0503030203020204" pitchFamily="34" charset="0"/>
              <a:cs typeface="Arial" pitchFamily="34" charset="0"/>
            </a:endParaRPr>
          </a:p>
        </p:txBody>
      </p:sp>
      <p:sp>
        <p:nvSpPr>
          <p:cNvPr id="16" name="TextBox 4">
            <a:extLst>
              <a:ext uri="{FF2B5EF4-FFF2-40B4-BE49-F238E27FC236}">
                <a16:creationId xmlns:a16="http://schemas.microsoft.com/office/drawing/2014/main" id="{194BE702-9540-470C-85E8-40A3A14FFD35}"/>
              </a:ext>
            </a:extLst>
          </p:cNvPr>
          <p:cNvSpPr txBox="1"/>
          <p:nvPr/>
        </p:nvSpPr>
        <p:spPr bwMode="gray">
          <a:xfrm>
            <a:off x="7421256" y="3245181"/>
            <a:ext cx="930063" cy="276999"/>
          </a:xfrm>
          <a:prstGeom prst="rect">
            <a:avLst/>
          </a:prstGeom>
          <a:noFill/>
        </p:spPr>
        <p:txBody>
          <a:bodyPr wrap="none" rtlCol="0">
            <a:spAutoFit/>
          </a:bodyPr>
          <a:lstStyle/>
          <a:p>
            <a:pPr fontAlgn="ctr"/>
            <a:r>
              <a:rPr lang="en-US" sz="1200" b="1" dirty="0">
                <a:solidFill>
                  <a:srgbClr val="EC7061"/>
                </a:solidFill>
                <a:latin typeface="Huawei Sans" panose="020C0503030203020204" pitchFamily="34" charset="0"/>
              </a:rPr>
              <a:t>Untrusted</a:t>
            </a:r>
            <a:endParaRPr lang="en-US" altLang="zh-CN" sz="1200" b="1" dirty="0">
              <a:solidFill>
                <a:srgbClr val="EC7061"/>
              </a:solidFill>
              <a:latin typeface="Huawei Sans" panose="020C0503030203020204" pitchFamily="34" charset="0"/>
              <a:cs typeface="Arial" pitchFamily="34" charset="0"/>
            </a:endParaRPr>
          </a:p>
        </p:txBody>
      </p:sp>
      <p:sp>
        <p:nvSpPr>
          <p:cNvPr id="17" name="圆角矩形 17">
            <a:extLst>
              <a:ext uri="{FF2B5EF4-FFF2-40B4-BE49-F238E27FC236}">
                <a16:creationId xmlns:a16="http://schemas.microsoft.com/office/drawing/2014/main" id="{8BCA40E0-896D-44ED-9BB8-001A9469C8A4}"/>
              </a:ext>
            </a:extLst>
          </p:cNvPr>
          <p:cNvSpPr/>
          <p:nvPr/>
        </p:nvSpPr>
        <p:spPr bwMode="gray">
          <a:xfrm>
            <a:off x="1823258" y="2455136"/>
            <a:ext cx="2581891" cy="1142242"/>
          </a:xfrm>
          <a:prstGeom prst="roundRect">
            <a:avLst>
              <a:gd name="adj" fmla="val 4719"/>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18" name="TextBox 6">
            <a:extLst>
              <a:ext uri="{FF2B5EF4-FFF2-40B4-BE49-F238E27FC236}">
                <a16:creationId xmlns:a16="http://schemas.microsoft.com/office/drawing/2014/main" id="{7E4D0FA9-E517-46B7-B231-E8C862DCFC5E}"/>
              </a:ext>
            </a:extLst>
          </p:cNvPr>
          <p:cNvSpPr txBox="1"/>
          <p:nvPr/>
        </p:nvSpPr>
        <p:spPr bwMode="gray">
          <a:xfrm>
            <a:off x="1703325" y="2480772"/>
            <a:ext cx="1890769" cy="978729"/>
          </a:xfrm>
          <a:prstGeom prst="rect">
            <a:avLst/>
          </a:prstGeom>
          <a:noFill/>
        </p:spPr>
        <p:txBody>
          <a:bodyPr wrap="square" rtlCol="0">
            <a:spAutoFit/>
          </a:bodyPr>
          <a:lstStyle/>
          <a:p>
            <a:pPr algn="r" fontAlgn="ctr">
              <a:lnSpc>
                <a:spcPct val="120000"/>
              </a:lnSpc>
            </a:pPr>
            <a:r>
              <a:rPr lang="en-US" sz="1200" b="1">
                <a:solidFill>
                  <a:srgbClr val="0070C0"/>
                </a:solidFill>
                <a:latin typeface="Huawei Sans" panose="020C0503030203020204" pitchFamily="34" charset="0"/>
              </a:rPr>
              <a:t>FTP client</a:t>
            </a:r>
            <a:endParaRPr lang="en-US" sz="1200" b="1" dirty="0">
              <a:solidFill>
                <a:srgbClr val="0070C0"/>
              </a:solidFill>
              <a:latin typeface="Huawei Sans" panose="020C0503030203020204" pitchFamily="34" charset="0"/>
            </a:endParaRPr>
          </a:p>
          <a:p>
            <a:pPr algn="r" fontAlgn="ctr">
              <a:lnSpc>
                <a:spcPct val="120000"/>
              </a:lnSpc>
            </a:pPr>
            <a:r>
              <a:rPr lang="en-US" sz="1200" dirty="0">
                <a:solidFill>
                  <a:srgbClr val="0070C0"/>
                </a:solidFill>
                <a:latin typeface="Huawei Sans" panose="020C0503030203020204" pitchFamily="34" charset="0"/>
              </a:rPr>
              <a:t>192.168.1.2/24</a:t>
            </a:r>
          </a:p>
          <a:p>
            <a:pPr algn="r" fontAlgn="ctr">
              <a:lnSpc>
                <a:spcPct val="120000"/>
              </a:lnSpc>
            </a:pPr>
            <a:r>
              <a:rPr lang="en-US" sz="1200" dirty="0">
                <a:latin typeface="Huawei Sans" panose="020C0503030203020204" pitchFamily="34" charset="0"/>
              </a:rPr>
              <a:t>Gateway address: 192.168.1.1</a:t>
            </a:r>
            <a:endParaRPr lang="en-US" altLang="zh-CN" sz="1200" dirty="0">
              <a:latin typeface="Huawei Sans" panose="020C0503030203020204" pitchFamily="34" charset="0"/>
              <a:cs typeface="Arial" pitchFamily="34" charset="0"/>
            </a:endParaRPr>
          </a:p>
        </p:txBody>
      </p:sp>
      <p:sp>
        <p:nvSpPr>
          <p:cNvPr id="19" name="TextBox 7">
            <a:extLst>
              <a:ext uri="{FF2B5EF4-FFF2-40B4-BE49-F238E27FC236}">
                <a16:creationId xmlns:a16="http://schemas.microsoft.com/office/drawing/2014/main" id="{44875F8A-5B5E-4B81-9ADF-094B0C9E07E4}"/>
              </a:ext>
            </a:extLst>
          </p:cNvPr>
          <p:cNvSpPr txBox="1"/>
          <p:nvPr/>
        </p:nvSpPr>
        <p:spPr bwMode="gray">
          <a:xfrm>
            <a:off x="3643883" y="3232481"/>
            <a:ext cx="748923" cy="276999"/>
          </a:xfrm>
          <a:prstGeom prst="rect">
            <a:avLst/>
          </a:prstGeom>
          <a:noFill/>
        </p:spPr>
        <p:txBody>
          <a:bodyPr wrap="none" rtlCol="0">
            <a:spAutoFit/>
          </a:bodyPr>
          <a:lstStyle/>
          <a:p>
            <a:pPr fontAlgn="ctr"/>
            <a:r>
              <a:rPr lang="en-US" sz="1200" b="1" dirty="0">
                <a:solidFill>
                  <a:srgbClr val="EC7061"/>
                </a:solidFill>
                <a:latin typeface="Huawei Sans" panose="020C0503030203020204" pitchFamily="34" charset="0"/>
              </a:rPr>
              <a:t>Trusted</a:t>
            </a:r>
            <a:endParaRPr lang="en-US" altLang="zh-CN" sz="1200" b="1" dirty="0">
              <a:solidFill>
                <a:srgbClr val="EC7061"/>
              </a:solidFill>
              <a:latin typeface="Huawei Sans" panose="020C0503030203020204" pitchFamily="34" charset="0"/>
              <a:cs typeface="Arial" pitchFamily="34" charset="0"/>
            </a:endParaRPr>
          </a:p>
        </p:txBody>
      </p:sp>
      <p:cxnSp>
        <p:nvCxnSpPr>
          <p:cNvPr id="20" name="直接箭头连接符 2">
            <a:extLst>
              <a:ext uri="{FF2B5EF4-FFF2-40B4-BE49-F238E27FC236}">
                <a16:creationId xmlns:a16="http://schemas.microsoft.com/office/drawing/2014/main" id="{6DE92462-DCA7-4775-9CF9-0022A7958DD3}"/>
              </a:ext>
            </a:extLst>
          </p:cNvPr>
          <p:cNvCxnSpPr/>
          <p:nvPr/>
        </p:nvCxnSpPr>
        <p:spPr bwMode="gray">
          <a:xfrm>
            <a:off x="4146001" y="2888122"/>
            <a:ext cx="3492475" cy="0"/>
          </a:xfrm>
          <a:prstGeom prst="straightConnector1">
            <a:avLst/>
          </a:prstGeom>
          <a:ln w="25400">
            <a:tailEnd type="none"/>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21" name="TextBox 12">
            <a:extLst>
              <a:ext uri="{FF2B5EF4-FFF2-40B4-BE49-F238E27FC236}">
                <a16:creationId xmlns:a16="http://schemas.microsoft.com/office/drawing/2014/main" id="{083E3ECF-7F58-4F9C-BC69-0D7ECA4AC0C0}"/>
              </a:ext>
            </a:extLst>
          </p:cNvPr>
          <p:cNvSpPr txBox="1"/>
          <p:nvPr/>
        </p:nvSpPr>
        <p:spPr bwMode="gray">
          <a:xfrm>
            <a:off x="4702772" y="2362743"/>
            <a:ext cx="982961" cy="461665"/>
          </a:xfrm>
          <a:prstGeom prst="rect">
            <a:avLst/>
          </a:prstGeom>
          <a:noFill/>
        </p:spPr>
        <p:txBody>
          <a:bodyPr wrap="none" rtlCol="0">
            <a:spAutoFit/>
          </a:bodyPr>
          <a:lstStyle/>
          <a:p>
            <a:pPr algn="r" fontAlgn="ctr"/>
            <a:r>
              <a:rPr lang="en-US" sz="1200" dirty="0">
                <a:latin typeface="Huawei Sans" panose="020C0503030203020204" pitchFamily="34" charset="0"/>
              </a:rPr>
              <a:t>GE1/0/1</a:t>
            </a:r>
          </a:p>
          <a:p>
            <a:pPr algn="r" fontAlgn="ctr"/>
            <a:r>
              <a:rPr lang="en-US" sz="1200" dirty="0">
                <a:latin typeface="Huawei Sans" panose="020C0503030203020204" pitchFamily="34" charset="0"/>
              </a:rPr>
              <a:t>192.168.1.1</a:t>
            </a:r>
            <a:endParaRPr lang="en-US" altLang="zh-CN" sz="1200" dirty="0">
              <a:latin typeface="Huawei Sans" panose="020C0503030203020204" pitchFamily="34" charset="0"/>
              <a:cs typeface="Arial" pitchFamily="34" charset="0"/>
            </a:endParaRPr>
          </a:p>
        </p:txBody>
      </p:sp>
      <p:sp>
        <p:nvSpPr>
          <p:cNvPr id="22" name="TextBox 13">
            <a:extLst>
              <a:ext uri="{FF2B5EF4-FFF2-40B4-BE49-F238E27FC236}">
                <a16:creationId xmlns:a16="http://schemas.microsoft.com/office/drawing/2014/main" id="{9D4CDC83-78CA-4D4A-96A8-E9616A85CCB5}"/>
              </a:ext>
            </a:extLst>
          </p:cNvPr>
          <p:cNvSpPr txBox="1"/>
          <p:nvPr/>
        </p:nvSpPr>
        <p:spPr bwMode="gray">
          <a:xfrm>
            <a:off x="6222357" y="2362743"/>
            <a:ext cx="756938" cy="461665"/>
          </a:xfrm>
          <a:prstGeom prst="rect">
            <a:avLst/>
          </a:prstGeom>
          <a:noFill/>
        </p:spPr>
        <p:txBody>
          <a:bodyPr wrap="none" rtlCol="0">
            <a:spAutoFit/>
          </a:bodyPr>
          <a:lstStyle/>
          <a:p>
            <a:pPr fontAlgn="ctr"/>
            <a:r>
              <a:rPr lang="en-US" sz="1200" dirty="0">
                <a:latin typeface="Huawei Sans" panose="020C0503030203020204" pitchFamily="34" charset="0"/>
              </a:rPr>
              <a:t>GE1/0/2</a:t>
            </a:r>
          </a:p>
          <a:p>
            <a:pPr fontAlgn="ctr"/>
            <a:r>
              <a:rPr lang="en-US" sz="1200" dirty="0">
                <a:latin typeface="Huawei Sans" panose="020C0503030203020204" pitchFamily="34" charset="0"/>
              </a:rPr>
              <a:t>10.1.1.1</a:t>
            </a:r>
            <a:endParaRPr lang="en-US" altLang="zh-CN" sz="1200" dirty="0">
              <a:latin typeface="Huawei Sans" panose="020C0503030203020204" pitchFamily="34" charset="0"/>
              <a:cs typeface="Arial" pitchFamily="34" charset="0"/>
            </a:endParaRPr>
          </a:p>
        </p:txBody>
      </p:sp>
      <p:pic>
        <p:nvPicPr>
          <p:cNvPr id="27" name="图片 9">
            <a:extLst>
              <a:ext uri="{FF2B5EF4-FFF2-40B4-BE49-F238E27FC236}">
                <a16:creationId xmlns:a16="http://schemas.microsoft.com/office/drawing/2014/main" id="{0189516C-EDEA-42F8-91A4-F14F26E0179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699840" y="2691870"/>
            <a:ext cx="541200" cy="442800"/>
          </a:xfrm>
          <a:prstGeom prst="rect">
            <a:avLst/>
          </a:prstGeom>
        </p:spPr>
      </p:pic>
      <p:pic>
        <p:nvPicPr>
          <p:cNvPr id="28" name="图片 11" descr="开放网络-蓝.png">
            <a:extLst>
              <a:ext uri="{FF2B5EF4-FFF2-40B4-BE49-F238E27FC236}">
                <a16:creationId xmlns:a16="http://schemas.microsoft.com/office/drawing/2014/main" id="{127A15E1-BDCA-40C7-A56A-5F150C93064F}"/>
              </a:ext>
            </a:extLst>
          </p:cNvPr>
          <p:cNvPicPr>
            <a:picLocks noChangeAspect="1"/>
          </p:cNvPicPr>
          <p:nvPr/>
        </p:nvPicPr>
        <p:blipFill>
          <a:blip r:embed="rId4" cstate="print"/>
          <a:stretch>
            <a:fillRect/>
          </a:stretch>
        </p:blipFill>
        <p:spPr bwMode="gray">
          <a:xfrm>
            <a:off x="3607356" y="2675899"/>
            <a:ext cx="539607" cy="415381"/>
          </a:xfrm>
          <a:prstGeom prst="rect">
            <a:avLst/>
          </a:prstGeom>
        </p:spPr>
      </p:pic>
      <p:pic>
        <p:nvPicPr>
          <p:cNvPr id="29" name="图片 11" descr="开放网络-蓝.png">
            <a:extLst>
              <a:ext uri="{FF2B5EF4-FFF2-40B4-BE49-F238E27FC236}">
                <a16:creationId xmlns:a16="http://schemas.microsoft.com/office/drawing/2014/main" id="{F59BA3FF-575F-40AD-8FBE-897672CDA979}"/>
              </a:ext>
            </a:extLst>
          </p:cNvPr>
          <p:cNvPicPr>
            <a:picLocks noChangeAspect="1"/>
          </p:cNvPicPr>
          <p:nvPr/>
        </p:nvPicPr>
        <p:blipFill>
          <a:blip r:embed="rId4" cstate="print"/>
          <a:stretch>
            <a:fillRect/>
          </a:stretch>
        </p:blipFill>
        <p:spPr bwMode="gray">
          <a:xfrm>
            <a:off x="7634642" y="2675899"/>
            <a:ext cx="539607" cy="415381"/>
          </a:xfrm>
          <a:prstGeom prst="rect">
            <a:avLst/>
          </a:prstGeom>
        </p:spPr>
      </p:pic>
      <p:sp>
        <p:nvSpPr>
          <p:cNvPr id="30" name="Rectangle 10">
            <a:extLst>
              <a:ext uri="{FF2B5EF4-FFF2-40B4-BE49-F238E27FC236}">
                <a16:creationId xmlns:a16="http://schemas.microsoft.com/office/drawing/2014/main" id="{6E3C6A0B-A1C4-48A4-9F6B-4122AB391247}"/>
              </a:ext>
            </a:extLst>
          </p:cNvPr>
          <p:cNvSpPr/>
          <p:nvPr/>
        </p:nvSpPr>
        <p:spPr bwMode="gray">
          <a:xfrm>
            <a:off x="425366" y="1239625"/>
            <a:ext cx="11212289" cy="997196"/>
          </a:xfrm>
          <a:prstGeom prst="rect">
            <a:avLst/>
          </a:prstGeom>
        </p:spPr>
        <p:txBody>
          <a:bodyPr wrap="square">
            <a:spAutoFit/>
          </a:bodyPr>
          <a:lstStyle/>
          <a:p>
            <a:pPr marL="355600" indent="-355600" fontAlgn="ctr">
              <a:lnSpc>
                <a:spcPct val="140000"/>
              </a:lnSpc>
              <a:buFont typeface="Arial" panose="020B0604020202020204" pitchFamily="34" charset="0"/>
              <a:buChar char="•"/>
            </a:pPr>
            <a:r>
              <a:rPr lang="en-US" sz="1400" dirty="0">
                <a:latin typeface="Huawei Sans" panose="020C0503030203020204" pitchFamily="34" charset="0"/>
              </a:rPr>
              <a:t>After ASPF is configured on a firewall, the firewall checks the negotiated data connection port information in the FTP control connection and generates a server map entry. The server map entry contains information about the data channel negotiated in the FTP control channel. Then the firewall creates a session table for the packets that match server map entries.</a:t>
            </a:r>
          </a:p>
        </p:txBody>
      </p:sp>
      <p:sp>
        <p:nvSpPr>
          <p:cNvPr id="41" name="TextBox 23">
            <a:extLst>
              <a:ext uri="{FF2B5EF4-FFF2-40B4-BE49-F238E27FC236}">
                <a16:creationId xmlns:a16="http://schemas.microsoft.com/office/drawing/2014/main" id="{899EA683-5E1E-481F-8FE8-3D4E3E75A6A6}"/>
              </a:ext>
            </a:extLst>
          </p:cNvPr>
          <p:cNvSpPr txBox="1"/>
          <p:nvPr/>
        </p:nvSpPr>
        <p:spPr bwMode="gray">
          <a:xfrm>
            <a:off x="763633" y="5480001"/>
            <a:ext cx="2696939" cy="652486"/>
          </a:xfrm>
          <a:prstGeom prst="rect">
            <a:avLst/>
          </a:prstGeom>
          <a:noFill/>
        </p:spPr>
        <p:txBody>
          <a:bodyPr wrap="square" rtlCol="0">
            <a:spAutoFit/>
          </a:bodyPr>
          <a:lstStyle>
            <a:defPPr>
              <a:defRPr lang="en-US"/>
            </a:defPPr>
            <a:lvl1pPr>
              <a:defRPr sz="1400">
                <a:solidFill>
                  <a:srgbClr val="0070C0"/>
                </a:solidFill>
                <a:cs typeface="Arial" pitchFamily="34" charset="0"/>
              </a:defRPr>
            </a:lvl1pPr>
          </a:lstStyle>
          <a:p>
            <a:pPr marL="269875" indent="-269875" fontAlgn="ctr">
              <a:lnSpc>
                <a:spcPct val="130000"/>
              </a:lnSpc>
              <a:buFont typeface="+mj-lt"/>
              <a:buAutoNum type="arabicPeriod" startAt="2"/>
            </a:pPr>
            <a:r>
              <a:rPr lang="en-US" dirty="0">
                <a:latin typeface="Huawei Sans" panose="020C0503030203020204" pitchFamily="34" charset="0"/>
              </a:rPr>
              <a:t>Create a session table on the firewall.</a:t>
            </a:r>
          </a:p>
        </p:txBody>
      </p:sp>
      <p:sp>
        <p:nvSpPr>
          <p:cNvPr id="24" name="燕尾形 25">
            <a:extLst>
              <a:ext uri="{FF2B5EF4-FFF2-40B4-BE49-F238E27FC236}">
                <a16:creationId xmlns:a16="http://schemas.microsoft.com/office/drawing/2014/main" id="{DA147D65-366B-4B4B-826C-DE10F19AEFFE}"/>
              </a:ext>
            </a:extLst>
          </p:cNvPr>
          <p:cNvSpPr/>
          <p:nvPr/>
        </p:nvSpPr>
        <p:spPr bwMode="gray">
          <a:xfrm>
            <a:off x="8429754" y="28876"/>
            <a:ext cx="934853" cy="337059"/>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Security Zone</a:t>
            </a:r>
            <a:endParaRPr lang="en-US" altLang="zh-CN" sz="900" kern="0" dirty="0">
              <a:latin typeface="Huawei Sans" panose="020C0503030203020204" pitchFamily="34" charset="0"/>
            </a:endParaRPr>
          </a:p>
        </p:txBody>
      </p:sp>
      <p:sp>
        <p:nvSpPr>
          <p:cNvPr id="25" name="燕尾形 26">
            <a:extLst>
              <a:ext uri="{FF2B5EF4-FFF2-40B4-BE49-F238E27FC236}">
                <a16:creationId xmlns:a16="http://schemas.microsoft.com/office/drawing/2014/main" id="{17582EC4-726F-439C-BEF1-F87D72FDB58B}"/>
              </a:ext>
            </a:extLst>
          </p:cNvPr>
          <p:cNvSpPr/>
          <p:nvPr/>
        </p:nvSpPr>
        <p:spPr bwMode="gray">
          <a:xfrm>
            <a:off x="9296507" y="28876"/>
            <a:ext cx="846376" cy="337059"/>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Security Policy</a:t>
            </a:r>
            <a:endParaRPr lang="en-US" altLang="zh-CN" sz="900" kern="0" dirty="0">
              <a:latin typeface="Huawei Sans" panose="020C0503030203020204" pitchFamily="34" charset="0"/>
            </a:endParaRPr>
          </a:p>
        </p:txBody>
      </p:sp>
      <p:sp>
        <p:nvSpPr>
          <p:cNvPr id="26" name="燕尾形 27">
            <a:extLst>
              <a:ext uri="{FF2B5EF4-FFF2-40B4-BE49-F238E27FC236}">
                <a16:creationId xmlns:a16="http://schemas.microsoft.com/office/drawing/2014/main" id="{B9CFC334-8ECD-41AF-84DB-A3175F7943FE}"/>
              </a:ext>
            </a:extLst>
          </p:cNvPr>
          <p:cNvSpPr/>
          <p:nvPr/>
        </p:nvSpPr>
        <p:spPr bwMode="gray">
          <a:xfrm>
            <a:off x="10074783" y="28876"/>
            <a:ext cx="781200" cy="337059"/>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Session Table</a:t>
            </a:r>
            <a:endParaRPr lang="en-US" altLang="zh-CN" sz="900" kern="0" dirty="0">
              <a:latin typeface="Huawei Sans" panose="020C0503030203020204" pitchFamily="34" charset="0"/>
            </a:endParaRPr>
          </a:p>
        </p:txBody>
      </p:sp>
      <p:sp>
        <p:nvSpPr>
          <p:cNvPr id="35" name="燕尾形 27">
            <a:extLst>
              <a:ext uri="{FF2B5EF4-FFF2-40B4-BE49-F238E27FC236}">
                <a16:creationId xmlns:a16="http://schemas.microsoft.com/office/drawing/2014/main" id="{98D8A4E3-92D4-4C94-9A2B-314646C9ECDB}"/>
              </a:ext>
            </a:extLst>
          </p:cNvPr>
          <p:cNvSpPr/>
          <p:nvPr/>
        </p:nvSpPr>
        <p:spPr bwMode="gray">
          <a:xfrm>
            <a:off x="10787882" y="28876"/>
            <a:ext cx="1099317" cy="337059"/>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rPr>
              <a:t>Server Map</a:t>
            </a:r>
          </a:p>
        </p:txBody>
      </p:sp>
    </p:spTree>
    <p:extLst>
      <p:ext uri="{BB962C8B-B14F-4D97-AF65-F5344CB8AC3E}">
        <p14:creationId xmlns:p14="http://schemas.microsoft.com/office/powerpoint/2010/main" val="5464692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bwMode="gray"/>
        <p:txBody>
          <a:bodyPr/>
          <a:lstStyle/>
          <a:p>
            <a:pPr algn="l" fontAlgn="ctr"/>
            <a:r>
              <a:rPr lang="en-US" dirty="0">
                <a:latin typeface="Huawei Sans" panose="020C0503030203020204" pitchFamily="34" charset="0"/>
              </a:rPr>
              <a:t>The word "firewall" is first used in the construction field. The function of a firewall is to isolate the fire, preventing the fire from spreading from one area to another. In the communications field, a firewall is usually deployed to logically isolate networks for some purposes. The firewall defends against various attacks on the network to ensure transmission of communication packets.</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r>
              <a:rPr lang="en-US" dirty="0">
                <a:latin typeface="Huawei Sans" panose="020C0503030203020204" pitchFamily="34" charset="0"/>
              </a:rPr>
              <a:t>This course describes what is a firewall in the communications field, why a firewall is required, and the working mechanism and configurations of the firewall.</a:t>
            </a:r>
          </a:p>
          <a:p>
            <a:pPr algn="l"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8305123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4B7DC7D-BD54-4805-9AD8-C50BC96872B5}"/>
              </a:ext>
            </a:extLst>
          </p:cNvPr>
          <p:cNvSpPr>
            <a:spLocks noGrp="1"/>
          </p:cNvSpPr>
          <p:nvPr>
            <p:ph type="title"/>
          </p:nvPr>
        </p:nvSpPr>
        <p:spPr bwMode="gray">
          <a:xfrm>
            <a:off x="1594177" y="410400"/>
            <a:ext cx="10151736" cy="640800"/>
          </a:xfrm>
        </p:spPr>
        <p:txBody>
          <a:bodyPr/>
          <a:lstStyle/>
          <a:p>
            <a:pPr fontAlgn="ctr">
              <a:lnSpc>
                <a:spcPct val="100000"/>
              </a:lnSpc>
            </a:pPr>
            <a:r>
              <a:rPr lang="en-US" sz="3200" dirty="0">
                <a:latin typeface="Huawei Sans" panose="020C0503030203020204" pitchFamily="34" charset="0"/>
              </a:rPr>
              <a:t>Server Map and Simplified Packet Forwarding Process</a:t>
            </a:r>
          </a:p>
        </p:txBody>
      </p:sp>
      <p:sp>
        <p:nvSpPr>
          <p:cNvPr id="6" name="圆角矩形 12">
            <a:extLst>
              <a:ext uri="{FF2B5EF4-FFF2-40B4-BE49-F238E27FC236}">
                <a16:creationId xmlns:a16="http://schemas.microsoft.com/office/drawing/2014/main" id="{E5FE4C12-8A36-47A8-882B-3D7DC3C8CA4C}"/>
              </a:ext>
            </a:extLst>
          </p:cNvPr>
          <p:cNvSpPr/>
          <p:nvPr/>
        </p:nvSpPr>
        <p:spPr bwMode="gray">
          <a:xfrm>
            <a:off x="3276600" y="5819954"/>
            <a:ext cx="1916339" cy="43200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spcBef>
                <a:spcPts val="0"/>
              </a:spcBef>
              <a:spcAft>
                <a:spcPts val="0"/>
              </a:spcAft>
            </a:pPr>
            <a:r>
              <a:rPr lang="en-US" sz="1200" dirty="0">
                <a:solidFill>
                  <a:schemeClr val="tx1"/>
                </a:solidFill>
                <a:latin typeface="Huawei Sans" panose="020C0503030203020204" pitchFamily="34" charset="0"/>
              </a:rPr>
              <a:t>Perform other first-packet processing</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 name="直接箭头连接符 6">
            <a:extLst>
              <a:ext uri="{FF2B5EF4-FFF2-40B4-BE49-F238E27FC236}">
                <a16:creationId xmlns:a16="http://schemas.microsoft.com/office/drawing/2014/main" id="{07C8F296-19F6-485B-8CDD-9F9371D5EAB0}"/>
              </a:ext>
            </a:extLst>
          </p:cNvPr>
          <p:cNvCxnSpPr>
            <a:cxnSpLocks/>
            <a:stCxn id="52" idx="2"/>
            <a:endCxn id="53" idx="0"/>
          </p:cNvCxnSpPr>
          <p:nvPr/>
        </p:nvCxnSpPr>
        <p:spPr bwMode="gray">
          <a:xfrm>
            <a:off x="4229990" y="4020427"/>
            <a:ext cx="0" cy="456954"/>
          </a:xfrm>
          <a:prstGeom prst="straightConnector1">
            <a:avLst/>
          </a:prstGeom>
          <a:noFill/>
          <a:ln w="19050" cap="flat" cmpd="sng" algn="ctr">
            <a:solidFill>
              <a:schemeClr val="tx1"/>
            </a:solidFill>
            <a:prstDash val="solid"/>
            <a:round/>
            <a:headEnd type="none" w="med" len="med"/>
            <a:tailEnd type="triangle"/>
          </a:ln>
          <a:effectLst/>
        </p:spPr>
      </p:cxnSp>
      <p:cxnSp>
        <p:nvCxnSpPr>
          <p:cNvPr id="31" name="直接箭头连接符 30">
            <a:extLst>
              <a:ext uri="{FF2B5EF4-FFF2-40B4-BE49-F238E27FC236}">
                <a16:creationId xmlns:a16="http://schemas.microsoft.com/office/drawing/2014/main" id="{EE369696-3C8B-4000-8AC8-8A97AF3124CA}"/>
              </a:ext>
            </a:extLst>
          </p:cNvPr>
          <p:cNvCxnSpPr>
            <a:cxnSpLocks/>
            <a:stCxn id="52" idx="3"/>
            <a:endCxn id="38" idx="1"/>
          </p:cNvCxnSpPr>
          <p:nvPr/>
        </p:nvCxnSpPr>
        <p:spPr bwMode="gray">
          <a:xfrm>
            <a:off x="5362552" y="3568008"/>
            <a:ext cx="743087" cy="6908"/>
          </a:xfrm>
          <a:prstGeom prst="straightConnector1">
            <a:avLst/>
          </a:prstGeom>
          <a:noFill/>
          <a:ln w="19050" cap="flat" cmpd="sng" algn="ctr">
            <a:solidFill>
              <a:schemeClr val="tx1"/>
            </a:solidFill>
            <a:prstDash val="solid"/>
            <a:round/>
            <a:headEnd type="none" w="med" len="med"/>
            <a:tailEnd type="triangle"/>
          </a:ln>
          <a:effectLst/>
        </p:spPr>
      </p:cxnSp>
      <p:cxnSp>
        <p:nvCxnSpPr>
          <p:cNvPr id="34" name="直接箭头连接符 33">
            <a:extLst>
              <a:ext uri="{FF2B5EF4-FFF2-40B4-BE49-F238E27FC236}">
                <a16:creationId xmlns:a16="http://schemas.microsoft.com/office/drawing/2014/main" id="{FBDAABCA-85E8-428D-9F13-46CCC5696F78}"/>
              </a:ext>
            </a:extLst>
          </p:cNvPr>
          <p:cNvCxnSpPr>
            <a:cxnSpLocks/>
            <a:stCxn id="53" idx="3"/>
            <a:endCxn id="39" idx="1"/>
          </p:cNvCxnSpPr>
          <p:nvPr/>
        </p:nvCxnSpPr>
        <p:spPr bwMode="gray">
          <a:xfrm flipV="1">
            <a:off x="5362552" y="4928211"/>
            <a:ext cx="743087" cy="1589"/>
          </a:xfrm>
          <a:prstGeom prst="straightConnector1">
            <a:avLst/>
          </a:prstGeom>
          <a:noFill/>
          <a:ln w="19050" cap="flat" cmpd="sng" algn="ctr">
            <a:solidFill>
              <a:schemeClr val="tx1"/>
            </a:solidFill>
            <a:prstDash val="solid"/>
            <a:round/>
            <a:headEnd type="none" w="med" len="med"/>
            <a:tailEnd type="triangle"/>
          </a:ln>
          <a:effectLst/>
        </p:spPr>
      </p:cxnSp>
      <p:sp>
        <p:nvSpPr>
          <p:cNvPr id="38" name="圆角矩形 10">
            <a:extLst>
              <a:ext uri="{FF2B5EF4-FFF2-40B4-BE49-F238E27FC236}">
                <a16:creationId xmlns:a16="http://schemas.microsoft.com/office/drawing/2014/main" id="{9229FBD9-5004-4D3F-B5D0-B9DC634022EA}"/>
              </a:ext>
            </a:extLst>
          </p:cNvPr>
          <p:cNvSpPr/>
          <p:nvPr/>
        </p:nvSpPr>
        <p:spPr bwMode="gray">
          <a:xfrm>
            <a:off x="6105639" y="3358916"/>
            <a:ext cx="1800000" cy="43200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spcBef>
                <a:spcPts val="0"/>
              </a:spcBef>
              <a:spcAft>
                <a:spcPts val="0"/>
              </a:spcAft>
            </a:pPr>
            <a:r>
              <a:rPr lang="en-US" sz="1200" dirty="0">
                <a:solidFill>
                  <a:schemeClr val="tx1"/>
                </a:solidFill>
                <a:latin typeface="Huawei Sans" panose="020C0503030203020204" pitchFamily="34" charset="0"/>
              </a:rPr>
              <a:t>Forward the packet</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圆角矩形 10">
            <a:extLst>
              <a:ext uri="{FF2B5EF4-FFF2-40B4-BE49-F238E27FC236}">
                <a16:creationId xmlns:a16="http://schemas.microsoft.com/office/drawing/2014/main" id="{E2F38A88-2E96-47B4-9F6B-244336ED9F51}"/>
              </a:ext>
            </a:extLst>
          </p:cNvPr>
          <p:cNvSpPr/>
          <p:nvPr/>
        </p:nvSpPr>
        <p:spPr bwMode="gray">
          <a:xfrm>
            <a:off x="6105639" y="4712211"/>
            <a:ext cx="1800000" cy="43200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spcBef>
                <a:spcPts val="0"/>
              </a:spcBef>
              <a:spcAft>
                <a:spcPts val="0"/>
              </a:spcAft>
            </a:pPr>
            <a:r>
              <a:rPr lang="en-US" sz="1200" dirty="0">
                <a:solidFill>
                  <a:schemeClr val="tx1"/>
                </a:solidFill>
                <a:latin typeface="Huawei Sans" panose="020C0503030203020204" pitchFamily="34" charset="0"/>
              </a:rPr>
              <a:t>Generated a session table</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0" name="直接箭头连接符 39">
            <a:extLst>
              <a:ext uri="{FF2B5EF4-FFF2-40B4-BE49-F238E27FC236}">
                <a16:creationId xmlns:a16="http://schemas.microsoft.com/office/drawing/2014/main" id="{F0DF30DA-8B24-4856-9DB5-39EBED0D2598}"/>
              </a:ext>
            </a:extLst>
          </p:cNvPr>
          <p:cNvCxnSpPr>
            <a:cxnSpLocks/>
            <a:stCxn id="39" idx="0"/>
            <a:endCxn id="38" idx="2"/>
          </p:cNvCxnSpPr>
          <p:nvPr/>
        </p:nvCxnSpPr>
        <p:spPr bwMode="gray">
          <a:xfrm flipV="1">
            <a:off x="7005639" y="3790916"/>
            <a:ext cx="0" cy="921295"/>
          </a:xfrm>
          <a:prstGeom prst="straightConnector1">
            <a:avLst/>
          </a:prstGeom>
          <a:noFill/>
          <a:ln w="19050" cap="flat" cmpd="sng" algn="ctr">
            <a:solidFill>
              <a:schemeClr val="tx1"/>
            </a:solidFill>
            <a:prstDash val="solid"/>
            <a:round/>
            <a:headEnd type="none" w="med" len="med"/>
            <a:tailEnd type="triangle"/>
          </a:ln>
          <a:effectLst/>
        </p:spPr>
      </p:cxnSp>
      <p:sp>
        <p:nvSpPr>
          <p:cNvPr id="47" name="圆角矩形 10">
            <a:extLst>
              <a:ext uri="{FF2B5EF4-FFF2-40B4-BE49-F238E27FC236}">
                <a16:creationId xmlns:a16="http://schemas.microsoft.com/office/drawing/2014/main" id="{2F79E397-5343-4122-B4A3-14E3C2FE1D4E}"/>
              </a:ext>
            </a:extLst>
          </p:cNvPr>
          <p:cNvSpPr/>
          <p:nvPr/>
        </p:nvSpPr>
        <p:spPr bwMode="gray">
          <a:xfrm>
            <a:off x="3329990" y="2277435"/>
            <a:ext cx="1800000" cy="43200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spcBef>
                <a:spcPts val="0"/>
              </a:spcBef>
              <a:spcAft>
                <a:spcPts val="0"/>
              </a:spcAft>
            </a:pPr>
            <a:r>
              <a:rPr lang="en-US" sz="1200" dirty="0">
                <a:solidFill>
                  <a:schemeClr val="tx1"/>
                </a:solidFill>
                <a:latin typeface="Huawei Sans" panose="020C0503030203020204" pitchFamily="34" charset="0"/>
              </a:rPr>
              <a:t>Receive a packet</a:t>
            </a:r>
          </a:p>
        </p:txBody>
      </p:sp>
      <p:cxnSp>
        <p:nvCxnSpPr>
          <p:cNvPr id="51" name="直接箭头连接符 50">
            <a:extLst>
              <a:ext uri="{FF2B5EF4-FFF2-40B4-BE49-F238E27FC236}">
                <a16:creationId xmlns:a16="http://schemas.microsoft.com/office/drawing/2014/main" id="{0959C9A1-42D9-42F2-B295-BF3A895969F8}"/>
              </a:ext>
            </a:extLst>
          </p:cNvPr>
          <p:cNvCxnSpPr>
            <a:cxnSpLocks/>
            <a:stCxn id="47" idx="2"/>
            <a:endCxn id="52" idx="0"/>
          </p:cNvCxnSpPr>
          <p:nvPr/>
        </p:nvCxnSpPr>
        <p:spPr bwMode="gray">
          <a:xfrm>
            <a:off x="4229990" y="2709435"/>
            <a:ext cx="0" cy="406154"/>
          </a:xfrm>
          <a:prstGeom prst="straightConnector1">
            <a:avLst/>
          </a:prstGeom>
          <a:noFill/>
          <a:ln w="19050" cap="flat" cmpd="sng" algn="ctr">
            <a:solidFill>
              <a:schemeClr val="tx1"/>
            </a:solidFill>
            <a:prstDash val="solid"/>
            <a:round/>
            <a:headEnd type="none" w="med" len="med"/>
            <a:tailEnd type="triangle"/>
          </a:ln>
          <a:effectLst/>
        </p:spPr>
      </p:cxnSp>
      <p:sp>
        <p:nvSpPr>
          <p:cNvPr id="52" name="Diamond 5">
            <a:extLst>
              <a:ext uri="{FF2B5EF4-FFF2-40B4-BE49-F238E27FC236}">
                <a16:creationId xmlns:a16="http://schemas.microsoft.com/office/drawing/2014/main" id="{C9C32164-841D-441D-A9D7-517E09E78C8E}"/>
              </a:ext>
            </a:extLst>
          </p:cNvPr>
          <p:cNvSpPr/>
          <p:nvPr/>
        </p:nvSpPr>
        <p:spPr bwMode="gray">
          <a:xfrm>
            <a:off x="3097428" y="3115589"/>
            <a:ext cx="2265124" cy="904838"/>
          </a:xfrm>
          <a:prstGeom prst="diamond">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dirty="0">
                <a:solidFill>
                  <a:schemeClr val="tx1"/>
                </a:solidFill>
                <a:latin typeface="Huawei Sans" panose="020C0503030203020204" pitchFamily="34" charset="0"/>
              </a:rPr>
              <a:t>Does the packet match the session table?</a:t>
            </a:r>
          </a:p>
        </p:txBody>
      </p:sp>
      <p:sp>
        <p:nvSpPr>
          <p:cNvPr id="53" name="Diamond 5">
            <a:extLst>
              <a:ext uri="{FF2B5EF4-FFF2-40B4-BE49-F238E27FC236}">
                <a16:creationId xmlns:a16="http://schemas.microsoft.com/office/drawing/2014/main" id="{807222E6-62F1-4AC3-94A2-DDC95A700DA3}"/>
              </a:ext>
            </a:extLst>
          </p:cNvPr>
          <p:cNvSpPr/>
          <p:nvPr/>
        </p:nvSpPr>
        <p:spPr bwMode="gray">
          <a:xfrm>
            <a:off x="3097427" y="4477381"/>
            <a:ext cx="2265125" cy="904838"/>
          </a:xfrm>
          <a:prstGeom prst="diamond">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endParaRPr>
          </a:p>
        </p:txBody>
      </p:sp>
      <p:sp>
        <p:nvSpPr>
          <p:cNvPr id="64" name="文本框 63">
            <a:extLst>
              <a:ext uri="{FF2B5EF4-FFF2-40B4-BE49-F238E27FC236}">
                <a16:creationId xmlns:a16="http://schemas.microsoft.com/office/drawing/2014/main" id="{61A82751-594E-4A0A-BC91-717CB271364E}"/>
              </a:ext>
            </a:extLst>
          </p:cNvPr>
          <p:cNvSpPr txBox="1"/>
          <p:nvPr/>
        </p:nvSpPr>
        <p:spPr bwMode="gray">
          <a:xfrm>
            <a:off x="3429285" y="4599235"/>
            <a:ext cx="1599588" cy="626701"/>
          </a:xfrm>
          <a:prstGeom prst="rect">
            <a:avLst/>
          </a:prstGeom>
          <a:noFill/>
        </p:spPr>
        <p:txBody>
          <a:bodyPr wrap="square" lIns="36000" tIns="36000" rIns="36000" bIns="36000" rtlCol="0" anchor="ctr" anchorCtr="0">
            <a:spAutoFit/>
          </a:bodyPr>
          <a:lstStyle/>
          <a:p>
            <a:pPr algn="ctr" fontAlgn="ctr"/>
            <a:r>
              <a:rPr lang="en-US" sz="1200" dirty="0">
                <a:latin typeface="Huawei Sans" panose="020C0503030203020204" pitchFamily="34" charset="0"/>
              </a:rPr>
              <a:t>Does the </a:t>
            </a:r>
          </a:p>
          <a:p>
            <a:pPr algn="ctr" fontAlgn="ctr"/>
            <a:r>
              <a:rPr lang="en-US" sz="1200" dirty="0">
                <a:latin typeface="Huawei Sans" panose="020C0503030203020204" pitchFamily="34" charset="0"/>
              </a:rPr>
              <a:t>packet match the</a:t>
            </a:r>
            <a:endParaRPr lang="en-US" altLang="zh-CN" sz="1200" dirty="0">
              <a:latin typeface="Huawei Sans" panose="020C0503030203020204" pitchFamily="34" charset="0"/>
            </a:endParaRPr>
          </a:p>
          <a:p>
            <a:pPr algn="ctr" fontAlgn="ctr"/>
            <a:r>
              <a:rPr lang="en-US" sz="1200" dirty="0">
                <a:latin typeface="Huawei Sans" panose="020C0503030203020204" pitchFamily="34" charset="0"/>
              </a:rPr>
              <a:t>server map?</a:t>
            </a:r>
          </a:p>
        </p:txBody>
      </p:sp>
      <p:sp>
        <p:nvSpPr>
          <p:cNvPr id="65" name="Rectangle 10">
            <a:extLst>
              <a:ext uri="{FF2B5EF4-FFF2-40B4-BE49-F238E27FC236}">
                <a16:creationId xmlns:a16="http://schemas.microsoft.com/office/drawing/2014/main" id="{DC4D075B-3F02-4EF7-B3BE-306C8A169FCE}"/>
              </a:ext>
            </a:extLst>
          </p:cNvPr>
          <p:cNvSpPr/>
          <p:nvPr/>
        </p:nvSpPr>
        <p:spPr bwMode="gray">
          <a:xfrm>
            <a:off x="425366" y="1243544"/>
            <a:ext cx="11212289" cy="997196"/>
          </a:xfrm>
          <a:prstGeom prst="rect">
            <a:avLst/>
          </a:prstGeom>
          <a:noFill/>
        </p:spPr>
        <p:txBody>
          <a:bodyPr wrap="square" rtlCol="0">
            <a:spAutoFit/>
          </a:bodyPr>
          <a:lstStyle/>
          <a:p>
            <a:pPr marL="285750" indent="-252000" fontAlgn="ctr">
              <a:lnSpc>
                <a:spcPct val="140000"/>
              </a:lnSpc>
              <a:buFont typeface="Arial" panose="020B0604020202020204" pitchFamily="34" charset="0"/>
              <a:buChar char="•"/>
            </a:pPr>
            <a:r>
              <a:rPr lang="en-US" sz="1400" dirty="0">
                <a:latin typeface="Huawei Sans" panose="020C0503030203020204" pitchFamily="34" charset="0"/>
              </a:rPr>
              <a:t>When a firewall receives a packet that does not match a session table, the firewall starts the first-packet processing to check whether the packet matches the server map. If so, the firewall generates a session table to forward packets. If not, the firewall performs other packet processing.</a:t>
            </a:r>
            <a:endParaRPr lang="en-US" altLang="zh-CN" sz="1400" dirty="0">
              <a:latin typeface="Huawei Sans" panose="020C0503030203020204" pitchFamily="34" charset="0"/>
            </a:endParaRPr>
          </a:p>
        </p:txBody>
      </p:sp>
      <p:sp>
        <p:nvSpPr>
          <p:cNvPr id="66" name="文本框 65">
            <a:extLst>
              <a:ext uri="{FF2B5EF4-FFF2-40B4-BE49-F238E27FC236}">
                <a16:creationId xmlns:a16="http://schemas.microsoft.com/office/drawing/2014/main" id="{C5278FAC-4220-438F-86D3-26084E031480}"/>
              </a:ext>
            </a:extLst>
          </p:cNvPr>
          <p:cNvSpPr txBox="1"/>
          <p:nvPr/>
        </p:nvSpPr>
        <p:spPr bwMode="gray">
          <a:xfrm>
            <a:off x="5535750" y="3201988"/>
            <a:ext cx="159265" cy="257369"/>
          </a:xfrm>
          <a:prstGeom prst="rect">
            <a:avLst/>
          </a:prstGeom>
          <a:noFill/>
        </p:spPr>
        <p:txBody>
          <a:bodyPr wrap="none" lIns="36000" tIns="36000" rIns="36000" bIns="36000" rtlCol="0" anchor="ctr" anchorCtr="0">
            <a:spAutoFit/>
          </a:bodyPr>
          <a:lstStyle/>
          <a:p>
            <a:pPr fontAlgn="ctr"/>
            <a:r>
              <a:rPr lang="en-US" sz="1200" dirty="0">
                <a:latin typeface="Huawei Sans" panose="020C0503030203020204" pitchFamily="34" charset="0"/>
              </a:rPr>
              <a:t>Y</a:t>
            </a:r>
            <a:endParaRPr lang="en-US" altLang="zh-CN" sz="1200" dirty="0">
              <a:latin typeface="Huawei Sans" panose="020C0503030203020204" pitchFamily="34" charset="0"/>
            </a:endParaRPr>
          </a:p>
        </p:txBody>
      </p:sp>
      <p:sp>
        <p:nvSpPr>
          <p:cNvPr id="67" name="文本框 66">
            <a:extLst>
              <a:ext uri="{FF2B5EF4-FFF2-40B4-BE49-F238E27FC236}">
                <a16:creationId xmlns:a16="http://schemas.microsoft.com/office/drawing/2014/main" id="{439103FC-A826-4126-8080-4F6B994283C7}"/>
              </a:ext>
            </a:extLst>
          </p:cNvPr>
          <p:cNvSpPr txBox="1"/>
          <p:nvPr/>
        </p:nvSpPr>
        <p:spPr bwMode="gray">
          <a:xfrm>
            <a:off x="5535750" y="4574268"/>
            <a:ext cx="159265" cy="257369"/>
          </a:xfrm>
          <a:prstGeom prst="rect">
            <a:avLst/>
          </a:prstGeom>
          <a:noFill/>
        </p:spPr>
        <p:txBody>
          <a:bodyPr wrap="none" lIns="36000" tIns="36000" rIns="36000" bIns="36000" rtlCol="0" anchor="ctr" anchorCtr="0">
            <a:spAutoFit/>
          </a:bodyPr>
          <a:lstStyle/>
          <a:p>
            <a:pPr fontAlgn="ctr"/>
            <a:r>
              <a:rPr lang="en-US" sz="1200" dirty="0">
                <a:latin typeface="Huawei Sans" panose="020C0503030203020204" pitchFamily="34" charset="0"/>
              </a:rPr>
              <a:t>Y</a:t>
            </a:r>
            <a:endParaRPr lang="en-US" altLang="zh-CN" sz="1200" dirty="0">
              <a:latin typeface="Huawei Sans" panose="020C0503030203020204" pitchFamily="34" charset="0"/>
            </a:endParaRPr>
          </a:p>
        </p:txBody>
      </p:sp>
      <p:sp>
        <p:nvSpPr>
          <p:cNvPr id="68" name="文本框 67">
            <a:extLst>
              <a:ext uri="{FF2B5EF4-FFF2-40B4-BE49-F238E27FC236}">
                <a16:creationId xmlns:a16="http://schemas.microsoft.com/office/drawing/2014/main" id="{F9614A1B-E6D9-465A-B4B2-242056E7FCF0}"/>
              </a:ext>
            </a:extLst>
          </p:cNvPr>
          <p:cNvSpPr txBox="1"/>
          <p:nvPr/>
        </p:nvSpPr>
        <p:spPr bwMode="gray">
          <a:xfrm>
            <a:off x="4324506" y="4055035"/>
            <a:ext cx="189723" cy="257369"/>
          </a:xfrm>
          <a:prstGeom prst="rect">
            <a:avLst/>
          </a:prstGeom>
          <a:noFill/>
        </p:spPr>
        <p:txBody>
          <a:bodyPr wrap="none" lIns="36000" tIns="36000" rIns="36000" bIns="36000" rtlCol="0" anchor="ctr" anchorCtr="0">
            <a:spAutoFit/>
          </a:bodyPr>
          <a:lstStyle/>
          <a:p>
            <a:pPr fontAlgn="ctr"/>
            <a:r>
              <a:rPr lang="en-US" sz="1200" dirty="0">
                <a:latin typeface="Huawei Sans" panose="020C0503030203020204" pitchFamily="34" charset="0"/>
              </a:rPr>
              <a:t>N</a:t>
            </a:r>
            <a:endParaRPr lang="en-US" altLang="zh-CN" sz="1200" dirty="0">
              <a:latin typeface="Huawei Sans" panose="020C0503030203020204" pitchFamily="34" charset="0"/>
            </a:endParaRPr>
          </a:p>
        </p:txBody>
      </p:sp>
      <p:sp>
        <p:nvSpPr>
          <p:cNvPr id="69" name="文本框 68">
            <a:extLst>
              <a:ext uri="{FF2B5EF4-FFF2-40B4-BE49-F238E27FC236}">
                <a16:creationId xmlns:a16="http://schemas.microsoft.com/office/drawing/2014/main" id="{1FE7A481-33EB-4E8A-8C40-D1B8828A7680}"/>
              </a:ext>
            </a:extLst>
          </p:cNvPr>
          <p:cNvSpPr txBox="1"/>
          <p:nvPr/>
        </p:nvSpPr>
        <p:spPr bwMode="gray">
          <a:xfrm>
            <a:off x="4324506" y="5404589"/>
            <a:ext cx="189723" cy="257369"/>
          </a:xfrm>
          <a:prstGeom prst="rect">
            <a:avLst/>
          </a:prstGeom>
          <a:noFill/>
        </p:spPr>
        <p:txBody>
          <a:bodyPr wrap="none" lIns="36000" tIns="36000" rIns="36000" bIns="36000" rtlCol="0" anchor="ctr" anchorCtr="0">
            <a:spAutoFit/>
          </a:bodyPr>
          <a:lstStyle/>
          <a:p>
            <a:pPr fontAlgn="ctr"/>
            <a:r>
              <a:rPr lang="en-US" sz="1200" dirty="0">
                <a:latin typeface="Huawei Sans" panose="020C0503030203020204" pitchFamily="34" charset="0"/>
              </a:rPr>
              <a:t>N</a:t>
            </a:r>
            <a:endParaRPr lang="en-US" altLang="zh-CN" sz="1200" dirty="0">
              <a:latin typeface="Huawei Sans" panose="020C0503030203020204" pitchFamily="34" charset="0"/>
            </a:endParaRPr>
          </a:p>
        </p:txBody>
      </p:sp>
      <p:cxnSp>
        <p:nvCxnSpPr>
          <p:cNvPr id="76" name="直接箭头连接符 75">
            <a:extLst>
              <a:ext uri="{FF2B5EF4-FFF2-40B4-BE49-F238E27FC236}">
                <a16:creationId xmlns:a16="http://schemas.microsoft.com/office/drawing/2014/main" id="{9BBD6A8F-AE56-42B9-A0AC-54E1AB26D970}"/>
              </a:ext>
            </a:extLst>
          </p:cNvPr>
          <p:cNvCxnSpPr>
            <a:cxnSpLocks/>
          </p:cNvCxnSpPr>
          <p:nvPr/>
        </p:nvCxnSpPr>
        <p:spPr bwMode="gray">
          <a:xfrm>
            <a:off x="4229990" y="5382219"/>
            <a:ext cx="0" cy="456954"/>
          </a:xfrm>
          <a:prstGeom prst="straightConnector1">
            <a:avLst/>
          </a:prstGeom>
          <a:noFill/>
          <a:ln w="19050" cap="flat" cmpd="sng" algn="ctr">
            <a:solidFill>
              <a:schemeClr val="tx1"/>
            </a:solidFill>
            <a:prstDash val="solid"/>
            <a:round/>
            <a:headEnd type="none" w="med" len="med"/>
            <a:tailEnd type="triangle"/>
          </a:ln>
          <a:effectLst/>
        </p:spPr>
      </p:cxnSp>
      <p:sp>
        <p:nvSpPr>
          <p:cNvPr id="25" name="燕尾形 25">
            <a:extLst>
              <a:ext uri="{FF2B5EF4-FFF2-40B4-BE49-F238E27FC236}">
                <a16:creationId xmlns:a16="http://schemas.microsoft.com/office/drawing/2014/main" id="{DA147D65-366B-4B4B-826C-DE10F19AEFFE}"/>
              </a:ext>
            </a:extLst>
          </p:cNvPr>
          <p:cNvSpPr/>
          <p:nvPr/>
        </p:nvSpPr>
        <p:spPr bwMode="gray">
          <a:xfrm>
            <a:off x="8429754" y="28876"/>
            <a:ext cx="934853" cy="337059"/>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Security Zone</a:t>
            </a:r>
            <a:endParaRPr lang="en-US" altLang="zh-CN" sz="900" kern="0" dirty="0">
              <a:latin typeface="Huawei Sans" panose="020C0503030203020204" pitchFamily="34" charset="0"/>
            </a:endParaRPr>
          </a:p>
        </p:txBody>
      </p:sp>
      <p:sp>
        <p:nvSpPr>
          <p:cNvPr id="26" name="燕尾形 26">
            <a:extLst>
              <a:ext uri="{FF2B5EF4-FFF2-40B4-BE49-F238E27FC236}">
                <a16:creationId xmlns:a16="http://schemas.microsoft.com/office/drawing/2014/main" id="{17582EC4-726F-439C-BEF1-F87D72FDB58B}"/>
              </a:ext>
            </a:extLst>
          </p:cNvPr>
          <p:cNvSpPr/>
          <p:nvPr/>
        </p:nvSpPr>
        <p:spPr bwMode="gray">
          <a:xfrm>
            <a:off x="9296507" y="28876"/>
            <a:ext cx="846376" cy="337059"/>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Security Policy</a:t>
            </a:r>
            <a:endParaRPr lang="en-US" altLang="zh-CN" sz="900" kern="0" dirty="0">
              <a:latin typeface="Huawei Sans" panose="020C0503030203020204" pitchFamily="34" charset="0"/>
            </a:endParaRPr>
          </a:p>
        </p:txBody>
      </p:sp>
      <p:sp>
        <p:nvSpPr>
          <p:cNvPr id="27" name="燕尾形 27">
            <a:extLst>
              <a:ext uri="{FF2B5EF4-FFF2-40B4-BE49-F238E27FC236}">
                <a16:creationId xmlns:a16="http://schemas.microsoft.com/office/drawing/2014/main" id="{B9CFC334-8ECD-41AF-84DB-A3175F7943FE}"/>
              </a:ext>
            </a:extLst>
          </p:cNvPr>
          <p:cNvSpPr/>
          <p:nvPr/>
        </p:nvSpPr>
        <p:spPr bwMode="gray">
          <a:xfrm>
            <a:off x="10074783" y="28876"/>
            <a:ext cx="781200" cy="337059"/>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dirty="0">
                <a:latin typeface="Huawei Sans" panose="020C0503030203020204" pitchFamily="34" charset="0"/>
              </a:rPr>
              <a:t>Session Table</a:t>
            </a:r>
            <a:endParaRPr lang="en-US" altLang="zh-CN" sz="900" kern="0" dirty="0">
              <a:latin typeface="Huawei Sans" panose="020C0503030203020204" pitchFamily="34" charset="0"/>
            </a:endParaRPr>
          </a:p>
        </p:txBody>
      </p:sp>
      <p:sp>
        <p:nvSpPr>
          <p:cNvPr id="28" name="燕尾形 27">
            <a:extLst>
              <a:ext uri="{FF2B5EF4-FFF2-40B4-BE49-F238E27FC236}">
                <a16:creationId xmlns:a16="http://schemas.microsoft.com/office/drawing/2014/main" id="{98D8A4E3-92D4-4C94-9A2B-314646C9ECDB}"/>
              </a:ext>
            </a:extLst>
          </p:cNvPr>
          <p:cNvSpPr/>
          <p:nvPr/>
        </p:nvSpPr>
        <p:spPr bwMode="gray">
          <a:xfrm>
            <a:off x="10787882" y="28876"/>
            <a:ext cx="1099317" cy="337059"/>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900" b="1" dirty="0">
                <a:solidFill>
                  <a:schemeClr val="bg1"/>
                </a:solidFill>
                <a:latin typeface="Huawei Sans" panose="020C0503030203020204" pitchFamily="34" charset="0"/>
              </a:rPr>
              <a:t>Server Map</a:t>
            </a:r>
          </a:p>
        </p:txBody>
      </p:sp>
    </p:spTree>
    <p:extLst>
      <p:ext uri="{BB962C8B-B14F-4D97-AF65-F5344CB8AC3E}">
        <p14:creationId xmlns:p14="http://schemas.microsoft.com/office/powerpoint/2010/main" val="4266040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0"/>
          </p:nvPr>
        </p:nvSpPr>
        <p:spPr bwMode="gray"/>
        <p:txBody>
          <a:bodyPr/>
          <a:lstStyle/>
          <a:p>
            <a:pPr marL="355600" indent="-355600" algn="l" fontAlgn="ctr"/>
            <a:r>
              <a:rPr lang="en-US" dirty="0">
                <a:latin typeface="Huawei Sans" panose="020C0503030203020204" pitchFamily="34" charset="0"/>
              </a:rPr>
              <a:t>This section describes basic concepts and features of firewalls, including:</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marL="625475" lvl="1" indent="-269875" algn="l" fontAlgn="ctr"/>
            <a:r>
              <a:rPr lang="en-US" dirty="0">
                <a:latin typeface="Huawei Sans" panose="020C0503030203020204" pitchFamily="34" charset="0"/>
              </a:rPr>
              <a:t>Security zone</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marL="625475" lvl="1" indent="-269875" algn="l" fontAlgn="ctr"/>
            <a:r>
              <a:rPr lang="en-US" dirty="0">
                <a:latin typeface="Huawei Sans" panose="020C0503030203020204" pitchFamily="34" charset="0"/>
              </a:rPr>
              <a:t>Security policy</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marL="625475" lvl="1" indent="-269875" algn="l" fontAlgn="ctr"/>
            <a:r>
              <a:rPr lang="en-US" dirty="0">
                <a:latin typeface="Huawei Sans" panose="020C0503030203020204" pitchFamily="34" charset="0"/>
              </a:rPr>
              <a:t>Session table</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marL="625475" lvl="1" indent="-269875" algn="l" fontAlgn="ctr"/>
            <a:r>
              <a:rPr lang="en-US" dirty="0">
                <a:latin typeface="Huawei Sans" panose="020C0503030203020204" pitchFamily="34" charset="0"/>
              </a:rPr>
              <a:t>Server map</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302208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algn="l" fontAlgn="ctr"/>
            <a:r>
              <a:rPr lang="en-US" dirty="0">
                <a:solidFill>
                  <a:schemeClr val="bg1">
                    <a:lumMod val="50000"/>
                  </a:schemeClr>
                </a:solidFill>
                <a:latin typeface="Huawei Sans" panose="020C0503030203020204" pitchFamily="34" charset="0"/>
              </a:rPr>
              <a:t>Introduction to Firewalls</a:t>
            </a:r>
            <a:endParaRPr lang="en-US" altLang="zh-CN" dirty="0">
              <a:solidFill>
                <a:schemeClr val="bg1">
                  <a:lumMod val="50000"/>
                </a:schemeClr>
              </a:solidFill>
              <a:latin typeface="Huawei Sans" panose="020C0503030203020204" pitchFamily="34" charset="0"/>
            </a:endParaRPr>
          </a:p>
          <a:p>
            <a:pPr algn="l" fontAlgn="ctr"/>
            <a:r>
              <a:rPr lang="en-US" dirty="0">
                <a:solidFill>
                  <a:schemeClr val="bg1">
                    <a:lumMod val="50000"/>
                  </a:schemeClr>
                </a:solidFill>
                <a:latin typeface="Huawei Sans" panose="020C0503030203020204" pitchFamily="34" charset="0"/>
              </a:rPr>
              <a:t>Basic Firewall Concepts</a:t>
            </a:r>
            <a:endParaRPr lang="en-US" altLang="zh-CN" dirty="0">
              <a:solidFill>
                <a:schemeClr val="bg1">
                  <a:lumMod val="50000"/>
                </a:schemeClr>
              </a:solidFill>
              <a:latin typeface="Huawei Sans" panose="020C0503030203020204" pitchFamily="34" charset="0"/>
            </a:endParaRPr>
          </a:p>
          <a:p>
            <a:pPr algn="l" fontAlgn="ctr"/>
            <a:r>
              <a:rPr lang="en-US" b="1" dirty="0">
                <a:latin typeface="Huawei Sans" panose="020C0503030203020204" pitchFamily="34" charset="0"/>
              </a:rPr>
              <a:t>Basic Firewall Configurations</a:t>
            </a:r>
            <a:endParaRPr lang="en-US" altLang="zh-CN" b="1" dirty="0">
              <a:latin typeface="Huawei Sans" panose="020C0503030203020204" pitchFamily="34" charset="0"/>
            </a:endParaRPr>
          </a:p>
        </p:txBody>
      </p:sp>
    </p:spTree>
    <p:extLst>
      <p:ext uri="{BB962C8B-B14F-4D97-AF65-F5344CB8AC3E}">
        <p14:creationId xmlns:p14="http://schemas.microsoft.com/office/powerpoint/2010/main" val="6991048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521B5904-5B7F-4A89-825D-567C395E487C}"/>
              </a:ext>
            </a:extLst>
          </p:cNvPr>
          <p:cNvSpPr>
            <a:spLocks noGrp="1"/>
          </p:cNvSpPr>
          <p:nvPr>
            <p:ph type="title"/>
          </p:nvPr>
        </p:nvSpPr>
        <p:spPr bwMode="gray"/>
        <p:txBody>
          <a:bodyPr/>
          <a:lstStyle/>
          <a:p>
            <a:pPr fontAlgn="ctr"/>
            <a:r>
              <a:rPr lang="en-US" dirty="0">
                <a:latin typeface="Huawei Sans" panose="020C0503030203020204" pitchFamily="34" charset="0"/>
              </a:rPr>
              <a:t>Basic Firewall Configurations — Interface</a:t>
            </a:r>
          </a:p>
        </p:txBody>
      </p:sp>
      <p:sp>
        <p:nvSpPr>
          <p:cNvPr id="4" name="矩形 3">
            <a:extLst>
              <a:ext uri="{FF2B5EF4-FFF2-40B4-BE49-F238E27FC236}">
                <a16:creationId xmlns:a16="http://schemas.microsoft.com/office/drawing/2014/main" id="{4155CF1B-D6D5-4CBC-A7C4-3539BA1D8C49}"/>
              </a:ext>
            </a:extLst>
          </p:cNvPr>
          <p:cNvSpPr/>
          <p:nvPr/>
        </p:nvSpPr>
        <p:spPr bwMode="gray">
          <a:xfrm>
            <a:off x="1003042" y="1797459"/>
            <a:ext cx="10608699" cy="338554"/>
          </a:xfrm>
          <a:prstGeom prst="rect">
            <a:avLst/>
          </a:prstGeom>
          <a:solidFill>
            <a:srgbClr val="F4FBFE"/>
          </a:solidFill>
          <a:ln>
            <a:solidFill>
              <a:srgbClr val="99DFF9"/>
            </a:solidFill>
          </a:ln>
        </p:spPr>
        <p:txBody>
          <a:bodyPr wrap="square">
            <a:spAutoFit/>
          </a:bodyPr>
          <a:lstStyle/>
          <a:p>
            <a:pPr fontAlgn="ctr"/>
            <a:r>
              <a:rPr lang="en-US" sz="1600" dirty="0">
                <a:latin typeface="Huawei Sans" panose="020C0503030203020204" pitchFamily="34" charset="0"/>
              </a:rPr>
              <a:t>[Huawei] </a:t>
            </a:r>
            <a:r>
              <a:rPr lang="en-US" sz="1600" b="1" dirty="0">
                <a:latin typeface="Huawei Sans" panose="020C0503030203020204" pitchFamily="34" charset="0"/>
              </a:rPr>
              <a:t>interface </a:t>
            </a:r>
            <a:r>
              <a:rPr lang="en-US" sz="1600" i="1" dirty="0">
                <a:latin typeface="Huawei Sans" panose="020C0503030203020204" pitchFamily="34" charset="0"/>
              </a:rPr>
              <a:t>interface-type interface-number</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4">
            <a:extLst>
              <a:ext uri="{FF2B5EF4-FFF2-40B4-BE49-F238E27FC236}">
                <a16:creationId xmlns:a16="http://schemas.microsoft.com/office/drawing/2014/main" id="{44C4E0BA-5C90-4FB6-BCA6-99B663B19FA8}"/>
              </a:ext>
            </a:extLst>
          </p:cNvPr>
          <p:cNvSpPr/>
          <p:nvPr/>
        </p:nvSpPr>
        <p:spPr bwMode="gray">
          <a:xfrm>
            <a:off x="551384" y="1365312"/>
            <a:ext cx="11089232" cy="338554"/>
          </a:xfrm>
          <a:prstGeom prst="rect">
            <a:avLst/>
          </a:prstGeom>
        </p:spPr>
        <p:txBody>
          <a:bodyPr wrap="square">
            <a:spAutoFit/>
          </a:bodyPr>
          <a:lstStyle/>
          <a:p>
            <a:pPr marL="342900" indent="-342900" fontAlgn="ctr">
              <a:buFont typeface="+mj-lt"/>
              <a:buAutoNum type="arabicPeriod"/>
            </a:pPr>
            <a:r>
              <a:rPr lang="en-US" sz="1600" dirty="0">
                <a:latin typeface="Huawei Sans" panose="020C0503030203020204" pitchFamily="34" charset="0"/>
              </a:rPr>
              <a:t>Create an interface or enter the interface view.</a:t>
            </a:r>
          </a:p>
        </p:txBody>
      </p:sp>
      <p:sp>
        <p:nvSpPr>
          <p:cNvPr id="6" name="矩形 5">
            <a:extLst>
              <a:ext uri="{FF2B5EF4-FFF2-40B4-BE49-F238E27FC236}">
                <a16:creationId xmlns:a16="http://schemas.microsoft.com/office/drawing/2014/main" id="{2683E34D-F948-4861-A2DA-5897E9554D17}"/>
              </a:ext>
            </a:extLst>
          </p:cNvPr>
          <p:cNvSpPr/>
          <p:nvPr/>
        </p:nvSpPr>
        <p:spPr bwMode="gray">
          <a:xfrm>
            <a:off x="1003042" y="2270024"/>
            <a:ext cx="10608699" cy="707886"/>
          </a:xfrm>
          <a:prstGeom prst="rect">
            <a:avLst/>
          </a:prstGeom>
        </p:spPr>
        <p:txBody>
          <a:bodyPr wrap="square">
            <a:spAutoFit/>
          </a:bodyPr>
          <a:lstStyle/>
          <a:p>
            <a:pPr fontAlgn="ctr">
              <a:lnSpc>
                <a:spcPts val="2400"/>
              </a:lnSpc>
            </a:pPr>
            <a:r>
              <a:rPr lang="en-US" sz="1600" dirty="0">
                <a:latin typeface="Huawei Sans" panose="020C0503030203020204" pitchFamily="34" charset="0"/>
              </a:rPr>
              <a:t>The </a:t>
            </a:r>
            <a:r>
              <a:rPr lang="en-US" sz="1600" b="1" dirty="0">
                <a:latin typeface="Huawei Sans" panose="020C0503030203020204" pitchFamily="34" charset="0"/>
              </a:rPr>
              <a:t>interface</a:t>
            </a:r>
            <a:r>
              <a:rPr lang="en-US" sz="1600" dirty="0">
                <a:latin typeface="Huawei Sans" panose="020C0503030203020204" pitchFamily="34" charset="0"/>
              </a:rPr>
              <a:t> command on a firewall is used to create an interface or enter the view of a specified interface, which is similar to that on switches and routers.</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矩形 6">
            <a:extLst>
              <a:ext uri="{FF2B5EF4-FFF2-40B4-BE49-F238E27FC236}">
                <a16:creationId xmlns:a16="http://schemas.microsoft.com/office/drawing/2014/main" id="{DE8F6EE9-08D2-4C17-B52B-2BA7D62EA7C2}"/>
              </a:ext>
            </a:extLst>
          </p:cNvPr>
          <p:cNvSpPr/>
          <p:nvPr/>
        </p:nvSpPr>
        <p:spPr bwMode="gray">
          <a:xfrm>
            <a:off x="1003042" y="3434358"/>
            <a:ext cx="10608699" cy="584775"/>
          </a:xfrm>
          <a:prstGeom prst="rect">
            <a:avLst/>
          </a:prstGeom>
          <a:solidFill>
            <a:srgbClr val="F4FBFE"/>
          </a:solidFill>
          <a:ln>
            <a:solidFill>
              <a:srgbClr val="99DFF9"/>
            </a:solidFill>
          </a:ln>
        </p:spPr>
        <p:txBody>
          <a:bodyPr wrap="square">
            <a:spAutoFit/>
          </a:bodyPr>
          <a:lstStyle/>
          <a:p>
            <a:pPr fontAlgn="ctr"/>
            <a:r>
              <a:rPr lang="en-US" sz="1600" dirty="0">
                <a:latin typeface="Huawei Sans" panose="020C0503030203020204" pitchFamily="34" charset="0"/>
              </a:rPr>
              <a:t>[Huawei-GigabitEthernet0/0/1] </a:t>
            </a:r>
            <a:r>
              <a:rPr lang="en-US" sz="1600" b="1" dirty="0">
                <a:latin typeface="Huawei Sans" panose="020C0503030203020204" pitchFamily="34" charset="0"/>
              </a:rPr>
              <a:t>service-manage { http | https | ping | </a:t>
            </a:r>
            <a:r>
              <a:rPr lang="en-US" sz="1600" b="1" dirty="0" err="1">
                <a:latin typeface="Huawei Sans" panose="020C0503030203020204" pitchFamily="34" charset="0"/>
              </a:rPr>
              <a:t>ssh</a:t>
            </a:r>
            <a:r>
              <a:rPr lang="en-US" sz="1600" b="1" dirty="0">
                <a:latin typeface="Huawei Sans" panose="020C0503030203020204" pitchFamily="34" charset="0"/>
              </a:rPr>
              <a:t> | </a:t>
            </a:r>
            <a:r>
              <a:rPr lang="en-US" sz="1600" b="1" dirty="0" err="1">
                <a:latin typeface="Huawei Sans" panose="020C0503030203020204" pitchFamily="34" charset="0"/>
              </a:rPr>
              <a:t>snmp</a:t>
            </a:r>
            <a:r>
              <a:rPr lang="en-US" sz="1600" b="1" dirty="0">
                <a:latin typeface="Huawei Sans" panose="020C0503030203020204" pitchFamily="34" charset="0"/>
              </a:rPr>
              <a:t> | </a:t>
            </a:r>
            <a:r>
              <a:rPr lang="en-US" sz="1600" b="1" dirty="0" err="1">
                <a:latin typeface="Huawei Sans" panose="020C0503030203020204" pitchFamily="34" charset="0"/>
              </a:rPr>
              <a:t>netconf</a:t>
            </a:r>
            <a:r>
              <a:rPr lang="en-US" sz="1600" b="1" dirty="0">
                <a:latin typeface="Huawei Sans" panose="020C0503030203020204" pitchFamily="34" charset="0"/>
              </a:rPr>
              <a:t> | telnet | all } { permit | deny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 name="矩形 7">
            <a:extLst>
              <a:ext uri="{FF2B5EF4-FFF2-40B4-BE49-F238E27FC236}">
                <a16:creationId xmlns:a16="http://schemas.microsoft.com/office/drawing/2014/main" id="{7D03D82F-BDCE-482A-A9FF-3C6992CF8382}"/>
              </a:ext>
            </a:extLst>
          </p:cNvPr>
          <p:cNvSpPr/>
          <p:nvPr/>
        </p:nvSpPr>
        <p:spPr bwMode="gray">
          <a:xfrm>
            <a:off x="551384" y="3002211"/>
            <a:ext cx="11089232" cy="338554"/>
          </a:xfrm>
          <a:prstGeom prst="rect">
            <a:avLst/>
          </a:prstGeom>
        </p:spPr>
        <p:txBody>
          <a:bodyPr wrap="square">
            <a:spAutoFit/>
          </a:bodyPr>
          <a:lstStyle/>
          <a:p>
            <a:pPr marL="342900" indent="-342900" fontAlgn="ctr">
              <a:buFont typeface="+mj-lt"/>
              <a:buAutoNum type="arabicPeriod" startAt="2"/>
            </a:pPr>
            <a:r>
              <a:rPr lang="en-US" sz="1600" dirty="0">
                <a:latin typeface="Huawei Sans" panose="020C0503030203020204" pitchFamily="34" charset="0"/>
              </a:rPr>
              <a:t>Configure the protocol allowed by the interface.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9" name="矩形 8">
            <a:extLst>
              <a:ext uri="{FF2B5EF4-FFF2-40B4-BE49-F238E27FC236}">
                <a16:creationId xmlns:a16="http://schemas.microsoft.com/office/drawing/2014/main" id="{3F657C96-E0F8-4158-BE13-42DD133614B1}"/>
              </a:ext>
            </a:extLst>
          </p:cNvPr>
          <p:cNvSpPr/>
          <p:nvPr/>
        </p:nvSpPr>
        <p:spPr bwMode="gray">
          <a:xfrm>
            <a:off x="1003043" y="4092138"/>
            <a:ext cx="10418896" cy="1631216"/>
          </a:xfrm>
          <a:prstGeom prst="rect">
            <a:avLst/>
          </a:prstGeom>
        </p:spPr>
        <p:txBody>
          <a:bodyPr wrap="square">
            <a:spAutoFit/>
          </a:bodyPr>
          <a:lstStyle/>
          <a:p>
            <a:pPr fontAlgn="ctr">
              <a:lnSpc>
                <a:spcPts val="2400"/>
              </a:lnSpc>
            </a:pPr>
            <a:r>
              <a:rPr lang="en-US" sz="1600" dirty="0">
                <a:latin typeface="Huawei Sans" panose="020C0503030203020204" pitchFamily="34" charset="0"/>
              </a:rPr>
              <a:t>The </a:t>
            </a:r>
            <a:r>
              <a:rPr lang="en-US" sz="1600" b="1" dirty="0">
                <a:latin typeface="Huawei Sans" panose="020C0503030203020204" pitchFamily="34" charset="0"/>
              </a:rPr>
              <a:t>service-manage</a:t>
            </a:r>
            <a:r>
              <a:rPr lang="en-US" sz="1600" dirty="0">
                <a:latin typeface="Huawei Sans" panose="020C0503030203020204" pitchFamily="34" charset="0"/>
              </a:rPr>
              <a:t> command allows or blocks access to a firewall through HTTP, HTTPS, ping, SSH, SNMP, NETCONF, or Telnet.</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600" dirty="0">
                <a:latin typeface="Huawei Sans" panose="020C0503030203020204" pitchFamily="34" charset="0"/>
              </a:rPr>
              <a:t>By default, an interface has the access control and management function enabled. HTTP, HTTPS, and ping permissions are enabled on the management interface only. All permissions on non-management interfaces are disabled.</a:t>
            </a:r>
          </a:p>
        </p:txBody>
      </p:sp>
    </p:spTree>
    <p:extLst>
      <p:ext uri="{BB962C8B-B14F-4D97-AF65-F5344CB8AC3E}">
        <p14:creationId xmlns:p14="http://schemas.microsoft.com/office/powerpoint/2010/main" val="20485474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521B5904-5B7F-4A89-825D-567C395E487C}"/>
              </a:ext>
            </a:extLst>
          </p:cNvPr>
          <p:cNvSpPr>
            <a:spLocks noGrp="1"/>
          </p:cNvSpPr>
          <p:nvPr>
            <p:ph type="title"/>
          </p:nvPr>
        </p:nvSpPr>
        <p:spPr bwMode="gray">
          <a:xfrm>
            <a:off x="1594177" y="410400"/>
            <a:ext cx="10151736" cy="640800"/>
          </a:xfrm>
        </p:spPr>
        <p:txBody>
          <a:bodyPr/>
          <a:lstStyle/>
          <a:p>
            <a:pPr fontAlgn="ctr">
              <a:lnSpc>
                <a:spcPct val="100000"/>
              </a:lnSpc>
            </a:pPr>
            <a:r>
              <a:rPr lang="en-US" dirty="0">
                <a:latin typeface="Huawei Sans" panose="020C0503030203020204" pitchFamily="34" charset="0"/>
              </a:rPr>
              <a:t>Basic Firewall Configurations — Security Zone</a:t>
            </a:r>
          </a:p>
        </p:txBody>
      </p:sp>
      <p:sp>
        <p:nvSpPr>
          <p:cNvPr id="4" name="矩形 3">
            <a:extLst>
              <a:ext uri="{FF2B5EF4-FFF2-40B4-BE49-F238E27FC236}">
                <a16:creationId xmlns:a16="http://schemas.microsoft.com/office/drawing/2014/main" id="{4155CF1B-D6D5-4CBC-A7C4-3539BA1D8C49}"/>
              </a:ext>
            </a:extLst>
          </p:cNvPr>
          <p:cNvSpPr/>
          <p:nvPr/>
        </p:nvSpPr>
        <p:spPr bwMode="gray">
          <a:xfrm>
            <a:off x="993417" y="1797459"/>
            <a:ext cx="10608699" cy="338554"/>
          </a:xfrm>
          <a:prstGeom prst="rect">
            <a:avLst/>
          </a:prstGeom>
          <a:solidFill>
            <a:srgbClr val="F4FBFE"/>
          </a:solidFill>
          <a:ln>
            <a:solidFill>
              <a:srgbClr val="99DFF9"/>
            </a:solidFill>
          </a:ln>
        </p:spPr>
        <p:txBody>
          <a:bodyPr wrap="square">
            <a:spAutoFit/>
          </a:bodyPr>
          <a:lstStyle/>
          <a:p>
            <a:pPr fontAlgn="ctr"/>
            <a:r>
              <a:rPr lang="en-US" sz="1600" dirty="0">
                <a:latin typeface="Huawei Sans" panose="020C0503030203020204" pitchFamily="34" charset="0"/>
              </a:rPr>
              <a:t>[Huawei] </a:t>
            </a:r>
            <a:r>
              <a:rPr lang="en-US" sz="1600" b="1" dirty="0">
                <a:latin typeface="Huawei Sans" panose="020C0503030203020204" pitchFamily="34" charset="0"/>
              </a:rPr>
              <a:t>firewall zone name </a:t>
            </a:r>
            <a:r>
              <a:rPr lang="en-US" sz="1600" i="1" dirty="0">
                <a:latin typeface="Huawei Sans" panose="020C0503030203020204" pitchFamily="34" charset="0"/>
              </a:rPr>
              <a:t>zone-name [ </a:t>
            </a:r>
            <a:r>
              <a:rPr lang="en-US" sz="1600" b="1" dirty="0">
                <a:latin typeface="Huawei Sans" panose="020C0503030203020204" pitchFamily="34" charset="0"/>
              </a:rPr>
              <a:t>id</a:t>
            </a:r>
            <a:r>
              <a:rPr lang="en-US" sz="1600" i="1" dirty="0">
                <a:latin typeface="Huawei Sans" panose="020C0503030203020204" pitchFamily="34" charset="0"/>
              </a:rPr>
              <a:t> </a:t>
            </a:r>
            <a:r>
              <a:rPr lang="en-US" sz="1600" i="1" dirty="0" err="1">
                <a:latin typeface="Huawei Sans" panose="020C0503030203020204" pitchFamily="34" charset="0"/>
              </a:rPr>
              <a:t>id</a:t>
            </a:r>
            <a:r>
              <a:rPr lang="en-US" sz="1600" i="1" dirty="0">
                <a:latin typeface="Huawei Sans" panose="020C0503030203020204" pitchFamily="34" charset="0"/>
              </a:rPr>
              <a:t> ]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4">
            <a:extLst>
              <a:ext uri="{FF2B5EF4-FFF2-40B4-BE49-F238E27FC236}">
                <a16:creationId xmlns:a16="http://schemas.microsoft.com/office/drawing/2014/main" id="{44C4E0BA-5C90-4FB6-BCA6-99B663B19FA8}"/>
              </a:ext>
            </a:extLst>
          </p:cNvPr>
          <p:cNvSpPr/>
          <p:nvPr/>
        </p:nvSpPr>
        <p:spPr bwMode="gray">
          <a:xfrm>
            <a:off x="551384" y="1365312"/>
            <a:ext cx="11089232" cy="338554"/>
          </a:xfrm>
          <a:prstGeom prst="rect">
            <a:avLst/>
          </a:prstGeom>
        </p:spPr>
        <p:txBody>
          <a:bodyPr wrap="square">
            <a:spAutoFit/>
          </a:bodyPr>
          <a:lstStyle/>
          <a:p>
            <a:pPr marL="342900" indent="-342900" fontAlgn="ctr">
              <a:buFont typeface="+mj-lt"/>
              <a:buAutoNum type="arabicPeriod"/>
            </a:pPr>
            <a:r>
              <a:rPr lang="en-US" sz="1600" dirty="0">
                <a:latin typeface="Huawei Sans" panose="020C0503030203020204" pitchFamily="34" charset="0"/>
              </a:rPr>
              <a:t>Create a security zone and enter the security zone view.</a:t>
            </a:r>
          </a:p>
        </p:txBody>
      </p:sp>
      <p:sp>
        <p:nvSpPr>
          <p:cNvPr id="6" name="矩形 5">
            <a:extLst>
              <a:ext uri="{FF2B5EF4-FFF2-40B4-BE49-F238E27FC236}">
                <a16:creationId xmlns:a16="http://schemas.microsoft.com/office/drawing/2014/main" id="{2683E34D-F948-4861-A2DA-5897E9554D17}"/>
              </a:ext>
            </a:extLst>
          </p:cNvPr>
          <p:cNvSpPr/>
          <p:nvPr/>
        </p:nvSpPr>
        <p:spPr bwMode="gray">
          <a:xfrm>
            <a:off x="993417" y="2193981"/>
            <a:ext cx="10608699" cy="1015663"/>
          </a:xfrm>
          <a:prstGeom prst="rect">
            <a:avLst/>
          </a:prstGeom>
        </p:spPr>
        <p:txBody>
          <a:bodyPr wrap="square">
            <a:spAutoFit/>
          </a:bodyPr>
          <a:lstStyle/>
          <a:p>
            <a:pPr fontAlgn="ctr">
              <a:lnSpc>
                <a:spcPts val="2400"/>
              </a:lnSpc>
            </a:pPr>
            <a:r>
              <a:rPr lang="en-US" sz="1600" b="1" dirty="0">
                <a:latin typeface="Huawei Sans" panose="020C0503030203020204" pitchFamily="34" charset="0"/>
              </a:rPr>
              <a:t>firewall zone name</a:t>
            </a:r>
            <a:r>
              <a:rPr lang="en-US" sz="1600" dirty="0">
                <a:latin typeface="Huawei Sans" panose="020C0503030203020204" pitchFamily="34" charset="0"/>
              </a:rPr>
              <a:t> creates a security zone and displays the security zone view. </a:t>
            </a:r>
            <a:r>
              <a:rPr lang="en-US" sz="1600" i="1" dirty="0">
                <a:latin typeface="Huawei Sans" panose="020C0503030203020204" pitchFamily="34" charset="0"/>
              </a:rPr>
              <a:t>id</a:t>
            </a:r>
            <a:r>
              <a:rPr lang="en-US" sz="1600" dirty="0">
                <a:latin typeface="Huawei Sans" panose="020C0503030203020204" pitchFamily="34" charset="0"/>
              </a:rPr>
              <a:t> specifies the ID of a security zone. The value ranges from 4 to 99 and increases in ascending order.</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600" b="1" dirty="0">
                <a:latin typeface="Huawei Sans" panose="020C0503030203020204" pitchFamily="34" charset="0"/>
              </a:rPr>
              <a:t>firewall zone</a:t>
            </a:r>
            <a:r>
              <a:rPr lang="en-US" sz="1600" dirty="0">
                <a:latin typeface="Huawei Sans" panose="020C0503030203020204" pitchFamily="34" charset="0"/>
              </a:rPr>
              <a:t> </a:t>
            </a:r>
            <a:r>
              <a:rPr lang="en-US" altLang="zh-CN" sz="1600" dirty="0">
                <a:latin typeface="Huawei Sans" panose="020C0503030203020204" pitchFamily="34" charset="0"/>
              </a:rPr>
              <a:t>displays the security zone view.</a:t>
            </a:r>
            <a:r>
              <a:rPr lang="en-US" sz="1600" dirty="0">
                <a:latin typeface="Huawei Sans" panose="020C0503030203020204" pitchFamily="34" charset="0"/>
              </a:rPr>
              <a:t> The default four security zones of a firewall cannot be deleted.</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矩形 6">
            <a:extLst>
              <a:ext uri="{FF2B5EF4-FFF2-40B4-BE49-F238E27FC236}">
                <a16:creationId xmlns:a16="http://schemas.microsoft.com/office/drawing/2014/main" id="{DE8F6EE9-08D2-4C17-B52B-2BA7D62EA7C2}"/>
              </a:ext>
            </a:extLst>
          </p:cNvPr>
          <p:cNvSpPr/>
          <p:nvPr/>
        </p:nvSpPr>
        <p:spPr bwMode="gray">
          <a:xfrm>
            <a:off x="993417" y="3586321"/>
            <a:ext cx="10608699" cy="338554"/>
          </a:xfrm>
          <a:prstGeom prst="rect">
            <a:avLst/>
          </a:prstGeom>
          <a:solidFill>
            <a:srgbClr val="F4FBFE"/>
          </a:solidFill>
          <a:ln>
            <a:solidFill>
              <a:srgbClr val="99DFF9"/>
            </a:solidFill>
          </a:ln>
        </p:spPr>
        <p:txBody>
          <a:bodyPr wrap="square">
            <a:spAutoFit/>
          </a:bodyPr>
          <a:lstStyle/>
          <a:p>
            <a:pPr fontAlgn="ctr"/>
            <a:r>
              <a:rPr lang="en-US" sz="1600" dirty="0">
                <a:latin typeface="Huawei Sans" panose="020C0503030203020204" pitchFamily="34" charset="0"/>
              </a:rPr>
              <a:t>[Huawei-zone-</a:t>
            </a:r>
            <a:r>
              <a:rPr lang="en-US" sz="1600" i="1" dirty="0">
                <a:latin typeface="Huawei Sans" panose="020C0503030203020204" pitchFamily="34" charset="0"/>
              </a:rPr>
              <a:t>name</a:t>
            </a:r>
            <a:r>
              <a:rPr lang="en-US" sz="1600" dirty="0">
                <a:latin typeface="Huawei Sans" panose="020C0503030203020204" pitchFamily="34" charset="0"/>
              </a:rPr>
              <a:t>] </a:t>
            </a:r>
            <a:r>
              <a:rPr lang="en-US" sz="1600" b="1" dirty="0">
                <a:latin typeface="Huawei Sans" panose="020C0503030203020204" pitchFamily="34" charset="0"/>
              </a:rPr>
              <a:t>set priority </a:t>
            </a:r>
            <a:r>
              <a:rPr lang="en-US" sz="1600" i="1" dirty="0">
                <a:latin typeface="Huawei Sans" panose="020C0503030203020204" pitchFamily="34" charset="0"/>
              </a:rPr>
              <a:t>security-priority</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 name="矩形 7">
            <a:extLst>
              <a:ext uri="{FF2B5EF4-FFF2-40B4-BE49-F238E27FC236}">
                <a16:creationId xmlns:a16="http://schemas.microsoft.com/office/drawing/2014/main" id="{7D03D82F-BDCE-482A-A9FF-3C6992CF8382}"/>
              </a:ext>
            </a:extLst>
          </p:cNvPr>
          <p:cNvSpPr/>
          <p:nvPr/>
        </p:nvSpPr>
        <p:spPr bwMode="gray">
          <a:xfrm>
            <a:off x="551384" y="3154174"/>
            <a:ext cx="11089232" cy="338554"/>
          </a:xfrm>
          <a:prstGeom prst="rect">
            <a:avLst/>
          </a:prstGeom>
        </p:spPr>
        <p:txBody>
          <a:bodyPr wrap="square">
            <a:spAutoFit/>
          </a:bodyPr>
          <a:lstStyle/>
          <a:p>
            <a:pPr marL="342900" indent="-342900" fontAlgn="ctr">
              <a:buFont typeface="+mj-lt"/>
              <a:buAutoNum type="arabicPeriod" startAt="2"/>
            </a:pPr>
            <a:r>
              <a:rPr lang="en-US" sz="1600" dirty="0">
                <a:latin typeface="Huawei Sans" panose="020C0503030203020204" pitchFamily="34" charset="0"/>
              </a:rPr>
              <a:t>Set the priority of the security zone.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9" name="矩形 8">
            <a:extLst>
              <a:ext uri="{FF2B5EF4-FFF2-40B4-BE49-F238E27FC236}">
                <a16:creationId xmlns:a16="http://schemas.microsoft.com/office/drawing/2014/main" id="{3F657C96-E0F8-4158-BE13-42DD133614B1}"/>
              </a:ext>
            </a:extLst>
          </p:cNvPr>
          <p:cNvSpPr/>
          <p:nvPr/>
        </p:nvSpPr>
        <p:spPr bwMode="gray">
          <a:xfrm>
            <a:off x="993417" y="3982843"/>
            <a:ext cx="10608699" cy="707886"/>
          </a:xfrm>
          <a:prstGeom prst="rect">
            <a:avLst/>
          </a:prstGeom>
        </p:spPr>
        <p:txBody>
          <a:bodyPr wrap="square">
            <a:spAutoFit/>
          </a:bodyPr>
          <a:lstStyle/>
          <a:p>
            <a:pPr fontAlgn="ctr">
              <a:lnSpc>
                <a:spcPts val="2400"/>
              </a:lnSpc>
            </a:pPr>
            <a:r>
              <a:rPr lang="en-US" sz="1600">
                <a:latin typeface="Huawei Sans" panose="020C0503030203020204" pitchFamily="34" charset="0"/>
              </a:rPr>
              <a:t>The </a:t>
            </a:r>
            <a:r>
              <a:rPr lang="en-US" sz="1600" dirty="0">
                <a:latin typeface="Huawei Sans" panose="020C0503030203020204" pitchFamily="34" charset="0"/>
              </a:rPr>
              <a:t>priority value ranges from 1 to 100. It is unique. A larger value indicates a higher priority. Default security zones cannot be deleted, and their priorities cannot be reconfigured or deleted.</a:t>
            </a:r>
          </a:p>
        </p:txBody>
      </p:sp>
      <p:sp>
        <p:nvSpPr>
          <p:cNvPr id="10" name="矩形 9">
            <a:extLst>
              <a:ext uri="{FF2B5EF4-FFF2-40B4-BE49-F238E27FC236}">
                <a16:creationId xmlns:a16="http://schemas.microsoft.com/office/drawing/2014/main" id="{732B0D96-B181-4DC4-B71A-6A91B9215BAC}"/>
              </a:ext>
            </a:extLst>
          </p:cNvPr>
          <p:cNvSpPr/>
          <p:nvPr/>
        </p:nvSpPr>
        <p:spPr bwMode="gray">
          <a:xfrm>
            <a:off x="993417" y="5252094"/>
            <a:ext cx="10608699" cy="338554"/>
          </a:xfrm>
          <a:prstGeom prst="rect">
            <a:avLst/>
          </a:prstGeom>
          <a:solidFill>
            <a:srgbClr val="F4FBFE"/>
          </a:solidFill>
          <a:ln>
            <a:solidFill>
              <a:srgbClr val="99DFF9"/>
            </a:solidFill>
          </a:ln>
        </p:spPr>
        <p:txBody>
          <a:bodyPr wrap="square">
            <a:spAutoFit/>
          </a:bodyPr>
          <a:lstStyle/>
          <a:p>
            <a:pPr fontAlgn="ctr"/>
            <a:r>
              <a:rPr lang="en-US" sz="1600" dirty="0">
                <a:latin typeface="Huawei Sans" panose="020C0503030203020204" pitchFamily="34" charset="0"/>
              </a:rPr>
              <a:t>[Huawei] </a:t>
            </a:r>
            <a:r>
              <a:rPr lang="en-US" sz="1600" b="1" dirty="0">
                <a:latin typeface="Huawei Sans" panose="020C0503030203020204" pitchFamily="34" charset="0"/>
              </a:rPr>
              <a:t>add interface </a:t>
            </a:r>
            <a:r>
              <a:rPr lang="en-US" sz="1600" i="1" dirty="0">
                <a:latin typeface="Huawei Sans" panose="020C0503030203020204" pitchFamily="34" charset="0"/>
              </a:rPr>
              <a:t>interface-type { interface-number | interface-</a:t>
            </a:r>
            <a:r>
              <a:rPr lang="en-US" sz="1600" i="1" dirty="0" err="1">
                <a:latin typeface="Huawei Sans" panose="020C0503030203020204" pitchFamily="34" charset="0"/>
              </a:rPr>
              <a:t>number.subinterface</a:t>
            </a:r>
            <a:r>
              <a:rPr lang="en-US" sz="1600" i="1" dirty="0">
                <a:latin typeface="Huawei Sans" panose="020C0503030203020204" pitchFamily="34" charset="0"/>
              </a:rPr>
              <a:t>-number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1" name="矩形 10">
            <a:extLst>
              <a:ext uri="{FF2B5EF4-FFF2-40B4-BE49-F238E27FC236}">
                <a16:creationId xmlns:a16="http://schemas.microsoft.com/office/drawing/2014/main" id="{6E93F5A8-0D4C-466A-8174-AF150E32FD8A}"/>
              </a:ext>
            </a:extLst>
          </p:cNvPr>
          <p:cNvSpPr/>
          <p:nvPr/>
        </p:nvSpPr>
        <p:spPr bwMode="gray">
          <a:xfrm>
            <a:off x="551384" y="4819947"/>
            <a:ext cx="11089232" cy="338554"/>
          </a:xfrm>
          <a:prstGeom prst="rect">
            <a:avLst/>
          </a:prstGeom>
        </p:spPr>
        <p:txBody>
          <a:bodyPr wrap="square">
            <a:spAutoFit/>
          </a:bodyPr>
          <a:lstStyle/>
          <a:p>
            <a:pPr marL="342900" indent="-342900" fontAlgn="ctr">
              <a:buFont typeface="+mj-lt"/>
              <a:buAutoNum type="arabicPeriod" startAt="3"/>
            </a:pPr>
            <a:r>
              <a:rPr lang="en-US" sz="1600" dirty="0">
                <a:latin typeface="Huawei Sans" panose="020C0503030203020204" pitchFamily="34" charset="0"/>
              </a:rPr>
              <a:t>Add an interface to the security zone.</a:t>
            </a:r>
          </a:p>
        </p:txBody>
      </p:sp>
      <p:sp>
        <p:nvSpPr>
          <p:cNvPr id="12" name="矩形 11">
            <a:extLst>
              <a:ext uri="{FF2B5EF4-FFF2-40B4-BE49-F238E27FC236}">
                <a16:creationId xmlns:a16="http://schemas.microsoft.com/office/drawing/2014/main" id="{76E7AD7A-A691-4AD9-9264-1AD43BF2EDE1}"/>
              </a:ext>
            </a:extLst>
          </p:cNvPr>
          <p:cNvSpPr/>
          <p:nvPr/>
        </p:nvSpPr>
        <p:spPr bwMode="gray">
          <a:xfrm>
            <a:off x="993417" y="5660489"/>
            <a:ext cx="10608699" cy="707886"/>
          </a:xfrm>
          <a:prstGeom prst="rect">
            <a:avLst/>
          </a:prstGeom>
        </p:spPr>
        <p:txBody>
          <a:bodyPr wrap="square">
            <a:spAutoFit/>
          </a:bodyPr>
          <a:lstStyle/>
          <a:p>
            <a:pPr fontAlgn="ctr">
              <a:lnSpc>
                <a:spcPts val="2400"/>
              </a:lnSpc>
            </a:pPr>
            <a:r>
              <a:rPr lang="en-US" sz="1600">
                <a:latin typeface="Huawei Sans" panose="020C0503030203020204" pitchFamily="34" charset="0"/>
              </a:rPr>
              <a:t>A </a:t>
            </a:r>
            <a:r>
              <a:rPr lang="en-US" sz="1600" dirty="0">
                <a:latin typeface="Huawei Sans" panose="020C0503030203020204" pitchFamily="34" charset="0"/>
              </a:rPr>
              <a:t>security zone needs to be associated with a specific interface of a firewall. That is, the interface needs to be added to the security zone. The interface can be a physical or logical one.</a:t>
            </a:r>
          </a:p>
        </p:txBody>
      </p:sp>
    </p:spTree>
    <p:extLst>
      <p:ext uri="{BB962C8B-B14F-4D97-AF65-F5344CB8AC3E}">
        <p14:creationId xmlns:p14="http://schemas.microsoft.com/office/powerpoint/2010/main" val="9671927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521B5904-5B7F-4A89-825D-567C395E487C}"/>
              </a:ext>
            </a:extLst>
          </p:cNvPr>
          <p:cNvSpPr>
            <a:spLocks noGrp="1"/>
          </p:cNvSpPr>
          <p:nvPr>
            <p:ph type="title"/>
          </p:nvPr>
        </p:nvSpPr>
        <p:spPr bwMode="gray">
          <a:xfrm>
            <a:off x="1594177" y="410400"/>
            <a:ext cx="10232638" cy="640800"/>
          </a:xfrm>
        </p:spPr>
        <p:txBody>
          <a:bodyPr/>
          <a:lstStyle/>
          <a:p>
            <a:pPr fontAlgn="ctr">
              <a:lnSpc>
                <a:spcPct val="100000"/>
              </a:lnSpc>
            </a:pPr>
            <a:r>
              <a:rPr lang="en-US" sz="3200" dirty="0">
                <a:latin typeface="Huawei Sans" panose="020C0503030203020204" pitchFamily="34" charset="0"/>
              </a:rPr>
              <a:t>Basic Firewall Configurations — Security Policy (1)</a:t>
            </a:r>
            <a:endParaRPr lang="en-US" altLang="zh-CN" sz="3200" dirty="0">
              <a:latin typeface="Huawei Sans" panose="020C0503030203020204" pitchFamily="34" charset="0"/>
            </a:endParaRPr>
          </a:p>
        </p:txBody>
      </p:sp>
      <p:sp>
        <p:nvSpPr>
          <p:cNvPr id="4" name="矩形 3">
            <a:extLst>
              <a:ext uri="{FF2B5EF4-FFF2-40B4-BE49-F238E27FC236}">
                <a16:creationId xmlns:a16="http://schemas.microsoft.com/office/drawing/2014/main" id="{4155CF1B-D6D5-4CBC-A7C4-3539BA1D8C49}"/>
              </a:ext>
            </a:extLst>
          </p:cNvPr>
          <p:cNvSpPr/>
          <p:nvPr/>
        </p:nvSpPr>
        <p:spPr bwMode="gray">
          <a:xfrm>
            <a:off x="1003042" y="1784044"/>
            <a:ext cx="10608699" cy="338554"/>
          </a:xfrm>
          <a:prstGeom prst="rect">
            <a:avLst/>
          </a:prstGeom>
          <a:solidFill>
            <a:srgbClr val="F4FBFE"/>
          </a:solidFill>
          <a:ln>
            <a:solidFill>
              <a:srgbClr val="99DFF9"/>
            </a:solidFill>
          </a:ln>
        </p:spPr>
        <p:txBody>
          <a:bodyPr wrap="square">
            <a:spAutoFit/>
          </a:bodyPr>
          <a:lstStyle/>
          <a:p>
            <a:pPr fontAlgn="ctr"/>
            <a:r>
              <a:rPr lang="en-US" sz="1600" dirty="0">
                <a:latin typeface="Huawei Sans" panose="020C0503030203020204" pitchFamily="34" charset="0"/>
              </a:rPr>
              <a:t>[Huawei] </a:t>
            </a:r>
            <a:r>
              <a:rPr lang="en-US" sz="1600" b="1" dirty="0">
                <a:latin typeface="Huawei Sans" panose="020C0503030203020204" pitchFamily="34" charset="0"/>
              </a:rPr>
              <a:t>security-policy</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4">
            <a:extLst>
              <a:ext uri="{FF2B5EF4-FFF2-40B4-BE49-F238E27FC236}">
                <a16:creationId xmlns:a16="http://schemas.microsoft.com/office/drawing/2014/main" id="{44C4E0BA-5C90-4FB6-BCA6-99B663B19FA8}"/>
              </a:ext>
            </a:extLst>
          </p:cNvPr>
          <p:cNvSpPr/>
          <p:nvPr/>
        </p:nvSpPr>
        <p:spPr bwMode="gray">
          <a:xfrm>
            <a:off x="551384" y="1365312"/>
            <a:ext cx="11089232" cy="338554"/>
          </a:xfrm>
          <a:prstGeom prst="rect">
            <a:avLst/>
          </a:prstGeom>
        </p:spPr>
        <p:txBody>
          <a:bodyPr wrap="square">
            <a:spAutoFit/>
          </a:bodyPr>
          <a:lstStyle/>
          <a:p>
            <a:pPr marL="342900" indent="-342900" fontAlgn="ctr">
              <a:buFont typeface="+mj-lt"/>
              <a:buAutoNum type="arabicPeriod"/>
            </a:pPr>
            <a:r>
              <a:rPr lang="en-US" sz="1600" dirty="0">
                <a:latin typeface="Huawei Sans" panose="020C0503030203020204" pitchFamily="34" charset="0"/>
              </a:rPr>
              <a:t>Enter the security policy view.</a:t>
            </a:r>
          </a:p>
        </p:txBody>
      </p:sp>
      <p:sp>
        <p:nvSpPr>
          <p:cNvPr id="6" name="矩形 5">
            <a:extLst>
              <a:ext uri="{FF2B5EF4-FFF2-40B4-BE49-F238E27FC236}">
                <a16:creationId xmlns:a16="http://schemas.microsoft.com/office/drawing/2014/main" id="{2683E34D-F948-4861-A2DA-5897E9554D17}"/>
              </a:ext>
            </a:extLst>
          </p:cNvPr>
          <p:cNvSpPr/>
          <p:nvPr/>
        </p:nvSpPr>
        <p:spPr bwMode="gray">
          <a:xfrm>
            <a:off x="1003042" y="2202776"/>
            <a:ext cx="10608699" cy="400110"/>
          </a:xfrm>
          <a:prstGeom prst="rect">
            <a:avLst/>
          </a:prstGeom>
        </p:spPr>
        <p:txBody>
          <a:bodyPr wrap="square">
            <a:spAutoFit/>
          </a:bodyPr>
          <a:lstStyle/>
          <a:p>
            <a:pPr fontAlgn="ctr">
              <a:lnSpc>
                <a:spcPts val="2400"/>
              </a:lnSpc>
            </a:pPr>
            <a:r>
              <a:rPr lang="en-US" sz="1600" dirty="0">
                <a:latin typeface="Huawei Sans" panose="020C0503030203020204" pitchFamily="34" charset="0"/>
              </a:rPr>
              <a:t>You can create, copy, move, or rename a security policy rule in the security policy view.</a:t>
            </a:r>
          </a:p>
        </p:txBody>
      </p:sp>
      <p:sp>
        <p:nvSpPr>
          <p:cNvPr id="7" name="矩形 6">
            <a:extLst>
              <a:ext uri="{FF2B5EF4-FFF2-40B4-BE49-F238E27FC236}">
                <a16:creationId xmlns:a16="http://schemas.microsoft.com/office/drawing/2014/main" id="{DE8F6EE9-08D2-4C17-B52B-2BA7D62EA7C2}"/>
              </a:ext>
            </a:extLst>
          </p:cNvPr>
          <p:cNvSpPr/>
          <p:nvPr/>
        </p:nvSpPr>
        <p:spPr bwMode="gray">
          <a:xfrm>
            <a:off x="1003042" y="3079418"/>
            <a:ext cx="10608699" cy="338554"/>
          </a:xfrm>
          <a:prstGeom prst="rect">
            <a:avLst/>
          </a:prstGeom>
          <a:solidFill>
            <a:srgbClr val="F4FBFE"/>
          </a:solidFill>
          <a:ln>
            <a:solidFill>
              <a:srgbClr val="99DFF9"/>
            </a:solidFill>
          </a:ln>
        </p:spPr>
        <p:txBody>
          <a:bodyPr wrap="square">
            <a:spAutoFit/>
          </a:bodyPr>
          <a:lstStyle/>
          <a:p>
            <a:pPr fontAlgn="ctr"/>
            <a:r>
              <a:rPr lang="en-US" sz="1600" dirty="0">
                <a:latin typeface="Huawei Sans" panose="020C0503030203020204" pitchFamily="34" charset="0"/>
              </a:rPr>
              <a:t>[Huawei-policy-security] </a:t>
            </a:r>
            <a:r>
              <a:rPr lang="en-US" sz="1600" b="1" dirty="0">
                <a:latin typeface="Huawei Sans" panose="020C0503030203020204" pitchFamily="34" charset="0"/>
              </a:rPr>
              <a:t>rule name </a:t>
            </a:r>
            <a:r>
              <a:rPr lang="en-US" sz="1600" i="1" dirty="0">
                <a:latin typeface="Huawei Sans" panose="020C0503030203020204" pitchFamily="34" charset="0"/>
              </a:rPr>
              <a:t>rule-name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 name="矩形 7">
            <a:extLst>
              <a:ext uri="{FF2B5EF4-FFF2-40B4-BE49-F238E27FC236}">
                <a16:creationId xmlns:a16="http://schemas.microsoft.com/office/drawing/2014/main" id="{7D03D82F-BDCE-482A-A9FF-3C6992CF8382}"/>
              </a:ext>
            </a:extLst>
          </p:cNvPr>
          <p:cNvSpPr/>
          <p:nvPr/>
        </p:nvSpPr>
        <p:spPr bwMode="gray">
          <a:xfrm>
            <a:off x="551384" y="2660686"/>
            <a:ext cx="11089232" cy="338554"/>
          </a:xfrm>
          <a:prstGeom prst="rect">
            <a:avLst/>
          </a:prstGeom>
        </p:spPr>
        <p:txBody>
          <a:bodyPr wrap="square">
            <a:spAutoFit/>
          </a:bodyPr>
          <a:lstStyle/>
          <a:p>
            <a:pPr marL="342900" indent="-342900" fontAlgn="ctr">
              <a:buFont typeface="+mj-lt"/>
              <a:buAutoNum type="arabicPeriod" startAt="2"/>
            </a:pPr>
            <a:r>
              <a:rPr lang="en-US" sz="1600" dirty="0">
                <a:latin typeface="Huawei Sans" panose="020C0503030203020204" pitchFamily="34" charset="0"/>
              </a:rPr>
              <a:t>Configure a security policy </a:t>
            </a:r>
            <a:r>
              <a:rPr lang="en-US" sz="1600">
                <a:latin typeface="Huawei Sans" panose="020C0503030203020204" pitchFamily="34" charset="0"/>
              </a:rPr>
              <a:t>rule in the security policy view and </a:t>
            </a:r>
            <a:r>
              <a:rPr lang="en-US" sz="1600" dirty="0">
                <a:latin typeface="Huawei Sans" panose="020C0503030203020204" pitchFamily="34" charset="0"/>
              </a:rPr>
              <a:t>enter the security policy rule view.</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0" name="矩形 9">
            <a:extLst>
              <a:ext uri="{FF2B5EF4-FFF2-40B4-BE49-F238E27FC236}">
                <a16:creationId xmlns:a16="http://schemas.microsoft.com/office/drawing/2014/main" id="{0DC84EC2-7245-4B2E-875E-0371CFF31A19}"/>
              </a:ext>
            </a:extLst>
          </p:cNvPr>
          <p:cNvSpPr/>
          <p:nvPr/>
        </p:nvSpPr>
        <p:spPr bwMode="gray">
          <a:xfrm>
            <a:off x="1003042" y="4058269"/>
            <a:ext cx="10608699" cy="338554"/>
          </a:xfrm>
          <a:prstGeom prst="rect">
            <a:avLst/>
          </a:prstGeom>
          <a:solidFill>
            <a:srgbClr val="F4FBFE"/>
          </a:solidFill>
          <a:ln>
            <a:solidFill>
              <a:srgbClr val="99DFF9"/>
            </a:solidFill>
          </a:ln>
        </p:spPr>
        <p:txBody>
          <a:bodyPr wrap="square">
            <a:spAutoFit/>
          </a:bodyPr>
          <a:lstStyle/>
          <a:p>
            <a:pPr fontAlgn="ctr"/>
            <a:r>
              <a:rPr lang="en-US" sz="1600" dirty="0">
                <a:latin typeface="Huawei Sans" panose="020C0503030203020204" pitchFamily="34" charset="0"/>
              </a:rPr>
              <a:t>[Huawei-policy-security-rule-name] </a:t>
            </a:r>
            <a:r>
              <a:rPr lang="en-US" sz="1600" b="1" dirty="0">
                <a:latin typeface="Huawei Sans" panose="020C0503030203020204" pitchFamily="34" charset="0"/>
              </a:rPr>
              <a:t>source-zone </a:t>
            </a:r>
            <a:r>
              <a:rPr lang="en-US" sz="1600" i="1" dirty="0">
                <a:latin typeface="Huawei Sans" panose="020C0503030203020204" pitchFamily="34" charset="0"/>
              </a:rPr>
              <a:t>{ zone-name </a:t>
            </a:r>
            <a:r>
              <a:rPr lang="en-US" sz="1600" dirty="0">
                <a:latin typeface="Huawei Sans" panose="020C0503030203020204" pitchFamily="34" charset="0"/>
              </a:rPr>
              <a:t>&amp;&lt;1-6&gt; | </a:t>
            </a:r>
            <a:r>
              <a:rPr lang="en-US" sz="1600" b="1" dirty="0">
                <a:latin typeface="Huawei Sans" panose="020C0503030203020204" pitchFamily="34" charset="0"/>
              </a:rPr>
              <a:t>any</a:t>
            </a:r>
            <a:r>
              <a:rPr lang="en-US" sz="1600" dirty="0">
                <a:latin typeface="Huawei Sans" panose="020C0503030203020204" pitchFamily="34" charset="0"/>
              </a:rPr>
              <a:t> </a:t>
            </a:r>
            <a:r>
              <a:rPr lang="en-US" sz="1600" i="1" dirty="0">
                <a:latin typeface="Huawei Sans" panose="020C0503030203020204" pitchFamily="34" charset="0"/>
              </a:rPr>
              <a:t>}</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1" name="矩形 10">
            <a:extLst>
              <a:ext uri="{FF2B5EF4-FFF2-40B4-BE49-F238E27FC236}">
                <a16:creationId xmlns:a16="http://schemas.microsoft.com/office/drawing/2014/main" id="{D3FC3E0A-D2E4-4DA6-B910-9E1CC5D8753D}"/>
              </a:ext>
            </a:extLst>
          </p:cNvPr>
          <p:cNvSpPr/>
          <p:nvPr/>
        </p:nvSpPr>
        <p:spPr bwMode="gray">
          <a:xfrm>
            <a:off x="551384" y="3639537"/>
            <a:ext cx="11089232" cy="338554"/>
          </a:xfrm>
          <a:prstGeom prst="rect">
            <a:avLst/>
          </a:prstGeom>
        </p:spPr>
        <p:txBody>
          <a:bodyPr wrap="square">
            <a:spAutoFit/>
          </a:bodyPr>
          <a:lstStyle/>
          <a:p>
            <a:pPr marL="342900" indent="-342900" fontAlgn="ctr">
              <a:buFont typeface="+mj-lt"/>
              <a:buAutoNum type="arabicPeriod" startAt="3"/>
            </a:pPr>
            <a:r>
              <a:rPr lang="en-US" sz="1600" dirty="0">
                <a:latin typeface="Huawei Sans" panose="020C0503030203020204" pitchFamily="34" charset="0"/>
              </a:rPr>
              <a:t>Configure the source security zone of the security policy rule </a:t>
            </a:r>
            <a:r>
              <a:rPr lang="en-US" altLang="zh-CN" sz="1600" dirty="0">
                <a:latin typeface="Huawei Sans" panose="020C0503030203020204" pitchFamily="34" charset="0"/>
              </a:rPr>
              <a:t>in the security policy rule view</a:t>
            </a:r>
            <a:r>
              <a:rPr lang="en-US" sz="1600" dirty="0">
                <a:latin typeface="Huawei Sans" panose="020C0503030203020204" pitchFamily="34" charset="0"/>
              </a:rPr>
              <a:t>.</a:t>
            </a:r>
          </a:p>
        </p:txBody>
      </p:sp>
      <p:sp>
        <p:nvSpPr>
          <p:cNvPr id="12" name="矩形 11">
            <a:extLst>
              <a:ext uri="{FF2B5EF4-FFF2-40B4-BE49-F238E27FC236}">
                <a16:creationId xmlns:a16="http://schemas.microsoft.com/office/drawing/2014/main" id="{264759A6-C051-425F-9DB8-F9422EA42949}"/>
              </a:ext>
            </a:extLst>
          </p:cNvPr>
          <p:cNvSpPr/>
          <p:nvPr/>
        </p:nvSpPr>
        <p:spPr bwMode="gray">
          <a:xfrm>
            <a:off x="1003042" y="4477001"/>
            <a:ext cx="10608699" cy="707886"/>
          </a:xfrm>
          <a:prstGeom prst="rect">
            <a:avLst/>
          </a:prstGeom>
        </p:spPr>
        <p:txBody>
          <a:bodyPr wrap="square">
            <a:spAutoFit/>
          </a:bodyPr>
          <a:lstStyle/>
          <a:p>
            <a:pPr fontAlgn="ctr">
              <a:lnSpc>
                <a:spcPts val="2400"/>
              </a:lnSpc>
            </a:pPr>
            <a:r>
              <a:rPr lang="en-US" sz="1600">
                <a:latin typeface="Huawei Sans" panose="020C0503030203020204" pitchFamily="34" charset="0"/>
              </a:rPr>
              <a:t>The </a:t>
            </a:r>
            <a:r>
              <a:rPr lang="en-US" sz="1600" dirty="0">
                <a:latin typeface="Huawei Sans" panose="020C0503030203020204" pitchFamily="34" charset="0"/>
              </a:rPr>
              <a:t>security zone must exist in the system. You can add or delete a maximum of six security zones in a security policy rule at a time.</a:t>
            </a:r>
          </a:p>
        </p:txBody>
      </p:sp>
      <p:sp>
        <p:nvSpPr>
          <p:cNvPr id="13" name="矩形 12">
            <a:extLst>
              <a:ext uri="{FF2B5EF4-FFF2-40B4-BE49-F238E27FC236}">
                <a16:creationId xmlns:a16="http://schemas.microsoft.com/office/drawing/2014/main" id="{ADEF2C1C-1967-4D08-996E-04DBD33FF372}"/>
              </a:ext>
            </a:extLst>
          </p:cNvPr>
          <p:cNvSpPr/>
          <p:nvPr/>
        </p:nvSpPr>
        <p:spPr bwMode="gray">
          <a:xfrm>
            <a:off x="551384" y="5242688"/>
            <a:ext cx="11089232" cy="338554"/>
          </a:xfrm>
          <a:prstGeom prst="rect">
            <a:avLst/>
          </a:prstGeom>
        </p:spPr>
        <p:txBody>
          <a:bodyPr wrap="square">
            <a:spAutoFit/>
          </a:bodyPr>
          <a:lstStyle/>
          <a:p>
            <a:pPr marL="342900" indent="-342900" fontAlgn="ctr">
              <a:buFont typeface="+mj-lt"/>
              <a:buAutoNum type="arabicPeriod" startAt="4"/>
            </a:pPr>
            <a:r>
              <a:rPr lang="en-US" sz="1600" dirty="0">
                <a:latin typeface="Huawei Sans" panose="020C0503030203020204" pitchFamily="34" charset="0"/>
              </a:rPr>
              <a:t>Configure the destination security zone of the security </a:t>
            </a:r>
            <a:r>
              <a:rPr lang="en-US" sz="1600">
                <a:latin typeface="Huawei Sans" panose="020C0503030203020204" pitchFamily="34" charset="0"/>
              </a:rPr>
              <a:t>policy rule in the </a:t>
            </a:r>
            <a:r>
              <a:rPr lang="en-US" altLang="zh-CN" sz="1600">
                <a:latin typeface="Huawei Sans" panose="020C0503030203020204" pitchFamily="34" charset="0"/>
              </a:rPr>
              <a:t>security policy rule view</a:t>
            </a:r>
            <a:r>
              <a:rPr lang="en-US" sz="1600">
                <a:latin typeface="Huawei Sans" panose="020C0503030203020204" pitchFamily="34" charset="0"/>
              </a:rPr>
              <a:t>.</a:t>
            </a:r>
            <a:endParaRPr lang="en-US" sz="1600" dirty="0">
              <a:latin typeface="Huawei Sans" panose="020C0503030203020204" pitchFamily="34" charset="0"/>
            </a:endParaRPr>
          </a:p>
        </p:txBody>
      </p:sp>
      <p:sp>
        <p:nvSpPr>
          <p:cNvPr id="14" name="矩形 13">
            <a:extLst>
              <a:ext uri="{FF2B5EF4-FFF2-40B4-BE49-F238E27FC236}">
                <a16:creationId xmlns:a16="http://schemas.microsoft.com/office/drawing/2014/main" id="{B7AC7D2C-94B4-4C4F-99BE-531C9BA1F6B7}"/>
              </a:ext>
            </a:extLst>
          </p:cNvPr>
          <p:cNvSpPr/>
          <p:nvPr/>
        </p:nvSpPr>
        <p:spPr bwMode="gray">
          <a:xfrm>
            <a:off x="1003042" y="5661417"/>
            <a:ext cx="10608699" cy="338554"/>
          </a:xfrm>
          <a:prstGeom prst="rect">
            <a:avLst/>
          </a:prstGeom>
          <a:solidFill>
            <a:srgbClr val="F4FBFE"/>
          </a:solidFill>
          <a:ln>
            <a:solidFill>
              <a:srgbClr val="99DFF9"/>
            </a:solidFill>
          </a:ln>
        </p:spPr>
        <p:txBody>
          <a:bodyPr wrap="square">
            <a:spAutoFit/>
          </a:bodyPr>
          <a:lstStyle/>
          <a:p>
            <a:pPr fontAlgn="ctr"/>
            <a:r>
              <a:rPr lang="en-US" sz="1600" dirty="0">
                <a:latin typeface="Huawei Sans" panose="020C0503030203020204" pitchFamily="34" charset="0"/>
              </a:rPr>
              <a:t>[Huawei-policy-security-rule-name] </a:t>
            </a:r>
            <a:r>
              <a:rPr lang="en-US" sz="1600" b="1" dirty="0">
                <a:latin typeface="Huawei Sans" panose="020C0503030203020204" pitchFamily="34" charset="0"/>
              </a:rPr>
              <a:t>destination-zone </a:t>
            </a:r>
            <a:r>
              <a:rPr lang="en-US" sz="1600" i="1" dirty="0">
                <a:latin typeface="Huawei Sans" panose="020C0503030203020204" pitchFamily="34" charset="0"/>
              </a:rPr>
              <a:t>{ zone-name </a:t>
            </a:r>
            <a:r>
              <a:rPr lang="en-US" sz="1600" dirty="0">
                <a:latin typeface="Huawei Sans" panose="020C0503030203020204" pitchFamily="34" charset="0"/>
              </a:rPr>
              <a:t>&amp;&lt;1-6&gt; | </a:t>
            </a:r>
            <a:r>
              <a:rPr lang="en-US" sz="1600" b="1" dirty="0">
                <a:latin typeface="Huawei Sans" panose="020C0503030203020204" pitchFamily="34" charset="0"/>
              </a:rPr>
              <a:t>any</a:t>
            </a:r>
            <a:r>
              <a:rPr lang="en-US" sz="1600" dirty="0">
                <a:latin typeface="Huawei Sans" panose="020C0503030203020204" pitchFamily="34" charset="0"/>
              </a:rPr>
              <a:t> </a:t>
            </a:r>
            <a:r>
              <a:rPr lang="en-US" sz="1600" i="1" dirty="0">
                <a:latin typeface="Huawei Sans" panose="020C0503030203020204" pitchFamily="34" charset="0"/>
              </a:rPr>
              <a:t>}</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1532653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521B5904-5B7F-4A89-825D-567C395E487C}"/>
              </a:ext>
            </a:extLst>
          </p:cNvPr>
          <p:cNvSpPr>
            <a:spLocks noGrp="1"/>
          </p:cNvSpPr>
          <p:nvPr>
            <p:ph type="title"/>
          </p:nvPr>
        </p:nvSpPr>
        <p:spPr bwMode="gray">
          <a:xfrm>
            <a:off x="1594176" y="410400"/>
            <a:ext cx="10241265" cy="640800"/>
          </a:xfrm>
        </p:spPr>
        <p:txBody>
          <a:bodyPr/>
          <a:lstStyle/>
          <a:p>
            <a:pPr fontAlgn="ctr">
              <a:lnSpc>
                <a:spcPct val="100000"/>
              </a:lnSpc>
            </a:pPr>
            <a:r>
              <a:rPr lang="en-US" sz="3200" dirty="0">
                <a:latin typeface="Huawei Sans" panose="020C0503030203020204" pitchFamily="34" charset="0"/>
              </a:rPr>
              <a:t>Basic Firewall Configurations — Security Policy (2)</a:t>
            </a:r>
            <a:endParaRPr lang="en-US" altLang="zh-CN" sz="3200" dirty="0">
              <a:latin typeface="Huawei Sans" panose="020C0503030203020204" pitchFamily="34" charset="0"/>
            </a:endParaRPr>
          </a:p>
        </p:txBody>
      </p:sp>
      <p:sp>
        <p:nvSpPr>
          <p:cNvPr id="4" name="矩形 3">
            <a:extLst>
              <a:ext uri="{FF2B5EF4-FFF2-40B4-BE49-F238E27FC236}">
                <a16:creationId xmlns:a16="http://schemas.microsoft.com/office/drawing/2014/main" id="{4155CF1B-D6D5-4CBC-A7C4-3539BA1D8C49}"/>
              </a:ext>
            </a:extLst>
          </p:cNvPr>
          <p:cNvSpPr/>
          <p:nvPr/>
        </p:nvSpPr>
        <p:spPr bwMode="gray">
          <a:xfrm>
            <a:off x="1003042" y="1779652"/>
            <a:ext cx="10742871" cy="338554"/>
          </a:xfrm>
          <a:prstGeom prst="rect">
            <a:avLst/>
          </a:prstGeom>
          <a:solidFill>
            <a:srgbClr val="F4FBFE"/>
          </a:solidFill>
          <a:ln>
            <a:solidFill>
              <a:srgbClr val="99DFF9"/>
            </a:solidFill>
          </a:ln>
        </p:spPr>
        <p:txBody>
          <a:bodyPr wrap="square">
            <a:spAutoFit/>
          </a:bodyPr>
          <a:lstStyle/>
          <a:p>
            <a:pPr fontAlgn="ctr"/>
            <a:r>
              <a:rPr lang="en-US" sz="1600" dirty="0">
                <a:latin typeface="Huawei Sans" panose="020C0503030203020204" pitchFamily="34" charset="0"/>
              </a:rPr>
              <a:t>[Huawei-policy-security-rule-name] </a:t>
            </a:r>
            <a:r>
              <a:rPr lang="en-US" sz="1600" b="1" dirty="0">
                <a:latin typeface="Huawei Sans" panose="020C0503030203020204" pitchFamily="34" charset="0"/>
              </a:rPr>
              <a:t>source-address </a:t>
            </a:r>
            <a:r>
              <a:rPr lang="en-US" sz="1600" i="1" dirty="0">
                <a:latin typeface="Huawei Sans" panose="020C0503030203020204" pitchFamily="34" charset="0"/>
              </a:rPr>
              <a:t>ipv4-address</a:t>
            </a:r>
            <a:r>
              <a:rPr lang="en-US" sz="1600" dirty="0">
                <a:latin typeface="Huawei Sans" panose="020C0503030203020204" pitchFamily="34" charset="0"/>
              </a:rPr>
              <a:t> </a:t>
            </a:r>
            <a:r>
              <a:rPr lang="en-US" sz="1600" i="1" dirty="0">
                <a:latin typeface="Huawei Sans" panose="020C0503030203020204" pitchFamily="34" charset="0"/>
              </a:rPr>
              <a:t>{ ipv4-mask-length </a:t>
            </a:r>
            <a:r>
              <a:rPr lang="en-US" sz="1600" dirty="0">
                <a:latin typeface="Huawei Sans" panose="020C0503030203020204" pitchFamily="34" charset="0"/>
              </a:rPr>
              <a:t>| </a:t>
            </a:r>
            <a:r>
              <a:rPr lang="en-US" sz="1600" b="1" dirty="0">
                <a:latin typeface="Huawei Sans" panose="020C0503030203020204" pitchFamily="34" charset="0"/>
              </a:rPr>
              <a:t>mask</a:t>
            </a:r>
            <a:r>
              <a:rPr lang="en-US" sz="1600" dirty="0">
                <a:latin typeface="Huawei Sans" panose="020C0503030203020204" pitchFamily="34" charset="0"/>
              </a:rPr>
              <a:t> </a:t>
            </a:r>
            <a:r>
              <a:rPr lang="en-US" sz="1600" i="1" dirty="0">
                <a:latin typeface="Huawei Sans" panose="020C0503030203020204" pitchFamily="34" charset="0"/>
              </a:rPr>
              <a:t>mask-address}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4">
            <a:extLst>
              <a:ext uri="{FF2B5EF4-FFF2-40B4-BE49-F238E27FC236}">
                <a16:creationId xmlns:a16="http://schemas.microsoft.com/office/drawing/2014/main" id="{44C4E0BA-5C90-4FB6-BCA6-99B663B19FA8}"/>
              </a:ext>
            </a:extLst>
          </p:cNvPr>
          <p:cNvSpPr/>
          <p:nvPr/>
        </p:nvSpPr>
        <p:spPr bwMode="gray">
          <a:xfrm>
            <a:off x="551384" y="1365312"/>
            <a:ext cx="11089232" cy="338554"/>
          </a:xfrm>
          <a:prstGeom prst="rect">
            <a:avLst/>
          </a:prstGeom>
        </p:spPr>
        <p:txBody>
          <a:bodyPr wrap="square">
            <a:spAutoFit/>
          </a:bodyPr>
          <a:lstStyle/>
          <a:p>
            <a:pPr marL="342900" indent="-342900" fontAlgn="ctr">
              <a:buFont typeface="+mj-lt"/>
              <a:buAutoNum type="arabicPeriod" startAt="5"/>
            </a:pPr>
            <a:r>
              <a:rPr lang="en-US" sz="1600" dirty="0">
                <a:latin typeface="Huawei Sans" panose="020C0503030203020204" pitchFamily="34" charset="0"/>
              </a:rPr>
              <a:t>Configure the source IP address of the security policy rule.</a:t>
            </a:r>
          </a:p>
        </p:txBody>
      </p:sp>
      <p:sp>
        <p:nvSpPr>
          <p:cNvPr id="6" name="矩形 5">
            <a:extLst>
              <a:ext uri="{FF2B5EF4-FFF2-40B4-BE49-F238E27FC236}">
                <a16:creationId xmlns:a16="http://schemas.microsoft.com/office/drawing/2014/main" id="{2683E34D-F948-4861-A2DA-5897E9554D17}"/>
              </a:ext>
            </a:extLst>
          </p:cNvPr>
          <p:cNvSpPr/>
          <p:nvPr/>
        </p:nvSpPr>
        <p:spPr bwMode="gray">
          <a:xfrm>
            <a:off x="1003042" y="2141240"/>
            <a:ext cx="10608699" cy="400110"/>
          </a:xfrm>
          <a:prstGeom prst="rect">
            <a:avLst/>
          </a:prstGeom>
        </p:spPr>
        <p:txBody>
          <a:bodyPr wrap="square">
            <a:spAutoFit/>
          </a:bodyPr>
          <a:lstStyle/>
          <a:p>
            <a:pPr fontAlgn="ctr">
              <a:lnSpc>
                <a:spcPts val="2400"/>
              </a:lnSpc>
            </a:pPr>
            <a:r>
              <a:rPr lang="en-US" sz="1600" dirty="0">
                <a:latin typeface="Huawei Sans" panose="020C0503030203020204" pitchFamily="34" charset="0"/>
              </a:rPr>
              <a:t>In the command, </a:t>
            </a:r>
            <a:r>
              <a:rPr lang="en-US" sz="1600" i="1" dirty="0">
                <a:latin typeface="Huawei Sans" panose="020C0503030203020204" pitchFamily="34" charset="0"/>
              </a:rPr>
              <a:t>mask-address</a:t>
            </a:r>
            <a:r>
              <a:rPr lang="en-US" sz="1600" dirty="0">
                <a:latin typeface="Huawei Sans" panose="020C0503030203020204" pitchFamily="34" charset="0"/>
              </a:rPr>
              <a:t> is a wildcard mask.</a:t>
            </a:r>
          </a:p>
        </p:txBody>
      </p:sp>
      <p:sp>
        <p:nvSpPr>
          <p:cNvPr id="7" name="矩形 6">
            <a:extLst>
              <a:ext uri="{FF2B5EF4-FFF2-40B4-BE49-F238E27FC236}">
                <a16:creationId xmlns:a16="http://schemas.microsoft.com/office/drawing/2014/main" id="{DE8F6EE9-08D2-4C17-B52B-2BA7D62EA7C2}"/>
              </a:ext>
            </a:extLst>
          </p:cNvPr>
          <p:cNvSpPr/>
          <p:nvPr/>
        </p:nvSpPr>
        <p:spPr bwMode="gray">
          <a:xfrm>
            <a:off x="1003042" y="3061850"/>
            <a:ext cx="10742871" cy="338554"/>
          </a:xfrm>
          <a:prstGeom prst="rect">
            <a:avLst/>
          </a:prstGeom>
          <a:solidFill>
            <a:srgbClr val="F4FBFE"/>
          </a:solidFill>
          <a:ln>
            <a:solidFill>
              <a:srgbClr val="99DFF9"/>
            </a:solidFill>
          </a:ln>
        </p:spPr>
        <p:txBody>
          <a:bodyPr wrap="square">
            <a:spAutoFit/>
          </a:bodyPr>
          <a:lstStyle/>
          <a:p>
            <a:pPr fontAlgn="ctr"/>
            <a:r>
              <a:rPr lang="en-US" sz="1600" dirty="0">
                <a:latin typeface="Huawei Sans" panose="020C0503030203020204" pitchFamily="34" charset="0"/>
              </a:rPr>
              <a:t>[Huawei-policy-security-rule-name] </a:t>
            </a:r>
            <a:r>
              <a:rPr lang="en-US" sz="1600" b="1" dirty="0">
                <a:latin typeface="Huawei Sans" panose="020C0503030203020204" pitchFamily="34" charset="0"/>
              </a:rPr>
              <a:t>destination-address </a:t>
            </a:r>
            <a:r>
              <a:rPr lang="en-US" sz="1600" i="1" dirty="0">
                <a:latin typeface="Huawei Sans" panose="020C0503030203020204" pitchFamily="34" charset="0"/>
              </a:rPr>
              <a:t>ipv4-address</a:t>
            </a:r>
            <a:r>
              <a:rPr lang="en-US" sz="1600" dirty="0">
                <a:latin typeface="Huawei Sans" panose="020C0503030203020204" pitchFamily="34" charset="0"/>
              </a:rPr>
              <a:t> </a:t>
            </a:r>
            <a:r>
              <a:rPr lang="en-US" sz="1600" i="1" dirty="0">
                <a:latin typeface="Huawei Sans" panose="020C0503030203020204" pitchFamily="34" charset="0"/>
              </a:rPr>
              <a:t>{ ipv4-mask-length </a:t>
            </a:r>
            <a:r>
              <a:rPr lang="en-US" sz="1600" dirty="0">
                <a:latin typeface="Huawei Sans" panose="020C0503030203020204" pitchFamily="34" charset="0"/>
              </a:rPr>
              <a:t>| </a:t>
            </a:r>
            <a:r>
              <a:rPr lang="en-US" sz="1600" b="1" dirty="0">
                <a:latin typeface="Huawei Sans" panose="020C0503030203020204" pitchFamily="34" charset="0"/>
              </a:rPr>
              <a:t>mask</a:t>
            </a:r>
            <a:r>
              <a:rPr lang="en-US" sz="1600" dirty="0">
                <a:latin typeface="Huawei Sans" panose="020C0503030203020204" pitchFamily="34" charset="0"/>
              </a:rPr>
              <a:t> </a:t>
            </a:r>
            <a:r>
              <a:rPr lang="en-US" sz="1600" i="1" dirty="0">
                <a:latin typeface="Huawei Sans" panose="020C0503030203020204" pitchFamily="34" charset="0"/>
              </a:rPr>
              <a:t>mask-address}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 name="矩形 7">
            <a:extLst>
              <a:ext uri="{FF2B5EF4-FFF2-40B4-BE49-F238E27FC236}">
                <a16:creationId xmlns:a16="http://schemas.microsoft.com/office/drawing/2014/main" id="{7D03D82F-BDCE-482A-A9FF-3C6992CF8382}"/>
              </a:ext>
            </a:extLst>
          </p:cNvPr>
          <p:cNvSpPr/>
          <p:nvPr/>
        </p:nvSpPr>
        <p:spPr bwMode="gray">
          <a:xfrm>
            <a:off x="551384" y="2647510"/>
            <a:ext cx="11089232" cy="338554"/>
          </a:xfrm>
          <a:prstGeom prst="rect">
            <a:avLst/>
          </a:prstGeom>
        </p:spPr>
        <p:txBody>
          <a:bodyPr wrap="square">
            <a:spAutoFit/>
          </a:bodyPr>
          <a:lstStyle/>
          <a:p>
            <a:pPr marL="342900" indent="-342900" fontAlgn="ctr">
              <a:buFont typeface="+mj-lt"/>
              <a:buAutoNum type="arabicPeriod" startAt="6"/>
            </a:pPr>
            <a:r>
              <a:rPr lang="en-US" sz="1600" dirty="0">
                <a:latin typeface="Huawei Sans" panose="020C0503030203020204" pitchFamily="34" charset="0"/>
              </a:rPr>
              <a:t>Configure the destination IP address of the security policy rule.</a:t>
            </a:r>
          </a:p>
        </p:txBody>
      </p:sp>
      <p:sp>
        <p:nvSpPr>
          <p:cNvPr id="9" name="矩形 8">
            <a:extLst>
              <a:ext uri="{FF2B5EF4-FFF2-40B4-BE49-F238E27FC236}">
                <a16:creationId xmlns:a16="http://schemas.microsoft.com/office/drawing/2014/main" id="{3F657C96-E0F8-4158-BE13-42DD133614B1}"/>
              </a:ext>
            </a:extLst>
          </p:cNvPr>
          <p:cNvSpPr/>
          <p:nvPr/>
        </p:nvSpPr>
        <p:spPr bwMode="gray">
          <a:xfrm>
            <a:off x="1003042" y="3423438"/>
            <a:ext cx="10608699" cy="400110"/>
          </a:xfrm>
          <a:prstGeom prst="rect">
            <a:avLst/>
          </a:prstGeom>
        </p:spPr>
        <p:txBody>
          <a:bodyPr wrap="square">
            <a:spAutoFit/>
          </a:bodyPr>
          <a:lstStyle/>
          <a:p>
            <a:pPr fontAlgn="ctr">
              <a:lnSpc>
                <a:spcPts val="2400"/>
              </a:lnSpc>
            </a:pPr>
            <a:r>
              <a:rPr lang="en-US" sz="1600">
                <a:latin typeface="Huawei Sans" panose="020C0503030203020204" pitchFamily="34" charset="0"/>
              </a:rPr>
              <a:t>In </a:t>
            </a:r>
            <a:r>
              <a:rPr lang="en-US" sz="1600" dirty="0">
                <a:latin typeface="Huawei Sans" panose="020C0503030203020204" pitchFamily="34" charset="0"/>
              </a:rPr>
              <a:t>the command, </a:t>
            </a:r>
            <a:r>
              <a:rPr lang="en-US" sz="1600" i="1" dirty="0">
                <a:latin typeface="Huawei Sans" panose="020C0503030203020204" pitchFamily="34" charset="0"/>
              </a:rPr>
              <a:t>mask-address</a:t>
            </a:r>
            <a:r>
              <a:rPr lang="en-US" sz="1600" dirty="0">
                <a:latin typeface="Huawei Sans" panose="020C0503030203020204" pitchFamily="34" charset="0"/>
              </a:rPr>
              <a:t> is a wildcard mask.</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2" name="矩形 11">
            <a:extLst>
              <a:ext uri="{FF2B5EF4-FFF2-40B4-BE49-F238E27FC236}">
                <a16:creationId xmlns:a16="http://schemas.microsoft.com/office/drawing/2014/main" id="{264759A6-C051-425F-9DB8-F9422EA42949}"/>
              </a:ext>
            </a:extLst>
          </p:cNvPr>
          <p:cNvSpPr/>
          <p:nvPr/>
        </p:nvSpPr>
        <p:spPr bwMode="gray">
          <a:xfrm>
            <a:off x="1003042" y="4590136"/>
            <a:ext cx="10608699" cy="707886"/>
          </a:xfrm>
          <a:prstGeom prst="rect">
            <a:avLst/>
          </a:prstGeom>
        </p:spPr>
        <p:txBody>
          <a:bodyPr wrap="square">
            <a:spAutoFit/>
          </a:bodyPr>
          <a:lstStyle/>
          <a:p>
            <a:pPr fontAlgn="ctr">
              <a:lnSpc>
                <a:spcPts val="2400"/>
              </a:lnSpc>
            </a:pPr>
            <a:r>
              <a:rPr lang="en-US" sz="1600" dirty="0">
                <a:latin typeface="Huawei Sans" panose="020C0503030203020204" pitchFamily="34" charset="0"/>
              </a:rPr>
              <a:t>The </a:t>
            </a:r>
            <a:r>
              <a:rPr lang="en-US" sz="1600" b="1" dirty="0">
                <a:latin typeface="Huawei Sans" panose="020C0503030203020204" pitchFamily="34" charset="0"/>
              </a:rPr>
              <a:t>service</a:t>
            </a:r>
            <a:r>
              <a:rPr lang="en-US" sz="1600" dirty="0">
                <a:latin typeface="Huawei Sans" panose="020C0503030203020204" pitchFamily="34" charset="0"/>
              </a:rPr>
              <a:t> command configures a service. For example, the </a:t>
            </a:r>
            <a:r>
              <a:rPr lang="en-US" sz="1600" b="1" dirty="0">
                <a:latin typeface="Huawei Sans" panose="020C0503030203020204" pitchFamily="34" charset="0"/>
              </a:rPr>
              <a:t>service protocol</a:t>
            </a:r>
            <a:r>
              <a:rPr lang="en-US" sz="1600" dirty="0">
                <a:latin typeface="Huawei Sans" panose="020C0503030203020204" pitchFamily="34" charset="0"/>
              </a:rPr>
              <a:t> command references a TCP/UDP/SCTP port or an IP-layer protocol in a security policy.</a:t>
            </a:r>
          </a:p>
        </p:txBody>
      </p:sp>
      <p:sp>
        <p:nvSpPr>
          <p:cNvPr id="13" name="矩形 12">
            <a:extLst>
              <a:ext uri="{FF2B5EF4-FFF2-40B4-BE49-F238E27FC236}">
                <a16:creationId xmlns:a16="http://schemas.microsoft.com/office/drawing/2014/main" id="{ADEF2C1C-1967-4D08-996E-04DBD33FF372}"/>
              </a:ext>
            </a:extLst>
          </p:cNvPr>
          <p:cNvSpPr/>
          <p:nvPr/>
        </p:nvSpPr>
        <p:spPr bwMode="gray">
          <a:xfrm>
            <a:off x="551384" y="5247074"/>
            <a:ext cx="11089232" cy="338554"/>
          </a:xfrm>
          <a:prstGeom prst="rect">
            <a:avLst/>
          </a:prstGeom>
        </p:spPr>
        <p:txBody>
          <a:bodyPr wrap="square">
            <a:spAutoFit/>
          </a:bodyPr>
          <a:lstStyle/>
          <a:p>
            <a:pPr marL="342900" indent="-342900" fontAlgn="ctr">
              <a:buFont typeface="+mj-lt"/>
              <a:buAutoNum type="arabicPeriod" startAt="8"/>
            </a:pPr>
            <a:r>
              <a:rPr lang="en-US" sz="1600" dirty="0">
                <a:latin typeface="Huawei Sans" panose="020C0503030203020204" pitchFamily="34" charset="0"/>
              </a:rPr>
              <a:t>Configure an action in the security policy rule.</a:t>
            </a:r>
          </a:p>
        </p:txBody>
      </p:sp>
      <p:sp>
        <p:nvSpPr>
          <p:cNvPr id="14" name="矩形 13">
            <a:extLst>
              <a:ext uri="{FF2B5EF4-FFF2-40B4-BE49-F238E27FC236}">
                <a16:creationId xmlns:a16="http://schemas.microsoft.com/office/drawing/2014/main" id="{B7AC7D2C-94B4-4C4F-99BE-531C9BA1F6B7}"/>
              </a:ext>
            </a:extLst>
          </p:cNvPr>
          <p:cNvSpPr/>
          <p:nvPr/>
        </p:nvSpPr>
        <p:spPr bwMode="gray">
          <a:xfrm>
            <a:off x="1003042" y="5661414"/>
            <a:ext cx="10742871" cy="338554"/>
          </a:xfrm>
          <a:prstGeom prst="rect">
            <a:avLst/>
          </a:prstGeom>
          <a:solidFill>
            <a:srgbClr val="F4FBFE"/>
          </a:solidFill>
          <a:ln>
            <a:solidFill>
              <a:srgbClr val="99DFF9"/>
            </a:solidFill>
          </a:ln>
        </p:spPr>
        <p:txBody>
          <a:bodyPr wrap="square">
            <a:spAutoFit/>
          </a:bodyPr>
          <a:lstStyle/>
          <a:p>
            <a:pPr fontAlgn="ctr"/>
            <a:r>
              <a:rPr lang="en-US" sz="1600" dirty="0">
                <a:latin typeface="Huawei Sans" panose="020C0503030203020204" pitchFamily="34" charset="0"/>
              </a:rPr>
              <a:t>[Huawei] </a:t>
            </a:r>
            <a:r>
              <a:rPr lang="en-US" sz="1600" b="1" dirty="0">
                <a:latin typeface="Huawei Sans" panose="020C0503030203020204" pitchFamily="34" charset="0"/>
              </a:rPr>
              <a:t>action </a:t>
            </a:r>
            <a:r>
              <a:rPr lang="en-US" sz="1600" dirty="0">
                <a:latin typeface="Huawei Sans" panose="020C0503030203020204" pitchFamily="34" charset="0"/>
              </a:rPr>
              <a:t>{</a:t>
            </a:r>
            <a:r>
              <a:rPr lang="en-US" sz="1600" b="1" dirty="0">
                <a:latin typeface="Huawei Sans" panose="020C0503030203020204" pitchFamily="34" charset="0"/>
              </a:rPr>
              <a:t> permit</a:t>
            </a:r>
            <a:r>
              <a:rPr lang="en-US" sz="1600" dirty="0">
                <a:latin typeface="Huawei Sans" panose="020C0503030203020204" pitchFamily="34" charset="0"/>
              </a:rPr>
              <a:t> | </a:t>
            </a:r>
            <a:r>
              <a:rPr lang="en-US" sz="1600" b="1" dirty="0">
                <a:latin typeface="Huawei Sans" panose="020C0503030203020204" pitchFamily="34" charset="0"/>
              </a:rPr>
              <a:t>deny</a:t>
            </a:r>
            <a:r>
              <a:rPr lang="en-US" sz="1600" dirty="0">
                <a:latin typeface="Huawei Sans" panose="020C0503030203020204" pitchFamily="34" charset="0"/>
              </a:rPr>
              <a:t> }</a:t>
            </a:r>
          </a:p>
        </p:txBody>
      </p:sp>
      <p:sp>
        <p:nvSpPr>
          <p:cNvPr id="15" name="矩形 14">
            <a:extLst>
              <a:ext uri="{FF2B5EF4-FFF2-40B4-BE49-F238E27FC236}">
                <a16:creationId xmlns:a16="http://schemas.microsoft.com/office/drawing/2014/main" id="{D63B06EF-4DA0-4DE4-8DEC-6FFC3E83A558}"/>
              </a:ext>
            </a:extLst>
          </p:cNvPr>
          <p:cNvSpPr/>
          <p:nvPr/>
        </p:nvSpPr>
        <p:spPr bwMode="gray">
          <a:xfrm>
            <a:off x="551384" y="3852708"/>
            <a:ext cx="11089232" cy="338554"/>
          </a:xfrm>
          <a:prstGeom prst="rect">
            <a:avLst/>
          </a:prstGeom>
        </p:spPr>
        <p:txBody>
          <a:bodyPr wrap="square">
            <a:spAutoFit/>
          </a:bodyPr>
          <a:lstStyle/>
          <a:p>
            <a:pPr marL="342900" indent="-342900" fontAlgn="ctr">
              <a:buFont typeface="+mj-lt"/>
              <a:buAutoNum type="arabicPeriod" startAt="7"/>
            </a:pPr>
            <a:r>
              <a:rPr lang="en-US" sz="1600" dirty="0">
                <a:latin typeface="Huawei Sans" panose="020C0503030203020204" pitchFamily="34" charset="0"/>
              </a:rPr>
              <a:t>Configure a service.</a:t>
            </a:r>
          </a:p>
        </p:txBody>
      </p:sp>
      <p:sp>
        <p:nvSpPr>
          <p:cNvPr id="16" name="矩形 15">
            <a:extLst>
              <a:ext uri="{FF2B5EF4-FFF2-40B4-BE49-F238E27FC236}">
                <a16:creationId xmlns:a16="http://schemas.microsoft.com/office/drawing/2014/main" id="{988E43FE-EE4D-49F9-894D-14332CD5D8AE}"/>
              </a:ext>
            </a:extLst>
          </p:cNvPr>
          <p:cNvSpPr/>
          <p:nvPr/>
        </p:nvSpPr>
        <p:spPr bwMode="gray">
          <a:xfrm>
            <a:off x="1003042" y="4267048"/>
            <a:ext cx="10742871" cy="338554"/>
          </a:xfrm>
          <a:prstGeom prst="rect">
            <a:avLst/>
          </a:prstGeom>
          <a:solidFill>
            <a:srgbClr val="F4FBFE"/>
          </a:solidFill>
          <a:ln>
            <a:solidFill>
              <a:srgbClr val="99DFF9"/>
            </a:solidFill>
          </a:ln>
        </p:spPr>
        <p:txBody>
          <a:bodyPr wrap="square">
            <a:spAutoFit/>
          </a:bodyPr>
          <a:lstStyle/>
          <a:p>
            <a:pPr fontAlgn="ctr"/>
            <a:r>
              <a:rPr lang="en-US" sz="1600" dirty="0">
                <a:latin typeface="Huawei Sans" panose="020C0503030203020204" pitchFamily="34" charset="0"/>
              </a:rPr>
              <a:t>[Huawei] </a:t>
            </a:r>
            <a:r>
              <a:rPr lang="en-US" sz="1600" b="1" dirty="0">
                <a:latin typeface="Huawei Sans" panose="020C0503030203020204" pitchFamily="34" charset="0"/>
              </a:rPr>
              <a:t>service</a:t>
            </a:r>
            <a:r>
              <a:rPr lang="en-US" sz="1600" dirty="0">
                <a:latin typeface="Huawei Sans" panose="020C0503030203020204" pitchFamily="34" charset="0"/>
              </a:rPr>
              <a:t> </a:t>
            </a:r>
            <a:r>
              <a:rPr lang="en-US" sz="1600" i="1" dirty="0">
                <a:latin typeface="Huawei Sans" panose="020C0503030203020204" pitchFamily="34" charset="0"/>
              </a:rPr>
              <a:t>{ service-name &amp;&lt;1-6&gt; | </a:t>
            </a:r>
            <a:r>
              <a:rPr lang="en-US" sz="1600" b="1" dirty="0">
                <a:latin typeface="Huawei Sans" panose="020C0503030203020204" pitchFamily="34" charset="0"/>
              </a:rPr>
              <a:t>any</a:t>
            </a:r>
            <a:r>
              <a:rPr lang="en-US" sz="1600" i="1" dirty="0">
                <a:latin typeface="Huawei Sans" panose="020C0503030203020204" pitchFamily="34" charset="0"/>
              </a:rPr>
              <a:t>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7" name="矩形 16">
            <a:extLst>
              <a:ext uri="{FF2B5EF4-FFF2-40B4-BE49-F238E27FC236}">
                <a16:creationId xmlns:a16="http://schemas.microsoft.com/office/drawing/2014/main" id="{E5DDBA9C-F6D1-4049-AE4F-6803049224FC}"/>
              </a:ext>
            </a:extLst>
          </p:cNvPr>
          <p:cNvSpPr/>
          <p:nvPr/>
        </p:nvSpPr>
        <p:spPr bwMode="gray">
          <a:xfrm>
            <a:off x="1003042" y="6025421"/>
            <a:ext cx="10608699" cy="338554"/>
          </a:xfrm>
          <a:prstGeom prst="rect">
            <a:avLst/>
          </a:prstGeom>
        </p:spPr>
        <p:txBody>
          <a:bodyPr wrap="square">
            <a:spAutoFit/>
          </a:bodyPr>
          <a:lstStyle/>
          <a:p>
            <a:pPr fontAlgn="ctr"/>
            <a:r>
              <a:rPr lang="en-US" sz="1600" dirty="0">
                <a:latin typeface="Huawei Sans" panose="020C0503030203020204" pitchFamily="34" charset="0"/>
              </a:rPr>
              <a:t>The default action of a firewall is </a:t>
            </a:r>
            <a:r>
              <a:rPr lang="en-US" sz="1600" b="1" dirty="0">
                <a:latin typeface="Huawei Sans" panose="020C0503030203020204" pitchFamily="34" charset="0"/>
              </a:rPr>
              <a:t>deny</a:t>
            </a:r>
            <a:r>
              <a:rPr lang="en-US" sz="1600" dirty="0">
                <a:latin typeface="Huawei Sans" panose="020C0503030203020204" pitchFamily="34" charset="0"/>
              </a:rPr>
              <a:t>.</a:t>
            </a:r>
          </a:p>
        </p:txBody>
      </p:sp>
    </p:spTree>
    <p:extLst>
      <p:ext uri="{BB962C8B-B14F-4D97-AF65-F5344CB8AC3E}">
        <p14:creationId xmlns:p14="http://schemas.microsoft.com/office/powerpoint/2010/main" val="208084753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标题 22">
            <a:extLst>
              <a:ext uri="{FF2B5EF4-FFF2-40B4-BE49-F238E27FC236}">
                <a16:creationId xmlns:a16="http://schemas.microsoft.com/office/drawing/2014/main" id="{85D9C45D-940A-457C-BEA8-410B6A8F6E51}"/>
              </a:ext>
            </a:extLst>
          </p:cNvPr>
          <p:cNvSpPr>
            <a:spLocks noGrp="1"/>
          </p:cNvSpPr>
          <p:nvPr>
            <p:ph type="title"/>
          </p:nvPr>
        </p:nvSpPr>
        <p:spPr bwMode="gray"/>
        <p:txBody>
          <a:bodyPr/>
          <a:lstStyle/>
          <a:p>
            <a:pPr fontAlgn="ctr"/>
            <a:r>
              <a:rPr lang="en-US" dirty="0">
                <a:latin typeface="Huawei Sans" panose="020C0503030203020204" pitchFamily="34" charset="0"/>
              </a:rPr>
              <a:t>Firewall Configuration Examples</a:t>
            </a:r>
          </a:p>
        </p:txBody>
      </p:sp>
      <p:grpSp>
        <p:nvGrpSpPr>
          <p:cNvPr id="25" name="组合 24">
            <a:extLst>
              <a:ext uri="{FF2B5EF4-FFF2-40B4-BE49-F238E27FC236}">
                <a16:creationId xmlns:a16="http://schemas.microsoft.com/office/drawing/2014/main" id="{AD4CA947-221A-4CFB-BDCD-8C06E5176DA7}"/>
              </a:ext>
            </a:extLst>
          </p:cNvPr>
          <p:cNvGrpSpPr/>
          <p:nvPr/>
        </p:nvGrpSpPr>
        <p:grpSpPr bwMode="gray">
          <a:xfrm>
            <a:off x="526192" y="3349244"/>
            <a:ext cx="5608490" cy="2893846"/>
            <a:chOff x="580878" y="1494000"/>
            <a:chExt cx="5608490" cy="2893846"/>
          </a:xfrm>
        </p:grpSpPr>
        <p:sp>
          <p:nvSpPr>
            <p:cNvPr id="5" name="圆角矩形 49">
              <a:extLst>
                <a:ext uri="{FF2B5EF4-FFF2-40B4-BE49-F238E27FC236}">
                  <a16:creationId xmlns:a16="http://schemas.microsoft.com/office/drawing/2014/main" id="{AB8B8CB2-035D-4E0E-928F-7C9A655245CD}"/>
                </a:ext>
              </a:extLst>
            </p:cNvPr>
            <p:cNvSpPr/>
            <p:nvPr/>
          </p:nvSpPr>
          <p:spPr bwMode="gray">
            <a:xfrm>
              <a:off x="4542960" y="3438920"/>
              <a:ext cx="1646408" cy="948926"/>
            </a:xfrm>
            <a:prstGeom prst="roundRect">
              <a:avLst>
                <a:gd name="adj" fmla="val 7486"/>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6" name="圆角矩形 49">
              <a:extLst>
                <a:ext uri="{FF2B5EF4-FFF2-40B4-BE49-F238E27FC236}">
                  <a16:creationId xmlns:a16="http://schemas.microsoft.com/office/drawing/2014/main" id="{6F8EC843-A871-4A02-9174-50A721BB7872}"/>
                </a:ext>
              </a:extLst>
            </p:cNvPr>
            <p:cNvSpPr/>
            <p:nvPr/>
          </p:nvSpPr>
          <p:spPr bwMode="gray">
            <a:xfrm>
              <a:off x="610474" y="3434925"/>
              <a:ext cx="1559121" cy="926416"/>
            </a:xfrm>
            <a:prstGeom prst="roundRect">
              <a:avLst>
                <a:gd name="adj" fmla="val 7486"/>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7" name="圆角矩形 49">
              <a:extLst>
                <a:ext uri="{FF2B5EF4-FFF2-40B4-BE49-F238E27FC236}">
                  <a16:creationId xmlns:a16="http://schemas.microsoft.com/office/drawing/2014/main" id="{37822EE7-FCF7-4E73-810B-F4FFB6A050C3}"/>
                </a:ext>
              </a:extLst>
            </p:cNvPr>
            <p:cNvSpPr/>
            <p:nvPr/>
          </p:nvSpPr>
          <p:spPr bwMode="gray">
            <a:xfrm>
              <a:off x="2049995" y="1494000"/>
              <a:ext cx="2484336" cy="1468367"/>
            </a:xfrm>
            <a:prstGeom prst="roundRect">
              <a:avLst>
                <a:gd name="adj" fmla="val 7486"/>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grpSp>
          <p:nvGrpSpPr>
            <p:cNvPr id="8" name="组合 7">
              <a:extLst>
                <a:ext uri="{FF2B5EF4-FFF2-40B4-BE49-F238E27FC236}">
                  <a16:creationId xmlns:a16="http://schemas.microsoft.com/office/drawing/2014/main" id="{A7CC3F55-2846-44CE-A1AA-D33127E6EB33}"/>
                </a:ext>
              </a:extLst>
            </p:cNvPr>
            <p:cNvGrpSpPr/>
            <p:nvPr/>
          </p:nvGrpSpPr>
          <p:grpSpPr bwMode="gray">
            <a:xfrm>
              <a:off x="4703400" y="3541307"/>
              <a:ext cx="1332088" cy="475412"/>
              <a:chOff x="4763912" y="3541307"/>
              <a:chExt cx="1332088" cy="475412"/>
            </a:xfrm>
          </p:grpSpPr>
          <p:sp>
            <p:nvSpPr>
              <p:cNvPr id="9" name="Freeform 159">
                <a:extLst>
                  <a:ext uri="{FF2B5EF4-FFF2-40B4-BE49-F238E27FC236}">
                    <a16:creationId xmlns:a16="http://schemas.microsoft.com/office/drawing/2014/main" id="{B101EE45-47CA-497C-9D9F-2061D17375B6}"/>
                  </a:ext>
                </a:extLst>
              </p:cNvPr>
              <p:cNvSpPr/>
              <p:nvPr/>
            </p:nvSpPr>
            <p:spPr bwMode="gray">
              <a:xfrm flipH="1">
                <a:off x="5186518" y="354130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ndParaRPr>
              </a:p>
            </p:txBody>
          </p:sp>
          <p:pic>
            <p:nvPicPr>
              <p:cNvPr id="10" name="图片 9">
                <a:extLst>
                  <a:ext uri="{FF2B5EF4-FFF2-40B4-BE49-F238E27FC236}">
                    <a16:creationId xmlns:a16="http://schemas.microsoft.com/office/drawing/2014/main" id="{4110CA30-8F2B-42E6-8E08-7178CD90842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63912" y="3573919"/>
                <a:ext cx="540000" cy="442800"/>
              </a:xfrm>
              <a:prstGeom prst="rect">
                <a:avLst/>
              </a:prstGeom>
            </p:spPr>
          </p:pic>
        </p:grpSp>
        <p:pic>
          <p:nvPicPr>
            <p:cNvPr id="11" name="图片 10">
              <a:extLst>
                <a:ext uri="{FF2B5EF4-FFF2-40B4-BE49-F238E27FC236}">
                  <a16:creationId xmlns:a16="http://schemas.microsoft.com/office/drawing/2014/main" id="{E30D4CD7-8ABC-48A4-934E-6B7C0379144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017595" y="3574545"/>
              <a:ext cx="540000" cy="442174"/>
            </a:xfrm>
            <a:prstGeom prst="rect">
              <a:avLst/>
            </a:prstGeom>
          </p:spPr>
        </p:pic>
        <p:pic>
          <p:nvPicPr>
            <p:cNvPr id="12" name="图片 11">
              <a:extLst>
                <a:ext uri="{FF2B5EF4-FFF2-40B4-BE49-F238E27FC236}">
                  <a16:creationId xmlns:a16="http://schemas.microsoft.com/office/drawing/2014/main" id="{50B703A4-87EF-44EA-80D2-97210F149026}"/>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017595" y="2374132"/>
              <a:ext cx="540000" cy="442800"/>
            </a:xfrm>
            <a:prstGeom prst="rect">
              <a:avLst/>
            </a:prstGeom>
          </p:spPr>
        </p:pic>
        <p:pic>
          <p:nvPicPr>
            <p:cNvPr id="13" name="图片 12" descr="PC.png">
              <a:extLst>
                <a:ext uri="{FF2B5EF4-FFF2-40B4-BE49-F238E27FC236}">
                  <a16:creationId xmlns:a16="http://schemas.microsoft.com/office/drawing/2014/main" id="{4390D2C5-8F23-4C32-B4BC-878E28796E83}"/>
                </a:ext>
              </a:extLst>
            </p:cNvPr>
            <p:cNvPicPr>
              <a:picLocks noChangeAspect="1"/>
            </p:cNvPicPr>
            <p:nvPr/>
          </p:nvPicPr>
          <p:blipFill>
            <a:blip r:embed="rId6" cstate="print"/>
            <a:stretch>
              <a:fillRect/>
            </a:stretch>
          </p:blipFill>
          <p:spPr bwMode="gray">
            <a:xfrm>
              <a:off x="1390972" y="3602719"/>
              <a:ext cx="539063" cy="414000"/>
            </a:xfrm>
            <a:prstGeom prst="rect">
              <a:avLst/>
            </a:prstGeom>
          </p:spPr>
        </p:pic>
        <p:cxnSp>
          <p:nvCxnSpPr>
            <p:cNvPr id="14" name="直接连接符 13">
              <a:extLst>
                <a:ext uri="{FF2B5EF4-FFF2-40B4-BE49-F238E27FC236}">
                  <a16:creationId xmlns:a16="http://schemas.microsoft.com/office/drawing/2014/main" id="{632EB00C-3AE3-413E-B63B-F9FDFD021DB9}"/>
                </a:ext>
              </a:extLst>
            </p:cNvPr>
            <p:cNvCxnSpPr>
              <a:cxnSpLocks/>
              <a:stCxn id="13" idx="3"/>
              <a:endCxn id="11" idx="1"/>
            </p:cNvCxnSpPr>
            <p:nvPr/>
          </p:nvCxnSpPr>
          <p:spPr bwMode="gray">
            <a:xfrm flipV="1">
              <a:off x="1930035" y="3795632"/>
              <a:ext cx="1087560" cy="1408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5" name="直接连接符 14">
              <a:extLst>
                <a:ext uri="{FF2B5EF4-FFF2-40B4-BE49-F238E27FC236}">
                  <a16:creationId xmlns:a16="http://schemas.microsoft.com/office/drawing/2014/main" id="{6B5468A2-B6E2-43A6-A32D-DFEE1841E6C0}"/>
                </a:ext>
              </a:extLst>
            </p:cNvPr>
            <p:cNvCxnSpPr>
              <a:cxnSpLocks/>
              <a:stCxn id="12" idx="2"/>
              <a:endCxn id="11" idx="0"/>
            </p:cNvCxnSpPr>
            <p:nvPr/>
          </p:nvCxnSpPr>
          <p:spPr bwMode="gray">
            <a:xfrm>
              <a:off x="3287595" y="2816932"/>
              <a:ext cx="0" cy="75761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6" name="直接连接符 15">
              <a:extLst>
                <a:ext uri="{FF2B5EF4-FFF2-40B4-BE49-F238E27FC236}">
                  <a16:creationId xmlns:a16="http://schemas.microsoft.com/office/drawing/2014/main" id="{20997294-FAD2-46A1-8376-432A2F028249}"/>
                </a:ext>
              </a:extLst>
            </p:cNvPr>
            <p:cNvCxnSpPr>
              <a:cxnSpLocks/>
              <a:stCxn id="11" idx="3"/>
              <a:endCxn id="10" idx="1"/>
            </p:cNvCxnSpPr>
            <p:nvPr/>
          </p:nvCxnSpPr>
          <p:spPr bwMode="gray">
            <a:xfrm flipV="1">
              <a:off x="3557595" y="3795319"/>
              <a:ext cx="1145805" cy="313"/>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7" name="文本框 16">
              <a:extLst>
                <a:ext uri="{FF2B5EF4-FFF2-40B4-BE49-F238E27FC236}">
                  <a16:creationId xmlns:a16="http://schemas.microsoft.com/office/drawing/2014/main" id="{44E32F42-F0AD-4A04-898A-87A27287F614}"/>
                </a:ext>
              </a:extLst>
            </p:cNvPr>
            <p:cNvSpPr txBox="1"/>
            <p:nvPr/>
          </p:nvSpPr>
          <p:spPr bwMode="gray">
            <a:xfrm>
              <a:off x="2049995" y="1664786"/>
              <a:ext cx="2484336" cy="51954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Create security zone </a:t>
              </a:r>
              <a:r>
                <a:rPr lang="en-US" sz="1400" b="1" dirty="0">
                  <a:latin typeface="Huawei Sans" panose="020C0503030203020204" pitchFamily="34" charset="0"/>
                </a:rPr>
                <a:t>OM</a:t>
              </a:r>
            </a:p>
            <a:p>
              <a:pPr algn="ctr" fontAlgn="ctr"/>
              <a:r>
                <a:rPr lang="en-US" sz="1400" dirty="0">
                  <a:latin typeface="Huawei Sans" panose="020C0503030203020204" pitchFamily="34" charset="0"/>
                </a:rPr>
                <a:t>priority 95</a:t>
              </a:r>
              <a:endParaRPr lang="en-US" altLang="zh-CN" sz="1400" dirty="0">
                <a:latin typeface="Huawei Sans" panose="020C0503030203020204" pitchFamily="34" charset="0"/>
              </a:endParaRPr>
            </a:p>
          </p:txBody>
        </p:sp>
        <p:sp>
          <p:nvSpPr>
            <p:cNvPr id="18" name="文本框 17">
              <a:extLst>
                <a:ext uri="{FF2B5EF4-FFF2-40B4-BE49-F238E27FC236}">
                  <a16:creationId xmlns:a16="http://schemas.microsoft.com/office/drawing/2014/main" id="{F4EC5C7E-654E-4C1C-9297-B2FBAA01F744}"/>
                </a:ext>
              </a:extLst>
            </p:cNvPr>
            <p:cNvSpPr txBox="1"/>
            <p:nvPr/>
          </p:nvSpPr>
          <p:spPr bwMode="gray">
            <a:xfrm>
              <a:off x="580878" y="3490227"/>
              <a:ext cx="966750"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l" fontAlgn="ctr"/>
              <a:r>
                <a:rPr lang="en-US" sz="1400" dirty="0">
                  <a:latin typeface="Huawei Sans" panose="020C0503030203020204" pitchFamily="34" charset="0"/>
                </a:rPr>
                <a:t>Trusted</a:t>
              </a:r>
              <a:endParaRPr lang="en-US" altLang="zh-CN" sz="1400" dirty="0">
                <a:latin typeface="Huawei Sans" panose="020C0503030203020204" pitchFamily="34" charset="0"/>
              </a:endParaRPr>
            </a:p>
          </p:txBody>
        </p:sp>
        <p:sp>
          <p:nvSpPr>
            <p:cNvPr id="19" name="文本框 18">
              <a:extLst>
                <a:ext uri="{FF2B5EF4-FFF2-40B4-BE49-F238E27FC236}">
                  <a16:creationId xmlns:a16="http://schemas.microsoft.com/office/drawing/2014/main" id="{1A1C249A-6FF4-4783-9DC2-63025126FAE4}"/>
                </a:ext>
              </a:extLst>
            </p:cNvPr>
            <p:cNvSpPr txBox="1"/>
            <p:nvPr/>
          </p:nvSpPr>
          <p:spPr bwMode="gray">
            <a:xfrm>
              <a:off x="4551290" y="3991835"/>
              <a:ext cx="1251604"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l" fontAlgn="ctr"/>
              <a:r>
                <a:rPr lang="en-US" sz="1400" dirty="0">
                  <a:latin typeface="Huawei Sans" panose="020C0503030203020204" pitchFamily="34" charset="0"/>
                </a:rPr>
                <a:t>Untrusted</a:t>
              </a:r>
              <a:endParaRPr lang="en-US" altLang="zh-CN" sz="1400" dirty="0">
                <a:latin typeface="Huawei Sans" panose="020C0503030203020204" pitchFamily="34" charset="0"/>
              </a:endParaRPr>
            </a:p>
          </p:txBody>
        </p:sp>
        <p:sp>
          <p:nvSpPr>
            <p:cNvPr id="20" name="TextBox 36">
              <a:extLst>
                <a:ext uri="{FF2B5EF4-FFF2-40B4-BE49-F238E27FC236}">
                  <a16:creationId xmlns:a16="http://schemas.microsoft.com/office/drawing/2014/main" id="{1C4ED60D-AC48-4846-B3E1-216FBEE9B476}"/>
                </a:ext>
              </a:extLst>
            </p:cNvPr>
            <p:cNvSpPr txBox="1"/>
            <p:nvPr/>
          </p:nvSpPr>
          <p:spPr bwMode="gray">
            <a:xfrm>
              <a:off x="2396520" y="3951259"/>
              <a:ext cx="756938" cy="276999"/>
            </a:xfrm>
            <a:prstGeom prst="rect">
              <a:avLst/>
            </a:prstGeom>
            <a:noFill/>
          </p:spPr>
          <p:txBody>
            <a:bodyPr wrap="none" rtlCol="0">
              <a:spAutoFit/>
            </a:bodyPr>
            <a:lstStyle/>
            <a:p>
              <a:pPr algn="r" fontAlgn="ctr"/>
              <a:r>
                <a:rPr lang="en-US" sz="1200" dirty="0">
                  <a:latin typeface="Huawei Sans" panose="020C0503030203020204" pitchFamily="34" charset="0"/>
                </a:rPr>
                <a:t>GE1/0/1</a:t>
              </a:r>
            </a:p>
          </p:txBody>
        </p:sp>
        <p:sp>
          <p:nvSpPr>
            <p:cNvPr id="21" name="TextBox 37">
              <a:extLst>
                <a:ext uri="{FF2B5EF4-FFF2-40B4-BE49-F238E27FC236}">
                  <a16:creationId xmlns:a16="http://schemas.microsoft.com/office/drawing/2014/main" id="{00931C13-F1EC-4342-8691-CFFFDDAF1B0E}"/>
                </a:ext>
              </a:extLst>
            </p:cNvPr>
            <p:cNvSpPr txBox="1"/>
            <p:nvPr/>
          </p:nvSpPr>
          <p:spPr bwMode="gray">
            <a:xfrm>
              <a:off x="3474778" y="3939103"/>
              <a:ext cx="756938" cy="276999"/>
            </a:xfrm>
            <a:prstGeom prst="rect">
              <a:avLst/>
            </a:prstGeom>
            <a:noFill/>
          </p:spPr>
          <p:txBody>
            <a:bodyPr wrap="none" rtlCol="0">
              <a:spAutoFit/>
            </a:bodyPr>
            <a:lstStyle/>
            <a:p>
              <a:pPr fontAlgn="ctr"/>
              <a:r>
                <a:rPr lang="en-US" sz="1200" dirty="0">
                  <a:latin typeface="Huawei Sans" panose="020C0503030203020204" pitchFamily="34" charset="0"/>
                </a:rPr>
                <a:t>GE1/0/3</a:t>
              </a:r>
            </a:p>
          </p:txBody>
        </p:sp>
        <p:sp>
          <p:nvSpPr>
            <p:cNvPr id="22" name="TextBox 41">
              <a:extLst>
                <a:ext uri="{FF2B5EF4-FFF2-40B4-BE49-F238E27FC236}">
                  <a16:creationId xmlns:a16="http://schemas.microsoft.com/office/drawing/2014/main" id="{4F71F1E4-5304-435D-8902-040FC94054D1}"/>
                </a:ext>
              </a:extLst>
            </p:cNvPr>
            <p:cNvSpPr txBox="1"/>
            <p:nvPr/>
          </p:nvSpPr>
          <p:spPr bwMode="gray">
            <a:xfrm>
              <a:off x="3278982" y="3222954"/>
              <a:ext cx="756938" cy="276999"/>
            </a:xfrm>
            <a:prstGeom prst="rect">
              <a:avLst/>
            </a:prstGeom>
            <a:noFill/>
          </p:spPr>
          <p:txBody>
            <a:bodyPr wrap="none" rtlCol="0">
              <a:spAutoFit/>
            </a:bodyPr>
            <a:lstStyle/>
            <a:p>
              <a:pPr fontAlgn="ctr"/>
              <a:r>
                <a:rPr lang="en-US" sz="1200" dirty="0">
                  <a:latin typeface="Huawei Sans" panose="020C0503030203020204" pitchFamily="34" charset="0"/>
                </a:rPr>
                <a:t>GE1/0/2</a:t>
              </a:r>
            </a:p>
          </p:txBody>
        </p:sp>
      </p:grpSp>
      <p:sp>
        <p:nvSpPr>
          <p:cNvPr id="26" name="文本框 25">
            <a:extLst>
              <a:ext uri="{FF2B5EF4-FFF2-40B4-BE49-F238E27FC236}">
                <a16:creationId xmlns:a16="http://schemas.microsoft.com/office/drawing/2014/main" id="{0A1FA5CA-83F1-401E-9E81-E16C6C2C6648}"/>
              </a:ext>
            </a:extLst>
          </p:cNvPr>
          <p:cNvSpPr txBox="1"/>
          <p:nvPr/>
        </p:nvSpPr>
        <p:spPr bwMode="gray">
          <a:xfrm>
            <a:off x="474104" y="1245513"/>
            <a:ext cx="11271809" cy="126118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fontAlgn="auto">
              <a:lnSpc>
                <a:spcPct val="140000"/>
              </a:lnSpc>
              <a:spcBef>
                <a:spcPts val="792"/>
              </a:spcBef>
              <a:buClrTx/>
              <a:buFont typeface="Arial" panose="020B0604020202020204" pitchFamily="34" charset="0"/>
              <a:buChar char="•"/>
              <a:defRPr sz="2199">
                <a:cs typeface="Arial" panose="020B0604020202020204" pitchFamily="34" charset="0"/>
              </a:defRP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marL="0" indent="0" algn="l" fontAlgn="ctr">
              <a:buNone/>
            </a:pPr>
            <a:r>
              <a:rPr lang="en-US" sz="1600" dirty="0">
                <a:latin typeface="Huawei Sans" panose="020C0503030203020204" pitchFamily="34" charset="0"/>
              </a:rPr>
              <a:t>Description:</a:t>
            </a:r>
            <a:endParaRPr lang="en-US" altLang="zh-CN" sz="1600" dirty="0">
              <a:latin typeface="Huawei Sans" panose="020C0503030203020204" pitchFamily="34" charset="0"/>
            </a:endParaRPr>
          </a:p>
          <a:p>
            <a:pPr marL="355600" indent="-355600" algn="l" fontAlgn="ctr"/>
            <a:r>
              <a:rPr lang="en-US" sz="1600" dirty="0">
                <a:latin typeface="Huawei Sans" panose="020C0503030203020204" pitchFamily="34" charset="0"/>
              </a:rPr>
              <a:t>The firewall isolates the network into three security zones: trusted, untrusted, and </a:t>
            </a:r>
            <a:r>
              <a:rPr lang="en-US" sz="1600" b="1" dirty="0">
                <a:latin typeface="Huawei Sans" panose="020C0503030203020204" pitchFamily="34" charset="0"/>
              </a:rPr>
              <a:t>OM</a:t>
            </a:r>
            <a:r>
              <a:rPr lang="en-US" sz="1600" dirty="0">
                <a:latin typeface="Huawei Sans" panose="020C0503030203020204" pitchFamily="34" charset="0"/>
              </a:rPr>
              <a:t>. The priority of the </a:t>
            </a:r>
            <a:r>
              <a:rPr lang="en-US" sz="1600" b="1" dirty="0">
                <a:latin typeface="Huawei Sans" panose="020C0503030203020204" pitchFamily="34" charset="0"/>
              </a:rPr>
              <a:t>OM</a:t>
            </a:r>
            <a:r>
              <a:rPr lang="en-US" sz="1600" dirty="0">
                <a:latin typeface="Huawei Sans" panose="020C0503030203020204" pitchFamily="34" charset="0"/>
              </a:rPr>
              <a:t> zone is 95. The requirements are as follows:</a:t>
            </a:r>
            <a:endParaRPr lang="en-US" altLang="zh-CN" sz="1600" dirty="0">
              <a:latin typeface="Huawei Sans" panose="020C0503030203020204" pitchFamily="34" charset="0"/>
            </a:endParaRPr>
          </a:p>
          <a:p>
            <a:pPr marL="625475" lvl="1" indent="-269875" fontAlgn="ctr"/>
            <a:r>
              <a:rPr lang="en-US" sz="1600" dirty="0">
                <a:latin typeface="Huawei Sans" panose="020C0503030203020204" pitchFamily="34" charset="0"/>
              </a:rPr>
              <a:t>GE1/0/1 of the firewall can respond to ping requests.</a:t>
            </a:r>
            <a:endParaRPr lang="en-US" altLang="zh-CN" sz="1600" dirty="0">
              <a:latin typeface="Huawei Sans" panose="020C0503030203020204" pitchFamily="34" charset="0"/>
            </a:endParaRPr>
          </a:p>
          <a:p>
            <a:pPr marL="625475" lvl="1" indent="-269875" fontAlgn="ctr"/>
            <a:r>
              <a:rPr lang="en-US" sz="1600" dirty="0">
                <a:latin typeface="Huawei Sans" panose="020C0503030203020204" pitchFamily="34" charset="0"/>
              </a:rPr>
              <a:t>ICMP traffic in the </a:t>
            </a:r>
            <a:r>
              <a:rPr lang="en-US" sz="1600" b="1" dirty="0">
                <a:latin typeface="Huawei Sans" panose="020C0503030203020204" pitchFamily="34" charset="0"/>
              </a:rPr>
              <a:t>OM </a:t>
            </a:r>
            <a:r>
              <a:rPr lang="en-US" sz="1600" dirty="0">
                <a:latin typeface="Huawei Sans" panose="020C0503030203020204" pitchFamily="34" charset="0"/>
              </a:rPr>
              <a:t>zone can reach the untrusted zone.</a:t>
            </a:r>
            <a:endParaRPr lang="en-US" altLang="zh-CN" sz="1600" dirty="0">
              <a:latin typeface="Huawei Sans" panose="020C0503030203020204" pitchFamily="34" charset="0"/>
            </a:endParaRPr>
          </a:p>
        </p:txBody>
      </p:sp>
      <p:grpSp>
        <p:nvGrpSpPr>
          <p:cNvPr id="35" name="组合 34">
            <a:extLst>
              <a:ext uri="{FF2B5EF4-FFF2-40B4-BE49-F238E27FC236}">
                <a16:creationId xmlns:a16="http://schemas.microsoft.com/office/drawing/2014/main" id="{B6AFF657-6237-4502-9B18-1C0836652E2A}"/>
              </a:ext>
            </a:extLst>
          </p:cNvPr>
          <p:cNvGrpSpPr/>
          <p:nvPr/>
        </p:nvGrpSpPr>
        <p:grpSpPr bwMode="gray">
          <a:xfrm>
            <a:off x="5537618" y="3334183"/>
            <a:ext cx="6208295" cy="581477"/>
            <a:chOff x="1781463" y="2644017"/>
            <a:chExt cx="8403105" cy="581477"/>
          </a:xfrm>
        </p:grpSpPr>
        <p:sp>
          <p:nvSpPr>
            <p:cNvPr id="27" name="圆角矩形 11">
              <a:extLst>
                <a:ext uri="{FF2B5EF4-FFF2-40B4-BE49-F238E27FC236}">
                  <a16:creationId xmlns:a16="http://schemas.microsoft.com/office/drawing/2014/main" id="{7A3C6AEE-3D6D-437E-9585-4EC3665355BE}"/>
                </a:ext>
              </a:extLst>
            </p:cNvPr>
            <p:cNvSpPr/>
            <p:nvPr/>
          </p:nvSpPr>
          <p:spPr bwMode="gray">
            <a:xfrm>
              <a:off x="1781463" y="2644017"/>
              <a:ext cx="1661785" cy="581477"/>
            </a:xfrm>
            <a:prstGeom prst="roundRect">
              <a:avLst>
                <a:gd name="adj" fmla="val 4298"/>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Configure an interface</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28" name="圆角矩形 12">
              <a:extLst>
                <a:ext uri="{FF2B5EF4-FFF2-40B4-BE49-F238E27FC236}">
                  <a16:creationId xmlns:a16="http://schemas.microsoft.com/office/drawing/2014/main" id="{EC13F358-9736-4758-9B2B-BCB0C58D55BF}"/>
                </a:ext>
              </a:extLst>
            </p:cNvPr>
            <p:cNvSpPr/>
            <p:nvPr/>
          </p:nvSpPr>
          <p:spPr bwMode="gray">
            <a:xfrm>
              <a:off x="3923995" y="2644017"/>
              <a:ext cx="2004844" cy="581477"/>
            </a:xfrm>
            <a:prstGeom prst="roundRect">
              <a:avLst>
                <a:gd name="adj" fmla="val 4298"/>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Configure a security zone</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cxnSp>
          <p:nvCxnSpPr>
            <p:cNvPr id="29" name="直接箭头连接符 28">
              <a:extLst>
                <a:ext uri="{FF2B5EF4-FFF2-40B4-BE49-F238E27FC236}">
                  <a16:creationId xmlns:a16="http://schemas.microsoft.com/office/drawing/2014/main" id="{A6118739-8EA0-463C-9262-A62C8C662F62}"/>
                </a:ext>
              </a:extLst>
            </p:cNvPr>
            <p:cNvCxnSpPr>
              <a:cxnSpLocks/>
              <a:stCxn id="27" idx="3"/>
              <a:endCxn id="28" idx="1"/>
            </p:cNvCxnSpPr>
            <p:nvPr/>
          </p:nvCxnSpPr>
          <p:spPr bwMode="gray">
            <a:xfrm>
              <a:off x="3443248" y="2934756"/>
              <a:ext cx="480746" cy="0"/>
            </a:xfrm>
            <a:prstGeom prst="straightConnector1">
              <a:avLst/>
            </a:prstGeom>
            <a:noFill/>
            <a:ln w="19050" cap="flat" cmpd="sng" algn="ctr">
              <a:solidFill>
                <a:schemeClr val="tx1"/>
              </a:solidFill>
              <a:prstDash val="solid"/>
              <a:round/>
              <a:headEnd type="none" w="med" len="med"/>
              <a:tailEnd type="triangle"/>
            </a:ln>
            <a:effectLst/>
          </p:spPr>
        </p:cxnSp>
        <p:sp>
          <p:nvSpPr>
            <p:cNvPr id="30" name="圆角矩形 12">
              <a:extLst>
                <a:ext uri="{FF2B5EF4-FFF2-40B4-BE49-F238E27FC236}">
                  <a16:creationId xmlns:a16="http://schemas.microsoft.com/office/drawing/2014/main" id="{7294A032-0CF1-4C9D-AD87-3531A9460C2D}"/>
                </a:ext>
              </a:extLst>
            </p:cNvPr>
            <p:cNvSpPr/>
            <p:nvPr/>
          </p:nvSpPr>
          <p:spPr bwMode="gray">
            <a:xfrm>
              <a:off x="6409585" y="2644017"/>
              <a:ext cx="1699504" cy="581477"/>
            </a:xfrm>
            <a:prstGeom prst="roundRect">
              <a:avLst>
                <a:gd name="adj" fmla="val 4298"/>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Configure a security policy</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cxnSp>
          <p:nvCxnSpPr>
            <p:cNvPr id="31" name="直接箭头连接符 30">
              <a:extLst>
                <a:ext uri="{FF2B5EF4-FFF2-40B4-BE49-F238E27FC236}">
                  <a16:creationId xmlns:a16="http://schemas.microsoft.com/office/drawing/2014/main" id="{A3D3AFFC-966A-44BC-A705-40D5E5EC3FC1}"/>
                </a:ext>
              </a:extLst>
            </p:cNvPr>
            <p:cNvCxnSpPr>
              <a:cxnSpLocks/>
              <a:stCxn id="28" idx="3"/>
              <a:endCxn id="30" idx="1"/>
            </p:cNvCxnSpPr>
            <p:nvPr/>
          </p:nvCxnSpPr>
          <p:spPr bwMode="gray">
            <a:xfrm>
              <a:off x="5928838" y="2934756"/>
              <a:ext cx="480746" cy="0"/>
            </a:xfrm>
            <a:prstGeom prst="straightConnector1">
              <a:avLst/>
            </a:prstGeom>
            <a:noFill/>
            <a:ln w="19050" cap="flat" cmpd="sng" algn="ctr">
              <a:solidFill>
                <a:schemeClr val="tx1"/>
              </a:solidFill>
              <a:prstDash val="solid"/>
              <a:round/>
              <a:headEnd type="none" w="med" len="med"/>
              <a:tailEnd type="triangle"/>
            </a:ln>
            <a:effectLst/>
          </p:spPr>
        </p:cxnSp>
        <p:sp>
          <p:nvSpPr>
            <p:cNvPr id="32" name="圆角矩形 12">
              <a:extLst>
                <a:ext uri="{FF2B5EF4-FFF2-40B4-BE49-F238E27FC236}">
                  <a16:creationId xmlns:a16="http://schemas.microsoft.com/office/drawing/2014/main" id="{C8CFD5C7-2271-4005-AEFC-A9C487518E43}"/>
                </a:ext>
              </a:extLst>
            </p:cNvPr>
            <p:cNvSpPr/>
            <p:nvPr/>
          </p:nvSpPr>
          <p:spPr bwMode="gray">
            <a:xfrm>
              <a:off x="8589834" y="2644017"/>
              <a:ext cx="1594734" cy="581477"/>
            </a:xfrm>
            <a:prstGeom prst="roundRect">
              <a:avLst>
                <a:gd name="adj" fmla="val 4298"/>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Verify the configuration</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cxnSp>
          <p:nvCxnSpPr>
            <p:cNvPr id="33" name="直接箭头连接符 32">
              <a:extLst>
                <a:ext uri="{FF2B5EF4-FFF2-40B4-BE49-F238E27FC236}">
                  <a16:creationId xmlns:a16="http://schemas.microsoft.com/office/drawing/2014/main" id="{7A640A54-8D85-4AB2-BCC7-7FB91FE10D12}"/>
                </a:ext>
              </a:extLst>
            </p:cNvPr>
            <p:cNvCxnSpPr>
              <a:cxnSpLocks/>
              <a:stCxn id="30" idx="3"/>
              <a:endCxn id="32" idx="1"/>
            </p:cNvCxnSpPr>
            <p:nvPr/>
          </p:nvCxnSpPr>
          <p:spPr bwMode="gray">
            <a:xfrm>
              <a:off x="8109089" y="2934756"/>
              <a:ext cx="480745" cy="0"/>
            </a:xfrm>
            <a:prstGeom prst="straightConnector1">
              <a:avLst/>
            </a:prstGeom>
            <a:noFill/>
            <a:ln w="19050" cap="flat" cmpd="sng" algn="ctr">
              <a:solidFill>
                <a:schemeClr val="tx1"/>
              </a:solidFill>
              <a:prstDash val="solid"/>
              <a:round/>
              <a:headEnd type="none" w="med" len="med"/>
              <a:tailEnd type="triangle"/>
            </a:ln>
            <a:effectLst/>
          </p:spPr>
        </p:cxnSp>
      </p:grpSp>
      <p:sp>
        <p:nvSpPr>
          <p:cNvPr id="37" name="文本框 36">
            <a:extLst>
              <a:ext uri="{FF2B5EF4-FFF2-40B4-BE49-F238E27FC236}">
                <a16:creationId xmlns:a16="http://schemas.microsoft.com/office/drawing/2014/main" id="{5869A3F6-148A-482F-B6C8-69B67A06396E}"/>
              </a:ext>
            </a:extLst>
          </p:cNvPr>
          <p:cNvSpPr txBox="1"/>
          <p:nvPr/>
        </p:nvSpPr>
        <p:spPr bwMode="gray">
          <a:xfrm>
            <a:off x="6644973" y="4030311"/>
            <a:ext cx="5020846" cy="2393862"/>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fontAlgn="auto">
              <a:lnSpc>
                <a:spcPct val="140000"/>
              </a:lnSpc>
              <a:spcBef>
                <a:spcPts val="792"/>
              </a:spcBef>
              <a:buClrTx/>
              <a:buFont typeface="Arial" panose="020B0604020202020204" pitchFamily="34" charset="0"/>
              <a:buChar char="•"/>
              <a:defRPr sz="2199">
                <a:cs typeface="Arial" panose="020B0604020202020204" pitchFamily="34" charset="0"/>
              </a:defRP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marL="0" indent="0" algn="l" fontAlgn="ctr">
              <a:buNone/>
            </a:pPr>
            <a:r>
              <a:rPr lang="en-US" sz="1400" dirty="0">
                <a:latin typeface="Huawei Sans" panose="020C0503030203020204" pitchFamily="34" charset="0"/>
              </a:rPr>
              <a:t>The configuration process consists of four steps:</a:t>
            </a:r>
            <a:endParaRPr lang="en-US" altLang="zh-CN" sz="1400" dirty="0">
              <a:latin typeface="Huawei Sans" panose="020C0503030203020204" pitchFamily="34" charset="0"/>
            </a:endParaRPr>
          </a:p>
          <a:p>
            <a:pPr algn="l" fontAlgn="ctr"/>
            <a:r>
              <a:rPr lang="en-US" sz="1400" dirty="0">
                <a:latin typeface="Huawei Sans" panose="020C0503030203020204" pitchFamily="34" charset="0"/>
              </a:rPr>
              <a:t>Configure a firewall interface.</a:t>
            </a:r>
            <a:endParaRPr lang="en-US" altLang="zh-CN" sz="1400" dirty="0">
              <a:latin typeface="Huawei Sans" panose="020C0503030203020204" pitchFamily="34" charset="0"/>
            </a:endParaRPr>
          </a:p>
          <a:p>
            <a:pPr algn="l" fontAlgn="ctr"/>
            <a:r>
              <a:rPr lang="en-US" sz="1400" dirty="0">
                <a:latin typeface="Huawei Sans" panose="020C0503030203020204" pitchFamily="34" charset="0"/>
              </a:rPr>
              <a:t>Configure a security zone.</a:t>
            </a:r>
            <a:endParaRPr lang="en-US" altLang="zh-CN" sz="1400" dirty="0">
              <a:latin typeface="Huawei Sans" panose="020C0503030203020204" pitchFamily="34" charset="0"/>
            </a:endParaRPr>
          </a:p>
          <a:p>
            <a:pPr algn="l" fontAlgn="ctr"/>
            <a:r>
              <a:rPr lang="en-US" sz="1400" dirty="0">
                <a:latin typeface="Huawei Sans" panose="020C0503030203020204" pitchFamily="34" charset="0"/>
              </a:rPr>
              <a:t>Configure a security policy.</a:t>
            </a:r>
            <a:endParaRPr lang="en-US" altLang="zh-CN" sz="1400" dirty="0">
              <a:latin typeface="Huawei Sans" panose="020C0503030203020204" pitchFamily="34" charset="0"/>
            </a:endParaRPr>
          </a:p>
          <a:p>
            <a:pPr algn="l" fontAlgn="ctr"/>
            <a:r>
              <a:rPr lang="en-US" sz="1400" dirty="0">
                <a:latin typeface="Huawei Sans" panose="020C0503030203020204" pitchFamily="34" charset="0"/>
              </a:rPr>
              <a:t>Verify the configuration.</a:t>
            </a:r>
            <a:endParaRPr lang="en-US" altLang="zh-CN" sz="1400" dirty="0">
              <a:latin typeface="Huawei Sans" panose="020C0503030203020204" pitchFamily="34" charset="0"/>
            </a:endParaRPr>
          </a:p>
        </p:txBody>
      </p:sp>
    </p:spTree>
    <p:extLst>
      <p:ext uri="{BB962C8B-B14F-4D97-AF65-F5344CB8AC3E}">
        <p14:creationId xmlns:p14="http://schemas.microsoft.com/office/powerpoint/2010/main" val="42214526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标题 22">
            <a:extLst>
              <a:ext uri="{FF2B5EF4-FFF2-40B4-BE49-F238E27FC236}">
                <a16:creationId xmlns:a16="http://schemas.microsoft.com/office/drawing/2014/main" id="{85D9C45D-940A-457C-BEA8-410B6A8F6E51}"/>
              </a:ext>
            </a:extLst>
          </p:cNvPr>
          <p:cNvSpPr>
            <a:spLocks noGrp="1"/>
          </p:cNvSpPr>
          <p:nvPr>
            <p:ph type="title"/>
          </p:nvPr>
        </p:nvSpPr>
        <p:spPr bwMode="gray"/>
        <p:txBody>
          <a:bodyPr/>
          <a:lstStyle/>
          <a:p>
            <a:pPr fontAlgn="ctr"/>
            <a:r>
              <a:rPr lang="en-US" dirty="0">
                <a:latin typeface="Huawei Sans" panose="020C0503030203020204" pitchFamily="34" charset="0"/>
              </a:rPr>
              <a:t>Configuration Example — Interface</a:t>
            </a:r>
          </a:p>
        </p:txBody>
      </p:sp>
      <p:sp>
        <p:nvSpPr>
          <p:cNvPr id="24" name="文本框 23">
            <a:extLst>
              <a:ext uri="{FF2B5EF4-FFF2-40B4-BE49-F238E27FC236}">
                <a16:creationId xmlns:a16="http://schemas.microsoft.com/office/drawing/2014/main" id="{7B785A75-A9ED-43DB-AC85-C8785E732ED7}"/>
              </a:ext>
            </a:extLst>
          </p:cNvPr>
          <p:cNvSpPr txBox="1"/>
          <p:nvPr/>
        </p:nvSpPr>
        <p:spPr bwMode="gray">
          <a:xfrm>
            <a:off x="6335188" y="3044490"/>
            <a:ext cx="5197173" cy="2862322"/>
          </a:xfrm>
          <a:prstGeom prst="rect">
            <a:avLst/>
          </a:prstGeom>
          <a:solidFill>
            <a:srgbClr val="F4FBFE"/>
          </a:solidFill>
          <a:ln>
            <a:solidFill>
              <a:srgbClr val="99DFF9"/>
            </a:solid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stStyle>
          <a:p>
            <a:pPr fontAlgn="ctr"/>
            <a:r>
              <a:rPr lang="en-US" sz="1200" dirty="0">
                <a:latin typeface="Huawei Sans" panose="020C0503030203020204" pitchFamily="34" charset="0"/>
              </a:rPr>
              <a:t># Configure an IP address for the interface and allow the ping service on GE1/0/1.</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[FW] interface </a:t>
            </a:r>
            <a:r>
              <a:rPr lang="en-US" sz="1200" dirty="0" err="1">
                <a:latin typeface="Huawei Sans" panose="020C0503030203020204" pitchFamily="34" charset="0"/>
              </a:rPr>
              <a:t>GigabitEthernet</a:t>
            </a:r>
            <a:r>
              <a:rPr lang="en-US" sz="1200" dirty="0">
                <a:latin typeface="Huawei Sans" panose="020C0503030203020204" pitchFamily="34" charset="0"/>
              </a:rPr>
              <a:t> 1/0/1</a:t>
            </a:r>
          </a:p>
          <a:p>
            <a:pPr fontAlgn="ctr"/>
            <a:r>
              <a:rPr lang="en-US" sz="1200" dirty="0">
                <a:latin typeface="Huawei Sans" panose="020C0503030203020204" pitchFamily="34" charset="0"/>
              </a:rPr>
              <a:t>[FW-GigabitEthernet1/0/1] </a:t>
            </a:r>
            <a:r>
              <a:rPr lang="en-US" sz="1200" dirty="0" err="1">
                <a:latin typeface="Huawei Sans" panose="020C0503030203020204" pitchFamily="34" charset="0"/>
              </a:rPr>
              <a:t>ip</a:t>
            </a:r>
            <a:r>
              <a:rPr lang="en-US" sz="1200" dirty="0">
                <a:latin typeface="Huawei Sans" panose="020C0503030203020204" pitchFamily="34" charset="0"/>
              </a:rPr>
              <a:t> address 1.1.1.1 24</a:t>
            </a:r>
          </a:p>
          <a:p>
            <a:pPr fontAlgn="ctr"/>
            <a:r>
              <a:rPr lang="en-US" sz="1200" dirty="0">
                <a:latin typeface="Huawei Sans" panose="020C0503030203020204" pitchFamily="34" charset="0"/>
              </a:rPr>
              <a:t>[FW-GigabitEthernet1/0/1] service-manage ping permit</a:t>
            </a:r>
          </a:p>
          <a:p>
            <a:pPr fontAlgn="ctr"/>
            <a:r>
              <a:rPr lang="en-US" sz="1200" dirty="0">
                <a:latin typeface="Huawei Sans" panose="020C0503030203020204" pitchFamily="34" charset="0"/>
              </a:rPr>
              <a:t>[FW-GigabitEthernet1/0/1] interface </a:t>
            </a:r>
            <a:r>
              <a:rPr lang="en-US" sz="1200" dirty="0" err="1">
                <a:latin typeface="Huawei Sans" panose="020C0503030203020204" pitchFamily="34" charset="0"/>
              </a:rPr>
              <a:t>GigabitEthernet</a:t>
            </a:r>
            <a:r>
              <a:rPr lang="en-US" sz="1200" dirty="0">
                <a:latin typeface="Huawei Sans" panose="020C0503030203020204" pitchFamily="34" charset="0"/>
              </a:rPr>
              <a:t> 1/0/2</a:t>
            </a:r>
          </a:p>
          <a:p>
            <a:pPr fontAlgn="ctr"/>
            <a:r>
              <a:rPr lang="en-US" sz="1200" dirty="0">
                <a:latin typeface="Huawei Sans" panose="020C0503030203020204" pitchFamily="34" charset="0"/>
              </a:rPr>
              <a:t>[FW-GigabitEthernet1/0/2] </a:t>
            </a:r>
            <a:r>
              <a:rPr lang="en-US" sz="1200" dirty="0" err="1">
                <a:latin typeface="Huawei Sans" panose="020C0503030203020204" pitchFamily="34" charset="0"/>
              </a:rPr>
              <a:t>ip</a:t>
            </a:r>
            <a:r>
              <a:rPr lang="en-US" sz="1200" dirty="0">
                <a:latin typeface="Huawei Sans" panose="020C0503030203020204" pitchFamily="34" charset="0"/>
              </a:rPr>
              <a:t> address 2.2.2.1 24</a:t>
            </a:r>
          </a:p>
          <a:p>
            <a:pPr fontAlgn="ctr"/>
            <a:r>
              <a:rPr lang="en-US" sz="1200" dirty="0">
                <a:latin typeface="Huawei Sans" panose="020C0503030203020204" pitchFamily="34" charset="0"/>
              </a:rPr>
              <a:t>[FW-GigabitEthernet1/0/2] interface </a:t>
            </a:r>
            <a:r>
              <a:rPr lang="en-US" sz="1200" dirty="0" err="1">
                <a:latin typeface="Huawei Sans" panose="020C0503030203020204" pitchFamily="34" charset="0"/>
              </a:rPr>
              <a:t>GigabitEthernet</a:t>
            </a:r>
            <a:r>
              <a:rPr lang="en-US" sz="1200" dirty="0">
                <a:latin typeface="Huawei Sans" panose="020C0503030203020204" pitchFamily="34" charset="0"/>
              </a:rPr>
              <a:t> 1/0/3</a:t>
            </a:r>
          </a:p>
          <a:p>
            <a:pPr fontAlgn="ctr"/>
            <a:r>
              <a:rPr lang="en-US" sz="1200" dirty="0">
                <a:latin typeface="Huawei Sans" panose="020C0503030203020204" pitchFamily="34" charset="0"/>
              </a:rPr>
              <a:t>[FW-GigabitEthernet1/0/3] </a:t>
            </a:r>
            <a:r>
              <a:rPr lang="en-US" sz="1200" dirty="0" err="1">
                <a:latin typeface="Huawei Sans" panose="020C0503030203020204" pitchFamily="34" charset="0"/>
              </a:rPr>
              <a:t>ip</a:t>
            </a:r>
            <a:r>
              <a:rPr lang="en-US" sz="1200" dirty="0">
                <a:latin typeface="Huawei Sans" panose="020C0503030203020204" pitchFamily="34" charset="0"/>
              </a:rPr>
              <a:t> address 3.3.3.1 24</a:t>
            </a:r>
          </a:p>
        </p:txBody>
      </p:sp>
      <p:sp>
        <p:nvSpPr>
          <p:cNvPr id="39" name="圆角矩形 11">
            <a:extLst>
              <a:ext uri="{FF2B5EF4-FFF2-40B4-BE49-F238E27FC236}">
                <a16:creationId xmlns:a16="http://schemas.microsoft.com/office/drawing/2014/main" id="{9B84EC0B-90A0-439C-AAB7-9EE1B78B13E2}"/>
              </a:ext>
            </a:extLst>
          </p:cNvPr>
          <p:cNvSpPr/>
          <p:nvPr/>
        </p:nvSpPr>
        <p:spPr bwMode="gray">
          <a:xfrm>
            <a:off x="2367816" y="1426713"/>
            <a:ext cx="1379320" cy="619335"/>
          </a:xfrm>
          <a:prstGeom prst="roundRect">
            <a:avLst>
              <a:gd name="adj" fmla="val 4298"/>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b="1" dirty="0">
                <a:solidFill>
                  <a:srgbClr val="FFFFFF"/>
                </a:solidFill>
                <a:latin typeface="Huawei Sans" panose="020C0503030203020204" pitchFamily="34" charset="0"/>
              </a:rPr>
              <a:t>Configure an interface</a:t>
            </a:r>
            <a:endParaRPr lang="en-US" altLang="zh-CN" sz="1400" b="1" kern="0" dirty="0">
              <a:solidFill>
                <a:srgbClr val="FFFFFF"/>
              </a:solidFill>
              <a:latin typeface="Huawei Sans" panose="020C0503030203020204" pitchFamily="34" charset="0"/>
              <a:ea typeface="方正兰亭黑简体" panose="02000000000000000000" pitchFamily="2" charset="-122"/>
            </a:endParaRPr>
          </a:p>
        </p:txBody>
      </p:sp>
      <p:sp>
        <p:nvSpPr>
          <p:cNvPr id="40" name="圆角矩形 12">
            <a:extLst>
              <a:ext uri="{FF2B5EF4-FFF2-40B4-BE49-F238E27FC236}">
                <a16:creationId xmlns:a16="http://schemas.microsoft.com/office/drawing/2014/main" id="{85712DC4-E764-46C9-8316-A0BC81384B1F}"/>
              </a:ext>
            </a:extLst>
          </p:cNvPr>
          <p:cNvSpPr/>
          <p:nvPr/>
        </p:nvSpPr>
        <p:spPr bwMode="gray">
          <a:xfrm>
            <a:off x="4297356" y="1426713"/>
            <a:ext cx="1487611" cy="619335"/>
          </a:xfrm>
          <a:prstGeom prst="roundRect">
            <a:avLst>
              <a:gd name="adj" fmla="val 4298"/>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rPr>
              <a:t>Configure a security zone</a:t>
            </a: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cxnSp>
        <p:nvCxnSpPr>
          <p:cNvPr id="41" name="直接箭头连接符 40">
            <a:extLst>
              <a:ext uri="{FF2B5EF4-FFF2-40B4-BE49-F238E27FC236}">
                <a16:creationId xmlns:a16="http://schemas.microsoft.com/office/drawing/2014/main" id="{31463E33-C549-42AF-99A9-6CBCC7B23F50}"/>
              </a:ext>
            </a:extLst>
          </p:cNvPr>
          <p:cNvCxnSpPr>
            <a:cxnSpLocks/>
            <a:stCxn id="39" idx="3"/>
            <a:endCxn id="40" idx="1"/>
          </p:cNvCxnSpPr>
          <p:nvPr/>
        </p:nvCxnSpPr>
        <p:spPr bwMode="gray">
          <a:xfrm>
            <a:off x="3747136" y="1736381"/>
            <a:ext cx="550220" cy="0"/>
          </a:xfrm>
          <a:prstGeom prst="straightConnector1">
            <a:avLst/>
          </a:prstGeom>
          <a:noFill/>
          <a:ln w="19050" cap="flat" cmpd="sng" algn="ctr">
            <a:solidFill>
              <a:schemeClr val="tx1"/>
            </a:solidFill>
            <a:prstDash val="solid"/>
            <a:round/>
            <a:headEnd type="none" w="med" len="med"/>
            <a:tailEnd type="triangle"/>
          </a:ln>
          <a:effectLst/>
        </p:spPr>
      </p:cxnSp>
      <p:sp>
        <p:nvSpPr>
          <p:cNvPr id="42" name="圆角矩形 12">
            <a:extLst>
              <a:ext uri="{FF2B5EF4-FFF2-40B4-BE49-F238E27FC236}">
                <a16:creationId xmlns:a16="http://schemas.microsoft.com/office/drawing/2014/main" id="{52438456-E363-4F03-866B-5C0BAFCFD4B5}"/>
              </a:ext>
            </a:extLst>
          </p:cNvPr>
          <p:cNvSpPr/>
          <p:nvPr/>
        </p:nvSpPr>
        <p:spPr bwMode="gray">
          <a:xfrm>
            <a:off x="6335187" y="1426713"/>
            <a:ext cx="1487611" cy="619335"/>
          </a:xfrm>
          <a:prstGeom prst="roundRect">
            <a:avLst>
              <a:gd name="adj" fmla="val 4298"/>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rPr>
              <a:t>Configure a security policy</a:t>
            </a: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cxnSp>
        <p:nvCxnSpPr>
          <p:cNvPr id="43" name="直接箭头连接符 42">
            <a:extLst>
              <a:ext uri="{FF2B5EF4-FFF2-40B4-BE49-F238E27FC236}">
                <a16:creationId xmlns:a16="http://schemas.microsoft.com/office/drawing/2014/main" id="{EF84293B-622C-423A-946B-4FDC89637FB6}"/>
              </a:ext>
            </a:extLst>
          </p:cNvPr>
          <p:cNvCxnSpPr>
            <a:cxnSpLocks/>
            <a:stCxn id="40" idx="3"/>
            <a:endCxn id="42" idx="1"/>
          </p:cNvCxnSpPr>
          <p:nvPr/>
        </p:nvCxnSpPr>
        <p:spPr bwMode="gray">
          <a:xfrm>
            <a:off x="5784967" y="1736381"/>
            <a:ext cx="550220" cy="0"/>
          </a:xfrm>
          <a:prstGeom prst="straightConnector1">
            <a:avLst/>
          </a:prstGeom>
          <a:noFill/>
          <a:ln w="19050" cap="flat" cmpd="sng" algn="ctr">
            <a:solidFill>
              <a:schemeClr val="tx1"/>
            </a:solidFill>
            <a:prstDash val="solid"/>
            <a:round/>
            <a:headEnd type="none" w="med" len="med"/>
            <a:tailEnd type="triangle"/>
          </a:ln>
          <a:effectLst/>
        </p:spPr>
      </p:cxnSp>
      <p:sp>
        <p:nvSpPr>
          <p:cNvPr id="44" name="圆角矩形 12">
            <a:extLst>
              <a:ext uri="{FF2B5EF4-FFF2-40B4-BE49-F238E27FC236}">
                <a16:creationId xmlns:a16="http://schemas.microsoft.com/office/drawing/2014/main" id="{4B2AB429-3333-4D1E-9697-7CA265725009}"/>
              </a:ext>
            </a:extLst>
          </p:cNvPr>
          <p:cNvSpPr/>
          <p:nvPr/>
        </p:nvSpPr>
        <p:spPr bwMode="gray">
          <a:xfrm>
            <a:off x="8373019" y="1426713"/>
            <a:ext cx="1377373" cy="619335"/>
          </a:xfrm>
          <a:prstGeom prst="roundRect">
            <a:avLst>
              <a:gd name="adj" fmla="val 4298"/>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rPr>
              <a:t>Verify the configuration</a:t>
            </a: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cxnSp>
        <p:nvCxnSpPr>
          <p:cNvPr id="45" name="直接箭头连接符 44">
            <a:extLst>
              <a:ext uri="{FF2B5EF4-FFF2-40B4-BE49-F238E27FC236}">
                <a16:creationId xmlns:a16="http://schemas.microsoft.com/office/drawing/2014/main" id="{B93DCAEE-4F44-44A0-BA40-A3BA50B832DE}"/>
              </a:ext>
            </a:extLst>
          </p:cNvPr>
          <p:cNvCxnSpPr>
            <a:cxnSpLocks/>
            <a:stCxn id="42" idx="3"/>
            <a:endCxn id="44" idx="1"/>
          </p:cNvCxnSpPr>
          <p:nvPr/>
        </p:nvCxnSpPr>
        <p:spPr bwMode="gray">
          <a:xfrm>
            <a:off x="7822798" y="1736381"/>
            <a:ext cx="550221" cy="0"/>
          </a:xfrm>
          <a:prstGeom prst="straightConnector1">
            <a:avLst/>
          </a:prstGeom>
          <a:noFill/>
          <a:ln w="19050" cap="flat" cmpd="sng" algn="ctr">
            <a:solidFill>
              <a:schemeClr val="tx1"/>
            </a:solidFill>
            <a:prstDash val="solid"/>
            <a:round/>
            <a:headEnd type="none" w="med" len="med"/>
            <a:tailEnd type="triangle"/>
          </a:ln>
          <a:effectLst/>
        </p:spPr>
      </p:cxnSp>
      <p:grpSp>
        <p:nvGrpSpPr>
          <p:cNvPr id="46" name="组合 45">
            <a:extLst>
              <a:ext uri="{FF2B5EF4-FFF2-40B4-BE49-F238E27FC236}">
                <a16:creationId xmlns:a16="http://schemas.microsoft.com/office/drawing/2014/main" id="{B9DB751A-75DB-4E0C-9C22-A926BC1EA85F}"/>
              </a:ext>
            </a:extLst>
          </p:cNvPr>
          <p:cNvGrpSpPr/>
          <p:nvPr/>
        </p:nvGrpSpPr>
        <p:grpSpPr bwMode="gray">
          <a:xfrm>
            <a:off x="529213" y="3271424"/>
            <a:ext cx="5578894" cy="2918924"/>
            <a:chOff x="610474" y="1494000"/>
            <a:chExt cx="5578894" cy="2918924"/>
          </a:xfrm>
        </p:grpSpPr>
        <p:sp>
          <p:nvSpPr>
            <p:cNvPr id="47" name="圆角矩形 49">
              <a:extLst>
                <a:ext uri="{FF2B5EF4-FFF2-40B4-BE49-F238E27FC236}">
                  <a16:creationId xmlns:a16="http://schemas.microsoft.com/office/drawing/2014/main" id="{229E6636-6A4D-48F3-95F3-A1497490E827}"/>
                </a:ext>
              </a:extLst>
            </p:cNvPr>
            <p:cNvSpPr/>
            <p:nvPr/>
          </p:nvSpPr>
          <p:spPr bwMode="gray">
            <a:xfrm>
              <a:off x="4542960" y="3438920"/>
              <a:ext cx="1646408" cy="948926"/>
            </a:xfrm>
            <a:prstGeom prst="roundRect">
              <a:avLst>
                <a:gd name="adj" fmla="val 7486"/>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48" name="圆角矩形 49">
              <a:extLst>
                <a:ext uri="{FF2B5EF4-FFF2-40B4-BE49-F238E27FC236}">
                  <a16:creationId xmlns:a16="http://schemas.microsoft.com/office/drawing/2014/main" id="{789BE6C6-1035-4F6D-93E9-BA509BC8F9C7}"/>
                </a:ext>
              </a:extLst>
            </p:cNvPr>
            <p:cNvSpPr/>
            <p:nvPr/>
          </p:nvSpPr>
          <p:spPr bwMode="gray">
            <a:xfrm>
              <a:off x="610474" y="3434925"/>
              <a:ext cx="1559121" cy="926416"/>
            </a:xfrm>
            <a:prstGeom prst="roundRect">
              <a:avLst>
                <a:gd name="adj" fmla="val 7486"/>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49" name="圆角矩形 49">
              <a:extLst>
                <a:ext uri="{FF2B5EF4-FFF2-40B4-BE49-F238E27FC236}">
                  <a16:creationId xmlns:a16="http://schemas.microsoft.com/office/drawing/2014/main" id="{E7159C55-6C36-4E04-8EC0-CC606C905151}"/>
                </a:ext>
              </a:extLst>
            </p:cNvPr>
            <p:cNvSpPr/>
            <p:nvPr/>
          </p:nvSpPr>
          <p:spPr bwMode="gray">
            <a:xfrm>
              <a:off x="2049995" y="1494000"/>
              <a:ext cx="2484336" cy="1468367"/>
            </a:xfrm>
            <a:prstGeom prst="roundRect">
              <a:avLst>
                <a:gd name="adj" fmla="val 7486"/>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grpSp>
          <p:nvGrpSpPr>
            <p:cNvPr id="50" name="组合 49">
              <a:extLst>
                <a:ext uri="{FF2B5EF4-FFF2-40B4-BE49-F238E27FC236}">
                  <a16:creationId xmlns:a16="http://schemas.microsoft.com/office/drawing/2014/main" id="{3D1E185D-EBEC-4A82-AF5E-10B01CFBCAA0}"/>
                </a:ext>
              </a:extLst>
            </p:cNvPr>
            <p:cNvGrpSpPr/>
            <p:nvPr/>
          </p:nvGrpSpPr>
          <p:grpSpPr bwMode="gray">
            <a:xfrm>
              <a:off x="4703400" y="3541307"/>
              <a:ext cx="1332088" cy="475412"/>
              <a:chOff x="4763912" y="3541307"/>
              <a:chExt cx="1332088" cy="475412"/>
            </a:xfrm>
          </p:grpSpPr>
          <p:sp>
            <p:nvSpPr>
              <p:cNvPr id="63" name="Freeform 159">
                <a:extLst>
                  <a:ext uri="{FF2B5EF4-FFF2-40B4-BE49-F238E27FC236}">
                    <a16:creationId xmlns:a16="http://schemas.microsoft.com/office/drawing/2014/main" id="{84EFF87D-DD6E-4015-8AC5-F2884CA0D243}"/>
                  </a:ext>
                </a:extLst>
              </p:cNvPr>
              <p:cNvSpPr/>
              <p:nvPr/>
            </p:nvSpPr>
            <p:spPr bwMode="gray">
              <a:xfrm flipH="1">
                <a:off x="5186518" y="354130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ndParaRPr>
              </a:p>
            </p:txBody>
          </p:sp>
          <p:pic>
            <p:nvPicPr>
              <p:cNvPr id="64" name="图片 63">
                <a:extLst>
                  <a:ext uri="{FF2B5EF4-FFF2-40B4-BE49-F238E27FC236}">
                    <a16:creationId xmlns:a16="http://schemas.microsoft.com/office/drawing/2014/main" id="{AB0FE922-D874-48D1-8040-EAB9421A4E82}"/>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bwMode="gray">
              <a:xfrm>
                <a:off x="4763912" y="3573919"/>
                <a:ext cx="540000" cy="442800"/>
              </a:xfrm>
              <a:prstGeom prst="rect">
                <a:avLst/>
              </a:prstGeom>
            </p:spPr>
          </p:pic>
        </p:grpSp>
        <p:pic>
          <p:nvPicPr>
            <p:cNvPr id="51" name="图片 50">
              <a:extLst>
                <a:ext uri="{FF2B5EF4-FFF2-40B4-BE49-F238E27FC236}">
                  <a16:creationId xmlns:a16="http://schemas.microsoft.com/office/drawing/2014/main" id="{40856878-549A-4A51-893B-6A0AD346676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017595" y="3574545"/>
              <a:ext cx="540000" cy="442174"/>
            </a:xfrm>
            <a:prstGeom prst="rect">
              <a:avLst/>
            </a:prstGeom>
          </p:spPr>
        </p:pic>
        <p:pic>
          <p:nvPicPr>
            <p:cNvPr id="52" name="图片 51">
              <a:extLst>
                <a:ext uri="{FF2B5EF4-FFF2-40B4-BE49-F238E27FC236}">
                  <a16:creationId xmlns:a16="http://schemas.microsoft.com/office/drawing/2014/main" id="{AF0FC10F-22C0-4D6E-85EE-E6040A22E776}"/>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017595" y="2374132"/>
              <a:ext cx="540000" cy="442800"/>
            </a:xfrm>
            <a:prstGeom prst="rect">
              <a:avLst/>
            </a:prstGeom>
          </p:spPr>
        </p:pic>
        <p:pic>
          <p:nvPicPr>
            <p:cNvPr id="53" name="图片 52" descr="PC.png">
              <a:extLst>
                <a:ext uri="{FF2B5EF4-FFF2-40B4-BE49-F238E27FC236}">
                  <a16:creationId xmlns:a16="http://schemas.microsoft.com/office/drawing/2014/main" id="{1FA3D268-DF59-4A87-A9C2-A04800E365F0}"/>
                </a:ext>
              </a:extLst>
            </p:cNvPr>
            <p:cNvPicPr>
              <a:picLocks noChangeAspect="1"/>
            </p:cNvPicPr>
            <p:nvPr/>
          </p:nvPicPr>
          <p:blipFill>
            <a:blip r:embed="rId5" cstate="print"/>
            <a:stretch>
              <a:fillRect/>
            </a:stretch>
          </p:blipFill>
          <p:spPr bwMode="gray">
            <a:xfrm>
              <a:off x="1390972" y="3602719"/>
              <a:ext cx="539063" cy="414000"/>
            </a:xfrm>
            <a:prstGeom prst="rect">
              <a:avLst/>
            </a:prstGeom>
          </p:spPr>
        </p:pic>
        <p:cxnSp>
          <p:nvCxnSpPr>
            <p:cNvPr id="54" name="直接连接符 53">
              <a:extLst>
                <a:ext uri="{FF2B5EF4-FFF2-40B4-BE49-F238E27FC236}">
                  <a16:creationId xmlns:a16="http://schemas.microsoft.com/office/drawing/2014/main" id="{7F4A6515-BB5C-405B-856F-80E58ABA410B}"/>
                </a:ext>
              </a:extLst>
            </p:cNvPr>
            <p:cNvCxnSpPr>
              <a:cxnSpLocks/>
              <a:stCxn id="53" idx="3"/>
              <a:endCxn id="51" idx="1"/>
            </p:cNvCxnSpPr>
            <p:nvPr/>
          </p:nvCxnSpPr>
          <p:spPr bwMode="gray">
            <a:xfrm flipV="1">
              <a:off x="1930035" y="3795632"/>
              <a:ext cx="1087560" cy="1408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5" name="直接连接符 54">
              <a:extLst>
                <a:ext uri="{FF2B5EF4-FFF2-40B4-BE49-F238E27FC236}">
                  <a16:creationId xmlns:a16="http://schemas.microsoft.com/office/drawing/2014/main" id="{DC53B970-70F3-4780-AA10-E7ECF4EF69BC}"/>
                </a:ext>
              </a:extLst>
            </p:cNvPr>
            <p:cNvCxnSpPr>
              <a:cxnSpLocks/>
              <a:stCxn id="52" idx="2"/>
              <a:endCxn id="51" idx="0"/>
            </p:cNvCxnSpPr>
            <p:nvPr/>
          </p:nvCxnSpPr>
          <p:spPr bwMode="gray">
            <a:xfrm>
              <a:off x="3287595" y="2816932"/>
              <a:ext cx="0" cy="75761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6" name="直接连接符 55">
              <a:extLst>
                <a:ext uri="{FF2B5EF4-FFF2-40B4-BE49-F238E27FC236}">
                  <a16:creationId xmlns:a16="http://schemas.microsoft.com/office/drawing/2014/main" id="{17F7F575-157A-44CC-8DF7-2A7B4C243906}"/>
                </a:ext>
              </a:extLst>
            </p:cNvPr>
            <p:cNvCxnSpPr>
              <a:cxnSpLocks/>
              <a:stCxn id="51" idx="3"/>
              <a:endCxn id="64" idx="1"/>
            </p:cNvCxnSpPr>
            <p:nvPr/>
          </p:nvCxnSpPr>
          <p:spPr bwMode="gray">
            <a:xfrm flipV="1">
              <a:off x="3557595" y="3795319"/>
              <a:ext cx="1145805" cy="313"/>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7" name="文本框 56">
              <a:extLst>
                <a:ext uri="{FF2B5EF4-FFF2-40B4-BE49-F238E27FC236}">
                  <a16:creationId xmlns:a16="http://schemas.microsoft.com/office/drawing/2014/main" id="{17E7E96E-6527-4FB7-89B5-E02A739BB076}"/>
                </a:ext>
              </a:extLst>
            </p:cNvPr>
            <p:cNvSpPr txBox="1"/>
            <p:nvPr/>
          </p:nvSpPr>
          <p:spPr bwMode="gray">
            <a:xfrm>
              <a:off x="2196474" y="1609043"/>
              <a:ext cx="2203515" cy="51954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Create security zone </a:t>
              </a:r>
              <a:r>
                <a:rPr lang="en-US" sz="1400" b="1" dirty="0">
                  <a:latin typeface="Huawei Sans" panose="020C0503030203020204" pitchFamily="34" charset="0"/>
                </a:rPr>
                <a:t>OM</a:t>
              </a:r>
            </a:p>
            <a:p>
              <a:pPr algn="ctr" fontAlgn="ctr"/>
              <a:r>
                <a:rPr lang="en-US" sz="1400" dirty="0">
                  <a:latin typeface="Huawei Sans" panose="020C0503030203020204" pitchFamily="34" charset="0"/>
                </a:rPr>
                <a:t>priority 95</a:t>
              </a:r>
              <a:endParaRPr lang="en-US" altLang="zh-CN" sz="1400" dirty="0">
                <a:latin typeface="Huawei Sans" panose="020C0503030203020204" pitchFamily="34" charset="0"/>
              </a:endParaRPr>
            </a:p>
          </p:txBody>
        </p:sp>
        <p:sp>
          <p:nvSpPr>
            <p:cNvPr id="58" name="文本框 57">
              <a:extLst>
                <a:ext uri="{FF2B5EF4-FFF2-40B4-BE49-F238E27FC236}">
                  <a16:creationId xmlns:a16="http://schemas.microsoft.com/office/drawing/2014/main" id="{F1802B2B-04A0-40CA-BAD9-BD5B0E4513EA}"/>
                </a:ext>
              </a:extLst>
            </p:cNvPr>
            <p:cNvSpPr txBox="1"/>
            <p:nvPr/>
          </p:nvSpPr>
          <p:spPr bwMode="gray">
            <a:xfrm>
              <a:off x="682113" y="3614166"/>
              <a:ext cx="713491"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l" fontAlgn="ctr"/>
              <a:r>
                <a:rPr lang="en-US" sz="1400" dirty="0">
                  <a:latin typeface="Huawei Sans" panose="020C0503030203020204" pitchFamily="34" charset="0"/>
                </a:rPr>
                <a:t>trust</a:t>
              </a:r>
              <a:endParaRPr lang="en-US" altLang="zh-CN" sz="1400" dirty="0">
                <a:latin typeface="Huawei Sans" panose="020C0503030203020204" pitchFamily="34" charset="0"/>
              </a:endParaRPr>
            </a:p>
          </p:txBody>
        </p:sp>
        <p:sp>
          <p:nvSpPr>
            <p:cNvPr id="59" name="文本框 58">
              <a:extLst>
                <a:ext uri="{FF2B5EF4-FFF2-40B4-BE49-F238E27FC236}">
                  <a16:creationId xmlns:a16="http://schemas.microsoft.com/office/drawing/2014/main" id="{6C96DFE1-6753-4CC6-9C4D-EE07E739A2E2}"/>
                </a:ext>
              </a:extLst>
            </p:cNvPr>
            <p:cNvSpPr txBox="1"/>
            <p:nvPr/>
          </p:nvSpPr>
          <p:spPr bwMode="gray">
            <a:xfrm>
              <a:off x="4551290" y="3991835"/>
              <a:ext cx="1251604"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l" fontAlgn="ctr"/>
              <a:r>
                <a:rPr lang="en-US" sz="1400" dirty="0" err="1">
                  <a:latin typeface="Huawei Sans" panose="020C0503030203020204" pitchFamily="34" charset="0"/>
                </a:rPr>
                <a:t>untrust</a:t>
              </a:r>
              <a:endParaRPr lang="en-US" altLang="zh-CN" sz="1400" dirty="0">
                <a:latin typeface="Huawei Sans" panose="020C0503030203020204" pitchFamily="34" charset="0"/>
              </a:endParaRPr>
            </a:p>
          </p:txBody>
        </p:sp>
        <p:sp>
          <p:nvSpPr>
            <p:cNvPr id="60" name="TextBox 36">
              <a:extLst>
                <a:ext uri="{FF2B5EF4-FFF2-40B4-BE49-F238E27FC236}">
                  <a16:creationId xmlns:a16="http://schemas.microsoft.com/office/drawing/2014/main" id="{4C481516-1D28-49BF-B172-B42249A1359A}"/>
                </a:ext>
              </a:extLst>
            </p:cNvPr>
            <p:cNvSpPr txBox="1"/>
            <p:nvPr/>
          </p:nvSpPr>
          <p:spPr bwMode="gray">
            <a:xfrm>
              <a:off x="2284310" y="3951259"/>
              <a:ext cx="869148" cy="461665"/>
            </a:xfrm>
            <a:prstGeom prst="rect">
              <a:avLst/>
            </a:prstGeom>
            <a:noFill/>
          </p:spPr>
          <p:txBody>
            <a:bodyPr wrap="none" rtlCol="0">
              <a:spAutoFit/>
            </a:bodyPr>
            <a:lstStyle/>
            <a:p>
              <a:pPr algn="r" fontAlgn="ctr"/>
              <a:r>
                <a:rPr lang="en-US" sz="1200" dirty="0">
                  <a:latin typeface="Huawei Sans" panose="020C0503030203020204" pitchFamily="34" charset="0"/>
                </a:rPr>
                <a:t>GE1/0/1</a:t>
              </a:r>
            </a:p>
            <a:p>
              <a:pPr algn="r" fontAlgn="ctr"/>
              <a:r>
                <a:rPr lang="en-US" sz="1200" dirty="0">
                  <a:latin typeface="Huawei Sans" panose="020C0503030203020204" pitchFamily="34" charset="0"/>
                </a:rPr>
                <a:t>1.1.1.1/24</a:t>
              </a:r>
            </a:p>
          </p:txBody>
        </p:sp>
        <p:sp>
          <p:nvSpPr>
            <p:cNvPr id="61" name="TextBox 37">
              <a:extLst>
                <a:ext uri="{FF2B5EF4-FFF2-40B4-BE49-F238E27FC236}">
                  <a16:creationId xmlns:a16="http://schemas.microsoft.com/office/drawing/2014/main" id="{D2E001F8-EE5F-4555-92D8-1D076A419974}"/>
                </a:ext>
              </a:extLst>
            </p:cNvPr>
            <p:cNvSpPr txBox="1"/>
            <p:nvPr/>
          </p:nvSpPr>
          <p:spPr bwMode="gray">
            <a:xfrm>
              <a:off x="3474778" y="3939103"/>
              <a:ext cx="869149" cy="461665"/>
            </a:xfrm>
            <a:prstGeom prst="rect">
              <a:avLst/>
            </a:prstGeom>
            <a:noFill/>
          </p:spPr>
          <p:txBody>
            <a:bodyPr wrap="none" rtlCol="0">
              <a:spAutoFit/>
            </a:bodyPr>
            <a:lstStyle/>
            <a:p>
              <a:pPr fontAlgn="ctr"/>
              <a:r>
                <a:rPr lang="en-US" sz="1200" dirty="0">
                  <a:latin typeface="Huawei Sans" panose="020C0503030203020204" pitchFamily="34" charset="0"/>
                </a:rPr>
                <a:t>GE1/0/3</a:t>
              </a:r>
            </a:p>
            <a:p>
              <a:pPr fontAlgn="ctr"/>
              <a:r>
                <a:rPr lang="en-US" sz="1200" dirty="0">
                  <a:latin typeface="Huawei Sans" panose="020C0503030203020204" pitchFamily="34" charset="0"/>
                </a:rPr>
                <a:t>3.3.3.1/24</a:t>
              </a:r>
            </a:p>
          </p:txBody>
        </p:sp>
        <p:sp>
          <p:nvSpPr>
            <p:cNvPr id="62" name="TextBox 41">
              <a:extLst>
                <a:ext uri="{FF2B5EF4-FFF2-40B4-BE49-F238E27FC236}">
                  <a16:creationId xmlns:a16="http://schemas.microsoft.com/office/drawing/2014/main" id="{B4DD95C6-90AA-4DED-8524-052EAB9525B6}"/>
                </a:ext>
              </a:extLst>
            </p:cNvPr>
            <p:cNvSpPr txBox="1"/>
            <p:nvPr/>
          </p:nvSpPr>
          <p:spPr bwMode="gray">
            <a:xfrm>
              <a:off x="3278982" y="3057854"/>
              <a:ext cx="869149" cy="461665"/>
            </a:xfrm>
            <a:prstGeom prst="rect">
              <a:avLst/>
            </a:prstGeom>
            <a:noFill/>
          </p:spPr>
          <p:txBody>
            <a:bodyPr wrap="none" rtlCol="0">
              <a:spAutoFit/>
            </a:bodyPr>
            <a:lstStyle/>
            <a:p>
              <a:pPr fontAlgn="ctr"/>
              <a:r>
                <a:rPr lang="en-US" sz="1200" dirty="0">
                  <a:latin typeface="Huawei Sans" panose="020C0503030203020204" pitchFamily="34" charset="0"/>
                </a:rPr>
                <a:t>GE1/0/2</a:t>
              </a:r>
            </a:p>
            <a:p>
              <a:pPr fontAlgn="ctr"/>
              <a:r>
                <a:rPr lang="en-US" sz="1200" dirty="0">
                  <a:latin typeface="Huawei Sans" panose="020C0503030203020204" pitchFamily="34" charset="0"/>
                </a:rPr>
                <a:t>2.2.2.1/24</a:t>
              </a:r>
            </a:p>
          </p:txBody>
        </p:sp>
      </p:grpSp>
      <p:sp>
        <p:nvSpPr>
          <p:cNvPr id="65" name="文本框 64">
            <a:extLst>
              <a:ext uri="{FF2B5EF4-FFF2-40B4-BE49-F238E27FC236}">
                <a16:creationId xmlns:a16="http://schemas.microsoft.com/office/drawing/2014/main" id="{850AE0AE-9928-40B5-B8BC-A1E10E19D7AE}"/>
              </a:ext>
            </a:extLst>
          </p:cNvPr>
          <p:cNvSpPr txBox="1"/>
          <p:nvPr/>
        </p:nvSpPr>
        <p:spPr bwMode="gray">
          <a:xfrm>
            <a:off x="486768" y="1924863"/>
            <a:ext cx="5047758" cy="1298817"/>
          </a:xfrm>
          <a:prstGeom prst="rect">
            <a:avLst/>
          </a:prstGeom>
          <a:noFill/>
        </p:spPr>
        <p:txBody>
          <a:bodyPr wrap="square" rtlCol="0">
            <a:spAutoFit/>
          </a:bodyPr>
          <a:lstStyle/>
          <a:p>
            <a:pPr marL="33750" algn="l" fontAlgn="ctr">
              <a:lnSpc>
                <a:spcPct val="140000"/>
              </a:lnSpc>
            </a:pPr>
            <a:r>
              <a:rPr lang="en-US" sz="1400" dirty="0">
                <a:latin typeface="Huawei Sans" panose="020C0503030203020204" pitchFamily="34" charset="0"/>
              </a:rPr>
              <a:t>Task list:</a:t>
            </a:r>
            <a:endParaRPr lang="en-US" altLang="zh-CN" sz="1400" dirty="0">
              <a:latin typeface="Huawei Sans" panose="020C0503030203020204" pitchFamily="34" charset="0"/>
            </a:endParaRPr>
          </a:p>
          <a:p>
            <a:pPr marL="285750" indent="-252000" algn="l" fontAlgn="ctr">
              <a:lnSpc>
                <a:spcPct val="140000"/>
              </a:lnSpc>
              <a:buFont typeface="Arial" panose="020B0604020202020204" pitchFamily="34" charset="0"/>
              <a:buChar char="•"/>
            </a:pPr>
            <a:r>
              <a:rPr lang="en-US" sz="1400" dirty="0">
                <a:latin typeface="Huawei Sans" panose="020C0503030203020204" pitchFamily="34" charset="0"/>
              </a:rPr>
              <a:t>Configure an IP address for a firewall interface according to the planning.</a:t>
            </a:r>
            <a:endParaRPr lang="en-US" altLang="zh-CN" sz="1400" dirty="0">
              <a:latin typeface="Huawei Sans" panose="020C0503030203020204" pitchFamily="34" charset="0"/>
            </a:endParaRPr>
          </a:p>
          <a:p>
            <a:pPr marL="285750" indent="-252000" algn="l" fontAlgn="ctr">
              <a:lnSpc>
                <a:spcPct val="140000"/>
              </a:lnSpc>
              <a:buFont typeface="Arial" panose="020B0604020202020204" pitchFamily="34" charset="0"/>
              <a:buChar char="•"/>
            </a:pPr>
            <a:r>
              <a:rPr lang="en-US" sz="1400" dirty="0">
                <a:latin typeface="Huawei Sans" panose="020C0503030203020204" pitchFamily="34" charset="0"/>
              </a:rPr>
              <a:t>Configure GE1/0/1 to allow the ping service.</a:t>
            </a:r>
            <a:endParaRPr lang="en-US" altLang="zh-CN" sz="1400" dirty="0">
              <a:latin typeface="Huawei Sans" panose="020C0503030203020204" pitchFamily="34" charset="0"/>
            </a:endParaRPr>
          </a:p>
        </p:txBody>
      </p:sp>
    </p:spTree>
    <p:extLst>
      <p:ext uri="{BB962C8B-B14F-4D97-AF65-F5344CB8AC3E}">
        <p14:creationId xmlns:p14="http://schemas.microsoft.com/office/powerpoint/2010/main" val="5003369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标题 22">
            <a:extLst>
              <a:ext uri="{FF2B5EF4-FFF2-40B4-BE49-F238E27FC236}">
                <a16:creationId xmlns:a16="http://schemas.microsoft.com/office/drawing/2014/main" id="{85D9C45D-940A-457C-BEA8-410B6A8F6E51}"/>
              </a:ext>
            </a:extLst>
          </p:cNvPr>
          <p:cNvSpPr>
            <a:spLocks noGrp="1"/>
          </p:cNvSpPr>
          <p:nvPr>
            <p:ph type="title"/>
          </p:nvPr>
        </p:nvSpPr>
        <p:spPr bwMode="gray"/>
        <p:txBody>
          <a:bodyPr/>
          <a:lstStyle/>
          <a:p>
            <a:pPr fontAlgn="ctr"/>
            <a:r>
              <a:rPr lang="en-US" dirty="0">
                <a:latin typeface="Huawei Sans" panose="020C0503030203020204" pitchFamily="34" charset="0"/>
              </a:rPr>
              <a:t>Configuration Example — Security Zone</a:t>
            </a:r>
          </a:p>
        </p:txBody>
      </p:sp>
      <p:grpSp>
        <p:nvGrpSpPr>
          <p:cNvPr id="25" name="组合 24">
            <a:extLst>
              <a:ext uri="{FF2B5EF4-FFF2-40B4-BE49-F238E27FC236}">
                <a16:creationId xmlns:a16="http://schemas.microsoft.com/office/drawing/2014/main" id="{AD4CA947-221A-4CFB-BDCD-8C06E5176DA7}"/>
              </a:ext>
            </a:extLst>
          </p:cNvPr>
          <p:cNvGrpSpPr/>
          <p:nvPr/>
        </p:nvGrpSpPr>
        <p:grpSpPr bwMode="gray">
          <a:xfrm>
            <a:off x="488584" y="3271424"/>
            <a:ext cx="5619523" cy="2893846"/>
            <a:chOff x="569845" y="1494000"/>
            <a:chExt cx="5619523" cy="2893846"/>
          </a:xfrm>
        </p:grpSpPr>
        <p:sp>
          <p:nvSpPr>
            <p:cNvPr id="5" name="圆角矩形 49">
              <a:extLst>
                <a:ext uri="{FF2B5EF4-FFF2-40B4-BE49-F238E27FC236}">
                  <a16:creationId xmlns:a16="http://schemas.microsoft.com/office/drawing/2014/main" id="{AB8B8CB2-035D-4E0E-928F-7C9A655245CD}"/>
                </a:ext>
              </a:extLst>
            </p:cNvPr>
            <p:cNvSpPr/>
            <p:nvPr/>
          </p:nvSpPr>
          <p:spPr bwMode="gray">
            <a:xfrm>
              <a:off x="4542960" y="3438920"/>
              <a:ext cx="1646408" cy="948926"/>
            </a:xfrm>
            <a:prstGeom prst="roundRect">
              <a:avLst>
                <a:gd name="adj" fmla="val 7486"/>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6" name="圆角矩形 49">
              <a:extLst>
                <a:ext uri="{FF2B5EF4-FFF2-40B4-BE49-F238E27FC236}">
                  <a16:creationId xmlns:a16="http://schemas.microsoft.com/office/drawing/2014/main" id="{6F8EC843-A871-4A02-9174-50A721BB7872}"/>
                </a:ext>
              </a:extLst>
            </p:cNvPr>
            <p:cNvSpPr/>
            <p:nvPr/>
          </p:nvSpPr>
          <p:spPr bwMode="gray">
            <a:xfrm>
              <a:off x="610474" y="3434925"/>
              <a:ext cx="1559121" cy="926416"/>
            </a:xfrm>
            <a:prstGeom prst="roundRect">
              <a:avLst>
                <a:gd name="adj" fmla="val 7486"/>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7" name="圆角矩形 49">
              <a:extLst>
                <a:ext uri="{FF2B5EF4-FFF2-40B4-BE49-F238E27FC236}">
                  <a16:creationId xmlns:a16="http://schemas.microsoft.com/office/drawing/2014/main" id="{37822EE7-FCF7-4E73-810B-F4FFB6A050C3}"/>
                </a:ext>
              </a:extLst>
            </p:cNvPr>
            <p:cNvSpPr/>
            <p:nvPr/>
          </p:nvSpPr>
          <p:spPr bwMode="gray">
            <a:xfrm>
              <a:off x="2049995" y="1494000"/>
              <a:ext cx="2484336" cy="1468367"/>
            </a:xfrm>
            <a:prstGeom prst="roundRect">
              <a:avLst>
                <a:gd name="adj" fmla="val 7486"/>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grpSp>
          <p:nvGrpSpPr>
            <p:cNvPr id="8" name="组合 7">
              <a:extLst>
                <a:ext uri="{FF2B5EF4-FFF2-40B4-BE49-F238E27FC236}">
                  <a16:creationId xmlns:a16="http://schemas.microsoft.com/office/drawing/2014/main" id="{A7CC3F55-2846-44CE-A1AA-D33127E6EB33}"/>
                </a:ext>
              </a:extLst>
            </p:cNvPr>
            <p:cNvGrpSpPr/>
            <p:nvPr/>
          </p:nvGrpSpPr>
          <p:grpSpPr bwMode="gray">
            <a:xfrm>
              <a:off x="4703400" y="3541307"/>
              <a:ext cx="1332088" cy="475412"/>
              <a:chOff x="4763912" y="3541307"/>
              <a:chExt cx="1332088" cy="475412"/>
            </a:xfrm>
          </p:grpSpPr>
          <p:sp>
            <p:nvSpPr>
              <p:cNvPr id="9" name="Freeform 159">
                <a:extLst>
                  <a:ext uri="{FF2B5EF4-FFF2-40B4-BE49-F238E27FC236}">
                    <a16:creationId xmlns:a16="http://schemas.microsoft.com/office/drawing/2014/main" id="{B101EE45-47CA-497C-9D9F-2061D17375B6}"/>
                  </a:ext>
                </a:extLst>
              </p:cNvPr>
              <p:cNvSpPr/>
              <p:nvPr/>
            </p:nvSpPr>
            <p:spPr bwMode="gray">
              <a:xfrm flipH="1">
                <a:off x="5186518" y="354130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ndParaRPr>
              </a:p>
            </p:txBody>
          </p:sp>
          <p:pic>
            <p:nvPicPr>
              <p:cNvPr id="10" name="图片 9">
                <a:extLst>
                  <a:ext uri="{FF2B5EF4-FFF2-40B4-BE49-F238E27FC236}">
                    <a16:creationId xmlns:a16="http://schemas.microsoft.com/office/drawing/2014/main" id="{4110CA30-8F2B-42E6-8E08-7178CD908428}"/>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bwMode="gray">
              <a:xfrm>
                <a:off x="4763912" y="3573919"/>
                <a:ext cx="540000" cy="442800"/>
              </a:xfrm>
              <a:prstGeom prst="rect">
                <a:avLst/>
              </a:prstGeom>
            </p:spPr>
          </p:pic>
        </p:grpSp>
        <p:pic>
          <p:nvPicPr>
            <p:cNvPr id="11" name="图片 10">
              <a:extLst>
                <a:ext uri="{FF2B5EF4-FFF2-40B4-BE49-F238E27FC236}">
                  <a16:creationId xmlns:a16="http://schemas.microsoft.com/office/drawing/2014/main" id="{E30D4CD7-8ABC-48A4-934E-6B7C0379144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017595" y="3574545"/>
              <a:ext cx="540000" cy="442174"/>
            </a:xfrm>
            <a:prstGeom prst="rect">
              <a:avLst/>
            </a:prstGeom>
          </p:spPr>
        </p:pic>
        <p:pic>
          <p:nvPicPr>
            <p:cNvPr id="12" name="图片 11">
              <a:extLst>
                <a:ext uri="{FF2B5EF4-FFF2-40B4-BE49-F238E27FC236}">
                  <a16:creationId xmlns:a16="http://schemas.microsoft.com/office/drawing/2014/main" id="{50B703A4-87EF-44EA-80D2-97210F149026}"/>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017595" y="2374132"/>
              <a:ext cx="540000" cy="442800"/>
            </a:xfrm>
            <a:prstGeom prst="rect">
              <a:avLst/>
            </a:prstGeom>
          </p:spPr>
        </p:pic>
        <p:pic>
          <p:nvPicPr>
            <p:cNvPr id="13" name="图片 12" descr="PC.png">
              <a:extLst>
                <a:ext uri="{FF2B5EF4-FFF2-40B4-BE49-F238E27FC236}">
                  <a16:creationId xmlns:a16="http://schemas.microsoft.com/office/drawing/2014/main" id="{4390D2C5-8F23-4C32-B4BC-878E28796E83}"/>
                </a:ext>
              </a:extLst>
            </p:cNvPr>
            <p:cNvPicPr>
              <a:picLocks noChangeAspect="1"/>
            </p:cNvPicPr>
            <p:nvPr/>
          </p:nvPicPr>
          <p:blipFill>
            <a:blip r:embed="rId5" cstate="print"/>
            <a:stretch>
              <a:fillRect/>
            </a:stretch>
          </p:blipFill>
          <p:spPr bwMode="gray">
            <a:xfrm>
              <a:off x="1390972" y="3602719"/>
              <a:ext cx="539063" cy="414000"/>
            </a:xfrm>
            <a:prstGeom prst="rect">
              <a:avLst/>
            </a:prstGeom>
          </p:spPr>
        </p:pic>
        <p:cxnSp>
          <p:nvCxnSpPr>
            <p:cNvPr id="14" name="直接连接符 13">
              <a:extLst>
                <a:ext uri="{FF2B5EF4-FFF2-40B4-BE49-F238E27FC236}">
                  <a16:creationId xmlns:a16="http://schemas.microsoft.com/office/drawing/2014/main" id="{632EB00C-3AE3-413E-B63B-F9FDFD021DB9}"/>
                </a:ext>
              </a:extLst>
            </p:cNvPr>
            <p:cNvCxnSpPr>
              <a:cxnSpLocks/>
              <a:stCxn id="13" idx="3"/>
              <a:endCxn id="11" idx="1"/>
            </p:cNvCxnSpPr>
            <p:nvPr/>
          </p:nvCxnSpPr>
          <p:spPr bwMode="gray">
            <a:xfrm flipV="1">
              <a:off x="1930035" y="3795632"/>
              <a:ext cx="1087560" cy="1408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5" name="直接连接符 14">
              <a:extLst>
                <a:ext uri="{FF2B5EF4-FFF2-40B4-BE49-F238E27FC236}">
                  <a16:creationId xmlns:a16="http://schemas.microsoft.com/office/drawing/2014/main" id="{6B5468A2-B6E2-43A6-A32D-DFEE1841E6C0}"/>
                </a:ext>
              </a:extLst>
            </p:cNvPr>
            <p:cNvCxnSpPr>
              <a:cxnSpLocks/>
              <a:stCxn id="12" idx="2"/>
              <a:endCxn id="11" idx="0"/>
            </p:cNvCxnSpPr>
            <p:nvPr/>
          </p:nvCxnSpPr>
          <p:spPr bwMode="gray">
            <a:xfrm>
              <a:off x="3287595" y="2816932"/>
              <a:ext cx="0" cy="75761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6" name="直接连接符 15">
              <a:extLst>
                <a:ext uri="{FF2B5EF4-FFF2-40B4-BE49-F238E27FC236}">
                  <a16:creationId xmlns:a16="http://schemas.microsoft.com/office/drawing/2014/main" id="{20997294-FAD2-46A1-8376-432A2F028249}"/>
                </a:ext>
              </a:extLst>
            </p:cNvPr>
            <p:cNvCxnSpPr>
              <a:cxnSpLocks/>
              <a:stCxn id="11" idx="3"/>
              <a:endCxn id="10" idx="1"/>
            </p:cNvCxnSpPr>
            <p:nvPr/>
          </p:nvCxnSpPr>
          <p:spPr bwMode="gray">
            <a:xfrm flipV="1">
              <a:off x="3557595" y="3795319"/>
              <a:ext cx="1145805" cy="313"/>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7" name="文本框 16">
              <a:extLst>
                <a:ext uri="{FF2B5EF4-FFF2-40B4-BE49-F238E27FC236}">
                  <a16:creationId xmlns:a16="http://schemas.microsoft.com/office/drawing/2014/main" id="{44E32F42-F0AD-4A04-898A-87A27287F614}"/>
                </a:ext>
              </a:extLst>
            </p:cNvPr>
            <p:cNvSpPr txBox="1"/>
            <p:nvPr/>
          </p:nvSpPr>
          <p:spPr bwMode="gray">
            <a:xfrm>
              <a:off x="2199497" y="1616807"/>
              <a:ext cx="2203515" cy="51954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Create security zone </a:t>
              </a:r>
              <a:r>
                <a:rPr lang="en-US" sz="1400" b="1" dirty="0">
                  <a:latin typeface="Huawei Sans" panose="020C0503030203020204" pitchFamily="34" charset="0"/>
                </a:rPr>
                <a:t>OM</a:t>
              </a:r>
            </a:p>
            <a:p>
              <a:pPr algn="ctr" fontAlgn="ctr"/>
              <a:r>
                <a:rPr lang="en-US" sz="1400" dirty="0">
                  <a:latin typeface="Huawei Sans" panose="020C0503030203020204" pitchFamily="34" charset="0"/>
                </a:rPr>
                <a:t>priority 95</a:t>
              </a:r>
              <a:endParaRPr lang="en-US" altLang="zh-CN" sz="1400" dirty="0">
                <a:latin typeface="Huawei Sans" panose="020C0503030203020204" pitchFamily="34" charset="0"/>
              </a:endParaRPr>
            </a:p>
          </p:txBody>
        </p:sp>
        <p:sp>
          <p:nvSpPr>
            <p:cNvPr id="18" name="文本框 17">
              <a:extLst>
                <a:ext uri="{FF2B5EF4-FFF2-40B4-BE49-F238E27FC236}">
                  <a16:creationId xmlns:a16="http://schemas.microsoft.com/office/drawing/2014/main" id="{F4EC5C7E-654E-4C1C-9297-B2FBAA01F744}"/>
                </a:ext>
              </a:extLst>
            </p:cNvPr>
            <p:cNvSpPr txBox="1"/>
            <p:nvPr/>
          </p:nvSpPr>
          <p:spPr bwMode="gray">
            <a:xfrm>
              <a:off x="569845" y="3450667"/>
              <a:ext cx="926602"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l" fontAlgn="ctr"/>
              <a:r>
                <a:rPr lang="en-US" sz="1400" dirty="0">
                  <a:latin typeface="Huawei Sans" panose="020C0503030203020204" pitchFamily="34" charset="0"/>
                </a:rPr>
                <a:t>Trusted</a:t>
              </a:r>
              <a:endParaRPr lang="en-US" altLang="zh-CN" sz="1400" dirty="0">
                <a:latin typeface="Huawei Sans" panose="020C0503030203020204" pitchFamily="34" charset="0"/>
              </a:endParaRPr>
            </a:p>
          </p:txBody>
        </p:sp>
        <p:sp>
          <p:nvSpPr>
            <p:cNvPr id="19" name="文本框 18">
              <a:extLst>
                <a:ext uri="{FF2B5EF4-FFF2-40B4-BE49-F238E27FC236}">
                  <a16:creationId xmlns:a16="http://schemas.microsoft.com/office/drawing/2014/main" id="{1A1C249A-6FF4-4783-9DC2-63025126FAE4}"/>
                </a:ext>
              </a:extLst>
            </p:cNvPr>
            <p:cNvSpPr txBox="1"/>
            <p:nvPr/>
          </p:nvSpPr>
          <p:spPr bwMode="gray">
            <a:xfrm>
              <a:off x="4551290" y="3991835"/>
              <a:ext cx="1251604"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l" fontAlgn="ctr"/>
              <a:r>
                <a:rPr lang="en-US" sz="1400" dirty="0">
                  <a:latin typeface="Huawei Sans" panose="020C0503030203020204" pitchFamily="34" charset="0"/>
                </a:rPr>
                <a:t>Untrusted</a:t>
              </a:r>
              <a:endParaRPr lang="en-US" altLang="zh-CN" sz="1400" dirty="0">
                <a:latin typeface="Huawei Sans" panose="020C0503030203020204" pitchFamily="34" charset="0"/>
              </a:endParaRPr>
            </a:p>
          </p:txBody>
        </p:sp>
        <p:sp>
          <p:nvSpPr>
            <p:cNvPr id="20" name="TextBox 36">
              <a:extLst>
                <a:ext uri="{FF2B5EF4-FFF2-40B4-BE49-F238E27FC236}">
                  <a16:creationId xmlns:a16="http://schemas.microsoft.com/office/drawing/2014/main" id="{1C4ED60D-AC48-4846-B3E1-216FBEE9B476}"/>
                </a:ext>
              </a:extLst>
            </p:cNvPr>
            <p:cNvSpPr txBox="1"/>
            <p:nvPr/>
          </p:nvSpPr>
          <p:spPr bwMode="gray">
            <a:xfrm>
              <a:off x="2396520" y="3951259"/>
              <a:ext cx="756938" cy="276999"/>
            </a:xfrm>
            <a:prstGeom prst="rect">
              <a:avLst/>
            </a:prstGeom>
            <a:noFill/>
          </p:spPr>
          <p:txBody>
            <a:bodyPr wrap="none" rtlCol="0">
              <a:spAutoFit/>
            </a:bodyPr>
            <a:lstStyle/>
            <a:p>
              <a:pPr algn="r" fontAlgn="ctr"/>
              <a:r>
                <a:rPr lang="en-US" sz="1200" dirty="0">
                  <a:latin typeface="Huawei Sans" panose="020C0503030203020204" pitchFamily="34" charset="0"/>
                </a:rPr>
                <a:t>GE1/0/1</a:t>
              </a:r>
            </a:p>
          </p:txBody>
        </p:sp>
        <p:sp>
          <p:nvSpPr>
            <p:cNvPr id="21" name="TextBox 37">
              <a:extLst>
                <a:ext uri="{FF2B5EF4-FFF2-40B4-BE49-F238E27FC236}">
                  <a16:creationId xmlns:a16="http://schemas.microsoft.com/office/drawing/2014/main" id="{00931C13-F1EC-4342-8691-CFFFDDAF1B0E}"/>
                </a:ext>
              </a:extLst>
            </p:cNvPr>
            <p:cNvSpPr txBox="1"/>
            <p:nvPr/>
          </p:nvSpPr>
          <p:spPr bwMode="gray">
            <a:xfrm>
              <a:off x="3474778" y="3939103"/>
              <a:ext cx="756938" cy="276999"/>
            </a:xfrm>
            <a:prstGeom prst="rect">
              <a:avLst/>
            </a:prstGeom>
            <a:noFill/>
          </p:spPr>
          <p:txBody>
            <a:bodyPr wrap="none" rtlCol="0">
              <a:spAutoFit/>
            </a:bodyPr>
            <a:lstStyle/>
            <a:p>
              <a:pPr fontAlgn="ctr"/>
              <a:r>
                <a:rPr lang="en-US" sz="1200" dirty="0">
                  <a:latin typeface="Huawei Sans" panose="020C0503030203020204" pitchFamily="34" charset="0"/>
                </a:rPr>
                <a:t>GE1/0/3</a:t>
              </a:r>
            </a:p>
          </p:txBody>
        </p:sp>
        <p:sp>
          <p:nvSpPr>
            <p:cNvPr id="22" name="TextBox 41">
              <a:extLst>
                <a:ext uri="{FF2B5EF4-FFF2-40B4-BE49-F238E27FC236}">
                  <a16:creationId xmlns:a16="http://schemas.microsoft.com/office/drawing/2014/main" id="{4F71F1E4-5304-435D-8902-040FC94054D1}"/>
                </a:ext>
              </a:extLst>
            </p:cNvPr>
            <p:cNvSpPr txBox="1"/>
            <p:nvPr/>
          </p:nvSpPr>
          <p:spPr bwMode="gray">
            <a:xfrm>
              <a:off x="3278982" y="3222954"/>
              <a:ext cx="756938" cy="276999"/>
            </a:xfrm>
            <a:prstGeom prst="rect">
              <a:avLst/>
            </a:prstGeom>
            <a:noFill/>
          </p:spPr>
          <p:txBody>
            <a:bodyPr wrap="none" rtlCol="0">
              <a:spAutoFit/>
            </a:bodyPr>
            <a:lstStyle/>
            <a:p>
              <a:pPr fontAlgn="ctr"/>
              <a:r>
                <a:rPr lang="en-US" sz="1200" dirty="0">
                  <a:latin typeface="Huawei Sans" panose="020C0503030203020204" pitchFamily="34" charset="0"/>
                </a:rPr>
                <a:t>GE1/0/2</a:t>
              </a:r>
            </a:p>
          </p:txBody>
        </p:sp>
      </p:grpSp>
      <p:sp>
        <p:nvSpPr>
          <p:cNvPr id="24" name="文本框 23">
            <a:extLst>
              <a:ext uri="{FF2B5EF4-FFF2-40B4-BE49-F238E27FC236}">
                <a16:creationId xmlns:a16="http://schemas.microsoft.com/office/drawing/2014/main" id="{7B785A75-A9ED-43DB-AC85-C8785E732ED7}"/>
              </a:ext>
            </a:extLst>
          </p:cNvPr>
          <p:cNvSpPr txBox="1"/>
          <p:nvPr/>
        </p:nvSpPr>
        <p:spPr bwMode="gray">
          <a:xfrm>
            <a:off x="6558695" y="2381323"/>
            <a:ext cx="4863239" cy="3753015"/>
          </a:xfrm>
          <a:prstGeom prst="rect">
            <a:avLst/>
          </a:prstGeom>
          <a:solidFill>
            <a:srgbClr val="F4FBFE"/>
          </a:solidFill>
          <a:ln>
            <a:solidFill>
              <a:srgbClr val="99DFF9"/>
            </a:solid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stStyle>
          <a:p>
            <a:pPr fontAlgn="ctr"/>
            <a:r>
              <a:rPr lang="en-US" sz="1200" dirty="0">
                <a:latin typeface="Huawei Sans" panose="020C0503030203020204" pitchFamily="34" charset="0"/>
              </a:rPr>
              <a:t># Create a security zone.</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[FW] firewall zone name OM</a:t>
            </a:r>
          </a:p>
          <a:p>
            <a:pPr fontAlgn="ctr"/>
            <a:r>
              <a:rPr lang="en-US" sz="1200" dirty="0">
                <a:latin typeface="Huawei Sans" panose="020C0503030203020204" pitchFamily="34" charset="0"/>
              </a:rPr>
              <a:t>[FW-zone-OM] set priority 95</a:t>
            </a:r>
          </a:p>
          <a:p>
            <a:pPr fontAlgn="ctr"/>
            <a:r>
              <a:rPr lang="en-US" sz="1200" dirty="0">
                <a:latin typeface="Huawei Sans" panose="020C0503030203020204" pitchFamily="34" charset="0"/>
              </a:rPr>
              <a:t>[FW-zone-OM] quit</a:t>
            </a:r>
          </a:p>
          <a:p>
            <a:pPr fontAlgn="ctr"/>
            <a:endParaRPr lang="en-US" altLang="zh-CN" sz="1200" dirty="0">
              <a:latin typeface="Huawei Sans" panose="020C0503030203020204" pitchFamily="34" charset="0"/>
            </a:endParaRPr>
          </a:p>
          <a:p>
            <a:pPr fontAlgn="ctr"/>
            <a:r>
              <a:rPr lang="en-US" sz="1200" dirty="0">
                <a:latin typeface="Huawei Sans" panose="020C0503030203020204" pitchFamily="34" charset="0"/>
              </a:rPr>
              <a:t># Add interfaces to corresponding security zones.</a:t>
            </a:r>
          </a:p>
          <a:p>
            <a:pPr fontAlgn="ctr"/>
            <a:r>
              <a:rPr lang="en-US" sz="1200" dirty="0">
                <a:latin typeface="Huawei Sans" panose="020C0503030203020204" pitchFamily="34" charset="0"/>
              </a:rPr>
              <a:t>[FW] firewall zone trust</a:t>
            </a:r>
          </a:p>
          <a:p>
            <a:pPr fontAlgn="ctr"/>
            <a:r>
              <a:rPr lang="en-US" sz="1200" dirty="0">
                <a:latin typeface="Huawei Sans" panose="020C0503030203020204" pitchFamily="34" charset="0"/>
              </a:rPr>
              <a:t>[FW-zone-trust] add interface </a:t>
            </a:r>
            <a:r>
              <a:rPr lang="en-US" sz="1200" dirty="0" err="1">
                <a:latin typeface="Huawei Sans" panose="020C0503030203020204" pitchFamily="34" charset="0"/>
              </a:rPr>
              <a:t>GigabitEthernet</a:t>
            </a:r>
            <a:r>
              <a:rPr lang="en-US" sz="1200" dirty="0">
                <a:latin typeface="Huawei Sans" panose="020C0503030203020204" pitchFamily="34" charset="0"/>
              </a:rPr>
              <a:t> 1/0/1</a:t>
            </a:r>
          </a:p>
          <a:p>
            <a:pPr fontAlgn="ctr"/>
            <a:r>
              <a:rPr lang="en-US" sz="1200" dirty="0">
                <a:latin typeface="Huawei Sans" panose="020C0503030203020204" pitchFamily="34" charset="0"/>
              </a:rPr>
              <a:t>[FW] firewall zone OM</a:t>
            </a:r>
          </a:p>
          <a:p>
            <a:pPr fontAlgn="ctr"/>
            <a:r>
              <a:rPr lang="en-US" sz="1200" dirty="0">
                <a:latin typeface="Huawei Sans" panose="020C0503030203020204" pitchFamily="34" charset="0"/>
              </a:rPr>
              <a:t>[FW-zone-OM] add interface </a:t>
            </a:r>
            <a:r>
              <a:rPr lang="en-US" sz="1200" dirty="0" err="1">
                <a:latin typeface="Huawei Sans" panose="020C0503030203020204" pitchFamily="34" charset="0"/>
              </a:rPr>
              <a:t>GigabitEthernet</a:t>
            </a:r>
            <a:r>
              <a:rPr lang="en-US" sz="1200" dirty="0">
                <a:latin typeface="Huawei Sans" panose="020C0503030203020204" pitchFamily="34" charset="0"/>
              </a:rPr>
              <a:t> 1/0/2</a:t>
            </a:r>
          </a:p>
          <a:p>
            <a:pPr fontAlgn="ctr"/>
            <a:r>
              <a:rPr lang="en-US" sz="1200" dirty="0">
                <a:latin typeface="Huawei Sans" panose="020C0503030203020204" pitchFamily="34" charset="0"/>
              </a:rPr>
              <a:t>[FW] firewall zone </a:t>
            </a:r>
            <a:r>
              <a:rPr lang="en-US" sz="1200" dirty="0" err="1">
                <a:latin typeface="Huawei Sans" panose="020C0503030203020204" pitchFamily="34" charset="0"/>
              </a:rPr>
              <a:t>untrust</a:t>
            </a:r>
            <a:endParaRPr lang="en-US" sz="1200" dirty="0">
              <a:latin typeface="Huawei Sans" panose="020C0503030203020204" pitchFamily="34" charset="0"/>
            </a:endParaRPr>
          </a:p>
          <a:p>
            <a:pPr fontAlgn="ctr"/>
            <a:r>
              <a:rPr lang="en-US" sz="1200" dirty="0">
                <a:latin typeface="Huawei Sans" panose="020C0503030203020204" pitchFamily="34" charset="0"/>
              </a:rPr>
              <a:t>[FW-zone-</a:t>
            </a:r>
            <a:r>
              <a:rPr lang="en-US" sz="1200" dirty="0" err="1">
                <a:latin typeface="Huawei Sans" panose="020C0503030203020204" pitchFamily="34" charset="0"/>
              </a:rPr>
              <a:t>untrust</a:t>
            </a:r>
            <a:r>
              <a:rPr lang="en-US" sz="1200" dirty="0">
                <a:latin typeface="Huawei Sans" panose="020C0503030203020204" pitchFamily="34" charset="0"/>
              </a:rPr>
              <a:t>] add interface </a:t>
            </a:r>
            <a:r>
              <a:rPr lang="en-US" sz="1200" dirty="0" err="1">
                <a:latin typeface="Huawei Sans" panose="020C0503030203020204" pitchFamily="34" charset="0"/>
              </a:rPr>
              <a:t>GigabitEthernet</a:t>
            </a:r>
            <a:r>
              <a:rPr lang="en-US" sz="1200" dirty="0">
                <a:latin typeface="Huawei Sans" panose="020C0503030203020204" pitchFamily="34" charset="0"/>
              </a:rPr>
              <a:t> 1/0/3</a:t>
            </a:r>
          </a:p>
        </p:txBody>
      </p:sp>
      <p:sp>
        <p:nvSpPr>
          <p:cNvPr id="26" name="文本框 25">
            <a:extLst>
              <a:ext uri="{FF2B5EF4-FFF2-40B4-BE49-F238E27FC236}">
                <a16:creationId xmlns:a16="http://schemas.microsoft.com/office/drawing/2014/main" id="{0A1FA5CA-83F1-401E-9E81-E16C6C2C6648}"/>
              </a:ext>
            </a:extLst>
          </p:cNvPr>
          <p:cNvSpPr txBox="1"/>
          <p:nvPr/>
        </p:nvSpPr>
        <p:spPr bwMode="gray">
          <a:xfrm>
            <a:off x="446088" y="2092202"/>
            <a:ext cx="5375017" cy="997196"/>
          </a:xfrm>
          <a:prstGeom prst="rect">
            <a:avLst/>
          </a:prstGeom>
          <a:noFill/>
        </p:spPr>
        <p:txBody>
          <a:bodyPr wrap="square" rtlCol="0">
            <a:spAutoFit/>
          </a:bodyPr>
          <a:lstStyle/>
          <a:p>
            <a:pPr marL="33750" algn="l" fontAlgn="ctr">
              <a:lnSpc>
                <a:spcPct val="140000"/>
              </a:lnSpc>
            </a:pPr>
            <a:r>
              <a:rPr lang="en-US" sz="1400" dirty="0">
                <a:latin typeface="Huawei Sans" panose="020C0503030203020204" pitchFamily="34" charset="0"/>
              </a:rPr>
              <a:t>Task list:</a:t>
            </a:r>
            <a:endParaRPr lang="en-US" altLang="zh-CN" sz="1400" dirty="0">
              <a:latin typeface="Huawei Sans" panose="020C0503030203020204" pitchFamily="34" charset="0"/>
            </a:endParaRPr>
          </a:p>
          <a:p>
            <a:pPr marL="355600" indent="-355600" algn="l" fontAlgn="ctr">
              <a:lnSpc>
                <a:spcPct val="140000"/>
              </a:lnSpc>
              <a:buFont typeface="Arial" panose="020B0604020202020204" pitchFamily="34" charset="0"/>
              <a:buChar char="•"/>
            </a:pPr>
            <a:r>
              <a:rPr lang="en-US" sz="1400" dirty="0">
                <a:latin typeface="Huawei Sans" panose="020C0503030203020204" pitchFamily="34" charset="0"/>
              </a:rPr>
              <a:t>Create security zone </a:t>
            </a:r>
            <a:r>
              <a:rPr lang="en-US" sz="1400" b="1" dirty="0">
                <a:latin typeface="Huawei Sans" panose="020C0503030203020204" pitchFamily="34" charset="0"/>
              </a:rPr>
              <a:t>OM</a:t>
            </a:r>
            <a:r>
              <a:rPr lang="en-US" sz="1400" dirty="0">
                <a:latin typeface="Huawei Sans" panose="020C0503030203020204" pitchFamily="34" charset="0"/>
              </a:rPr>
              <a:t> and set its priority to 95.</a:t>
            </a:r>
            <a:endParaRPr lang="en-US" altLang="zh-CN" sz="1400" dirty="0">
              <a:latin typeface="Huawei Sans" panose="020C0503030203020204" pitchFamily="34" charset="0"/>
            </a:endParaRPr>
          </a:p>
          <a:p>
            <a:pPr marL="355600" indent="-355600" algn="l" fontAlgn="ctr">
              <a:lnSpc>
                <a:spcPct val="140000"/>
              </a:lnSpc>
              <a:buFont typeface="Arial" panose="020B0604020202020204" pitchFamily="34" charset="0"/>
              <a:buChar char="•"/>
            </a:pPr>
            <a:r>
              <a:rPr lang="en-US" sz="1400" dirty="0">
                <a:latin typeface="Huawei Sans" panose="020C0503030203020204" pitchFamily="34" charset="0"/>
              </a:rPr>
              <a:t>Add interfaces to the planned security zones.</a:t>
            </a:r>
            <a:endParaRPr lang="en-US" altLang="zh-CN" sz="1400" dirty="0">
              <a:latin typeface="Huawei Sans" panose="020C0503030203020204" pitchFamily="34" charset="0"/>
            </a:endParaRPr>
          </a:p>
        </p:txBody>
      </p:sp>
      <p:sp>
        <p:nvSpPr>
          <p:cNvPr id="31" name="圆角矩形 11">
            <a:extLst>
              <a:ext uri="{FF2B5EF4-FFF2-40B4-BE49-F238E27FC236}">
                <a16:creationId xmlns:a16="http://schemas.microsoft.com/office/drawing/2014/main" id="{9B84EC0B-90A0-439C-AAB7-9EE1B78B13E2}"/>
              </a:ext>
            </a:extLst>
          </p:cNvPr>
          <p:cNvSpPr/>
          <p:nvPr/>
        </p:nvSpPr>
        <p:spPr bwMode="gray">
          <a:xfrm>
            <a:off x="2367816" y="1426713"/>
            <a:ext cx="1379320" cy="619335"/>
          </a:xfrm>
          <a:prstGeom prst="roundRect">
            <a:avLst>
              <a:gd name="adj" fmla="val 4298"/>
            </a:avLst>
          </a:prstGeom>
          <a:no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latin typeface="Huawei Sans" panose="020C0503030203020204" pitchFamily="34" charset="0"/>
              </a:rPr>
              <a:t>Configure an interface</a:t>
            </a:r>
            <a:endParaRPr lang="en-US" altLang="zh-CN" sz="1400" kern="0" dirty="0">
              <a:latin typeface="Huawei Sans" panose="020C0503030203020204" pitchFamily="34" charset="0"/>
              <a:ea typeface="方正兰亭黑简体" panose="02000000000000000000" pitchFamily="2" charset="-122"/>
            </a:endParaRPr>
          </a:p>
        </p:txBody>
      </p:sp>
      <p:sp>
        <p:nvSpPr>
          <p:cNvPr id="32" name="圆角矩形 12">
            <a:extLst>
              <a:ext uri="{FF2B5EF4-FFF2-40B4-BE49-F238E27FC236}">
                <a16:creationId xmlns:a16="http://schemas.microsoft.com/office/drawing/2014/main" id="{85712DC4-E764-46C9-8316-A0BC81384B1F}"/>
              </a:ext>
            </a:extLst>
          </p:cNvPr>
          <p:cNvSpPr/>
          <p:nvPr/>
        </p:nvSpPr>
        <p:spPr bwMode="gray">
          <a:xfrm>
            <a:off x="4297356" y="1426713"/>
            <a:ext cx="1487611" cy="619335"/>
          </a:xfrm>
          <a:prstGeom prst="roundRect">
            <a:avLst>
              <a:gd name="adj" fmla="val 4298"/>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b="1" dirty="0">
                <a:solidFill>
                  <a:schemeClr val="bg1"/>
                </a:solidFill>
                <a:latin typeface="Huawei Sans" panose="020C0503030203020204" pitchFamily="34" charset="0"/>
              </a:rPr>
              <a:t>Configure a security zone</a:t>
            </a:r>
            <a:endParaRPr lang="en-US" altLang="zh-CN" sz="1400" b="1" kern="0" dirty="0">
              <a:solidFill>
                <a:schemeClr val="bg1"/>
              </a:solidFill>
              <a:latin typeface="Huawei Sans" panose="020C0503030203020204" pitchFamily="34" charset="0"/>
              <a:ea typeface="方正兰亭黑简体" panose="02000000000000000000" pitchFamily="2" charset="-122"/>
            </a:endParaRPr>
          </a:p>
        </p:txBody>
      </p:sp>
      <p:cxnSp>
        <p:nvCxnSpPr>
          <p:cNvPr id="33" name="直接箭头连接符 32">
            <a:extLst>
              <a:ext uri="{FF2B5EF4-FFF2-40B4-BE49-F238E27FC236}">
                <a16:creationId xmlns:a16="http://schemas.microsoft.com/office/drawing/2014/main" id="{31463E33-C549-42AF-99A9-6CBCC7B23F50}"/>
              </a:ext>
            </a:extLst>
          </p:cNvPr>
          <p:cNvCxnSpPr>
            <a:cxnSpLocks/>
            <a:stCxn id="31" idx="3"/>
            <a:endCxn id="32" idx="1"/>
          </p:cNvCxnSpPr>
          <p:nvPr/>
        </p:nvCxnSpPr>
        <p:spPr bwMode="gray">
          <a:xfrm>
            <a:off x="3747136" y="1736381"/>
            <a:ext cx="550220" cy="0"/>
          </a:xfrm>
          <a:prstGeom prst="straightConnector1">
            <a:avLst/>
          </a:prstGeom>
          <a:noFill/>
          <a:ln w="19050" cap="flat" cmpd="sng" algn="ctr">
            <a:solidFill>
              <a:schemeClr val="tx1"/>
            </a:solidFill>
            <a:prstDash val="solid"/>
            <a:round/>
            <a:headEnd type="none" w="med" len="med"/>
            <a:tailEnd type="triangle"/>
          </a:ln>
          <a:effectLst/>
        </p:spPr>
      </p:cxnSp>
      <p:sp>
        <p:nvSpPr>
          <p:cNvPr id="41" name="圆角矩形 12">
            <a:extLst>
              <a:ext uri="{FF2B5EF4-FFF2-40B4-BE49-F238E27FC236}">
                <a16:creationId xmlns:a16="http://schemas.microsoft.com/office/drawing/2014/main" id="{52438456-E363-4F03-866B-5C0BAFCFD4B5}"/>
              </a:ext>
            </a:extLst>
          </p:cNvPr>
          <p:cNvSpPr/>
          <p:nvPr/>
        </p:nvSpPr>
        <p:spPr bwMode="gray">
          <a:xfrm>
            <a:off x="6335187" y="1426713"/>
            <a:ext cx="1487611" cy="619335"/>
          </a:xfrm>
          <a:prstGeom prst="roundRect">
            <a:avLst>
              <a:gd name="adj" fmla="val 4298"/>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rPr>
              <a:t>Configure a security policy</a:t>
            </a: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cxnSp>
        <p:nvCxnSpPr>
          <p:cNvPr id="42" name="直接箭头连接符 41">
            <a:extLst>
              <a:ext uri="{FF2B5EF4-FFF2-40B4-BE49-F238E27FC236}">
                <a16:creationId xmlns:a16="http://schemas.microsoft.com/office/drawing/2014/main" id="{EF84293B-622C-423A-946B-4FDC89637FB6}"/>
              </a:ext>
            </a:extLst>
          </p:cNvPr>
          <p:cNvCxnSpPr>
            <a:cxnSpLocks/>
            <a:stCxn id="32" idx="3"/>
            <a:endCxn id="41" idx="1"/>
          </p:cNvCxnSpPr>
          <p:nvPr/>
        </p:nvCxnSpPr>
        <p:spPr bwMode="gray">
          <a:xfrm>
            <a:off x="5784967" y="1736381"/>
            <a:ext cx="550220" cy="0"/>
          </a:xfrm>
          <a:prstGeom prst="straightConnector1">
            <a:avLst/>
          </a:prstGeom>
          <a:noFill/>
          <a:ln w="19050" cap="flat" cmpd="sng" algn="ctr">
            <a:solidFill>
              <a:schemeClr val="tx1"/>
            </a:solidFill>
            <a:prstDash val="solid"/>
            <a:round/>
            <a:headEnd type="none" w="med" len="med"/>
            <a:tailEnd type="triangle"/>
          </a:ln>
          <a:effectLst/>
        </p:spPr>
      </p:cxnSp>
      <p:sp>
        <p:nvSpPr>
          <p:cNvPr id="43" name="圆角矩形 12">
            <a:extLst>
              <a:ext uri="{FF2B5EF4-FFF2-40B4-BE49-F238E27FC236}">
                <a16:creationId xmlns:a16="http://schemas.microsoft.com/office/drawing/2014/main" id="{4B2AB429-3333-4D1E-9697-7CA265725009}"/>
              </a:ext>
            </a:extLst>
          </p:cNvPr>
          <p:cNvSpPr/>
          <p:nvPr/>
        </p:nvSpPr>
        <p:spPr bwMode="gray">
          <a:xfrm>
            <a:off x="8373019" y="1426713"/>
            <a:ext cx="1377373" cy="619335"/>
          </a:xfrm>
          <a:prstGeom prst="roundRect">
            <a:avLst>
              <a:gd name="adj" fmla="val 4298"/>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rPr>
              <a:t>Verify the configuration</a:t>
            </a: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cxnSp>
        <p:nvCxnSpPr>
          <p:cNvPr id="44" name="直接箭头连接符 43">
            <a:extLst>
              <a:ext uri="{FF2B5EF4-FFF2-40B4-BE49-F238E27FC236}">
                <a16:creationId xmlns:a16="http://schemas.microsoft.com/office/drawing/2014/main" id="{B93DCAEE-4F44-44A0-BA40-A3BA50B832DE}"/>
              </a:ext>
            </a:extLst>
          </p:cNvPr>
          <p:cNvCxnSpPr>
            <a:cxnSpLocks/>
            <a:stCxn id="41" idx="3"/>
            <a:endCxn id="43" idx="1"/>
          </p:cNvCxnSpPr>
          <p:nvPr/>
        </p:nvCxnSpPr>
        <p:spPr bwMode="gray">
          <a:xfrm>
            <a:off x="7822798" y="1736381"/>
            <a:ext cx="550221" cy="0"/>
          </a:xfrm>
          <a:prstGeom prst="straightConnector1">
            <a:avLst/>
          </a:prstGeom>
          <a:noFill/>
          <a:ln w="19050"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10165619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pPr marL="357188" indent="-357188" algn="l" fontAlgn="ctr"/>
            <a:r>
              <a:rPr lang="en-US" dirty="0">
                <a:latin typeface="Huawei Sans" panose="020C0503030203020204" pitchFamily="34" charset="0"/>
              </a:rPr>
              <a:t>Upon completion of this source, you will be able to:</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marL="712788" lvl="1" indent="-355600" fontAlgn="ctr"/>
            <a:r>
              <a:rPr lang="en-US" dirty="0">
                <a:latin typeface="Huawei Sans" panose="020C0503030203020204" pitchFamily="34" charset="0"/>
              </a:rPr>
              <a:t>Describe the definition, type, and development history of firewalls.</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marL="712788" lvl="1" indent="-355600" fontAlgn="ctr"/>
            <a:r>
              <a:rPr lang="en-US" dirty="0">
                <a:latin typeface="Huawei Sans" panose="020C0503030203020204" pitchFamily="34" charset="0"/>
              </a:rPr>
              <a:t>Distinguish firewalls from routers and switches.</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marL="712788" lvl="1" indent="-355600" fontAlgn="ctr"/>
            <a:r>
              <a:rPr lang="en-US" dirty="0">
                <a:latin typeface="Huawei Sans" panose="020C0503030203020204" pitchFamily="34" charset="0"/>
              </a:rPr>
              <a:t>Describe basic firewall concepts, such as the security zone, security policy, session table, and server map.</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marL="712788" lvl="1" indent="-355600" fontAlgn="ctr"/>
            <a:r>
              <a:rPr lang="en-US" dirty="0">
                <a:latin typeface="Huawei Sans" panose="020C0503030203020204" pitchFamily="34" charset="0"/>
              </a:rPr>
              <a:t>Perform basic firewall configurations.</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lvl="1"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40518448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标题 22">
            <a:extLst>
              <a:ext uri="{FF2B5EF4-FFF2-40B4-BE49-F238E27FC236}">
                <a16:creationId xmlns:a16="http://schemas.microsoft.com/office/drawing/2014/main" id="{85D9C45D-940A-457C-BEA8-410B6A8F6E51}"/>
              </a:ext>
            </a:extLst>
          </p:cNvPr>
          <p:cNvSpPr>
            <a:spLocks noGrp="1"/>
          </p:cNvSpPr>
          <p:nvPr>
            <p:ph type="title"/>
          </p:nvPr>
        </p:nvSpPr>
        <p:spPr bwMode="gray">
          <a:xfrm>
            <a:off x="1594177" y="410400"/>
            <a:ext cx="10151736" cy="640800"/>
          </a:xfrm>
        </p:spPr>
        <p:txBody>
          <a:bodyPr/>
          <a:lstStyle/>
          <a:p>
            <a:pPr fontAlgn="ctr">
              <a:lnSpc>
                <a:spcPct val="100000"/>
              </a:lnSpc>
            </a:pPr>
            <a:r>
              <a:rPr lang="en-US" dirty="0">
                <a:latin typeface="Huawei Sans" panose="020C0503030203020204" pitchFamily="34" charset="0"/>
              </a:rPr>
              <a:t>Configuration Example — Security Policy Configuration</a:t>
            </a:r>
          </a:p>
        </p:txBody>
      </p:sp>
      <p:sp>
        <p:nvSpPr>
          <p:cNvPr id="24" name="文本框 23">
            <a:extLst>
              <a:ext uri="{FF2B5EF4-FFF2-40B4-BE49-F238E27FC236}">
                <a16:creationId xmlns:a16="http://schemas.microsoft.com/office/drawing/2014/main" id="{7B785A75-A9ED-43DB-AC85-C8785E732ED7}"/>
              </a:ext>
            </a:extLst>
          </p:cNvPr>
          <p:cNvSpPr txBox="1"/>
          <p:nvPr/>
        </p:nvSpPr>
        <p:spPr bwMode="gray">
          <a:xfrm>
            <a:off x="6335188" y="3198378"/>
            <a:ext cx="4624908" cy="1938992"/>
          </a:xfrm>
          <a:prstGeom prst="rect">
            <a:avLst/>
          </a:prstGeom>
          <a:solidFill>
            <a:srgbClr val="F4FBFE"/>
          </a:solidFill>
          <a:ln>
            <a:solidFill>
              <a:srgbClr val="99DFF9"/>
            </a:solid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stStyle>
          <a:p>
            <a:pPr fontAlgn="ctr"/>
            <a:r>
              <a:rPr lang="en-US" sz="1200" dirty="0">
                <a:latin typeface="Huawei Sans" panose="020C0503030203020204" pitchFamily="34" charset="0"/>
              </a:rPr>
              <a:t># Create a security policy.</a:t>
            </a:r>
          </a:p>
          <a:p>
            <a:pPr fontAlgn="ctr"/>
            <a:r>
              <a:rPr lang="en-US" sz="1200" dirty="0">
                <a:latin typeface="Huawei Sans" panose="020C0503030203020204" pitchFamily="34" charset="0"/>
              </a:rPr>
              <a:t>[FW-policy-security] rule name R1</a:t>
            </a:r>
          </a:p>
          <a:p>
            <a:pPr fontAlgn="ctr"/>
            <a:r>
              <a:rPr lang="en-US" sz="1200" dirty="0">
                <a:latin typeface="Huawei Sans" panose="020C0503030203020204" pitchFamily="34" charset="0"/>
              </a:rPr>
              <a:t>[FW-policy-security-rule-R1] source-zone OM</a:t>
            </a:r>
          </a:p>
          <a:p>
            <a:pPr fontAlgn="ctr"/>
            <a:r>
              <a:rPr lang="en-US" sz="1200" dirty="0">
                <a:latin typeface="Huawei Sans" panose="020C0503030203020204" pitchFamily="34" charset="0"/>
              </a:rPr>
              <a:t>[FW-policy-security-rule-R1] destination-zone </a:t>
            </a:r>
            <a:r>
              <a:rPr lang="en-US" sz="1200" dirty="0" err="1">
                <a:latin typeface="Huawei Sans" panose="020C0503030203020204" pitchFamily="34" charset="0"/>
              </a:rPr>
              <a:t>untrust</a:t>
            </a:r>
            <a:r>
              <a:rPr lang="en-US" sz="1200" dirty="0">
                <a:latin typeface="Huawei Sans" panose="020C0503030203020204" pitchFamily="34" charset="0"/>
              </a:rPr>
              <a:t> </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[FW-policy-security-rule-R1] service </a:t>
            </a:r>
            <a:r>
              <a:rPr lang="en-US" sz="1200" dirty="0" err="1">
                <a:latin typeface="Huawei Sans" panose="020C0503030203020204" pitchFamily="34" charset="0"/>
              </a:rPr>
              <a:t>icmp</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[FW-policy-security-rule-R1] action permit</a:t>
            </a:r>
          </a:p>
        </p:txBody>
      </p:sp>
      <p:sp>
        <p:nvSpPr>
          <p:cNvPr id="26" name="文本框 25">
            <a:extLst>
              <a:ext uri="{FF2B5EF4-FFF2-40B4-BE49-F238E27FC236}">
                <a16:creationId xmlns:a16="http://schemas.microsoft.com/office/drawing/2014/main" id="{0A1FA5CA-83F1-401E-9E81-E16C6C2C6648}"/>
              </a:ext>
            </a:extLst>
          </p:cNvPr>
          <p:cNvSpPr txBox="1"/>
          <p:nvPr/>
        </p:nvSpPr>
        <p:spPr bwMode="gray">
          <a:xfrm>
            <a:off x="468121" y="1972083"/>
            <a:ext cx="5486106" cy="1298817"/>
          </a:xfrm>
          <a:prstGeom prst="rect">
            <a:avLst/>
          </a:prstGeom>
          <a:noFill/>
        </p:spPr>
        <p:txBody>
          <a:bodyPr wrap="square" rtlCol="0">
            <a:spAutoFit/>
          </a:bodyPr>
          <a:lstStyle/>
          <a:p>
            <a:pPr marL="33750" algn="l" fontAlgn="ctr">
              <a:lnSpc>
                <a:spcPct val="140000"/>
              </a:lnSpc>
            </a:pPr>
            <a:r>
              <a:rPr lang="en-US" sz="1400" dirty="0">
                <a:latin typeface="Huawei Sans" panose="020C0503030203020204" pitchFamily="34" charset="0"/>
              </a:rPr>
              <a:t>Task list:</a:t>
            </a:r>
            <a:endParaRPr lang="en-US" altLang="zh-CN" sz="1400" dirty="0">
              <a:latin typeface="Huawei Sans" panose="020C0503030203020204" pitchFamily="34" charset="0"/>
            </a:endParaRPr>
          </a:p>
          <a:p>
            <a:pPr marL="285750" indent="-252000" algn="l" fontAlgn="ctr">
              <a:lnSpc>
                <a:spcPct val="140000"/>
              </a:lnSpc>
              <a:buFont typeface="Arial" panose="020B0604020202020204" pitchFamily="34" charset="0"/>
              <a:buChar char="•"/>
            </a:pPr>
            <a:r>
              <a:rPr lang="en-US" sz="1400" dirty="0">
                <a:latin typeface="Huawei Sans" panose="020C0503030203020204" pitchFamily="34" charset="0"/>
              </a:rPr>
              <a:t>Create security policy </a:t>
            </a:r>
            <a:r>
              <a:rPr lang="en-US" sz="1400" b="1" dirty="0">
                <a:latin typeface="Huawei Sans" panose="020C0503030203020204" pitchFamily="34" charset="0"/>
              </a:rPr>
              <a:t>R1</a:t>
            </a:r>
            <a:r>
              <a:rPr lang="en-US" sz="1400" dirty="0">
                <a:latin typeface="Huawei Sans" panose="020C0503030203020204" pitchFamily="34" charset="0"/>
              </a:rPr>
              <a:t>.</a:t>
            </a:r>
          </a:p>
          <a:p>
            <a:pPr marL="285750" indent="-252000" algn="l" fontAlgn="ctr">
              <a:lnSpc>
                <a:spcPct val="140000"/>
              </a:lnSpc>
              <a:buFont typeface="Arial" panose="020B0604020202020204" pitchFamily="34" charset="0"/>
              <a:buChar char="•"/>
            </a:pPr>
            <a:r>
              <a:rPr lang="en-US" sz="1400" dirty="0">
                <a:latin typeface="Huawei Sans" panose="020C0503030203020204" pitchFamily="34" charset="0"/>
              </a:rPr>
              <a:t>Configure a security policy rule, including the source and destination zones, service type, and action.</a:t>
            </a:r>
          </a:p>
        </p:txBody>
      </p:sp>
      <p:grpSp>
        <p:nvGrpSpPr>
          <p:cNvPr id="27" name="组合 26">
            <a:extLst>
              <a:ext uri="{FF2B5EF4-FFF2-40B4-BE49-F238E27FC236}">
                <a16:creationId xmlns:a16="http://schemas.microsoft.com/office/drawing/2014/main" id="{0C8F003F-7CC1-47F2-A597-6563253C7A8D}"/>
              </a:ext>
            </a:extLst>
          </p:cNvPr>
          <p:cNvGrpSpPr/>
          <p:nvPr/>
        </p:nvGrpSpPr>
        <p:grpSpPr bwMode="gray">
          <a:xfrm>
            <a:off x="485348" y="3271424"/>
            <a:ext cx="5622759" cy="2893846"/>
            <a:chOff x="566609" y="1494000"/>
            <a:chExt cx="5622759" cy="2893846"/>
          </a:xfrm>
        </p:grpSpPr>
        <p:sp>
          <p:nvSpPr>
            <p:cNvPr id="28" name="圆角矩形 49">
              <a:extLst>
                <a:ext uri="{FF2B5EF4-FFF2-40B4-BE49-F238E27FC236}">
                  <a16:creationId xmlns:a16="http://schemas.microsoft.com/office/drawing/2014/main" id="{F16134D3-5C56-4928-9314-FE3CD2552F92}"/>
                </a:ext>
              </a:extLst>
            </p:cNvPr>
            <p:cNvSpPr/>
            <p:nvPr/>
          </p:nvSpPr>
          <p:spPr bwMode="gray">
            <a:xfrm>
              <a:off x="4542960" y="3438920"/>
              <a:ext cx="1646408" cy="948926"/>
            </a:xfrm>
            <a:prstGeom prst="roundRect">
              <a:avLst>
                <a:gd name="adj" fmla="val 7486"/>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29" name="圆角矩形 49">
              <a:extLst>
                <a:ext uri="{FF2B5EF4-FFF2-40B4-BE49-F238E27FC236}">
                  <a16:creationId xmlns:a16="http://schemas.microsoft.com/office/drawing/2014/main" id="{2A3F7B95-A07A-4F12-95ED-7B1EE6BCAEF6}"/>
                </a:ext>
              </a:extLst>
            </p:cNvPr>
            <p:cNvSpPr/>
            <p:nvPr/>
          </p:nvSpPr>
          <p:spPr bwMode="gray">
            <a:xfrm>
              <a:off x="610474" y="3434925"/>
              <a:ext cx="1559121" cy="926416"/>
            </a:xfrm>
            <a:prstGeom prst="roundRect">
              <a:avLst>
                <a:gd name="adj" fmla="val 7486"/>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30" name="圆角矩形 49">
              <a:extLst>
                <a:ext uri="{FF2B5EF4-FFF2-40B4-BE49-F238E27FC236}">
                  <a16:creationId xmlns:a16="http://schemas.microsoft.com/office/drawing/2014/main" id="{81210476-1400-404F-BC3B-A87E78CBEA49}"/>
                </a:ext>
              </a:extLst>
            </p:cNvPr>
            <p:cNvSpPr/>
            <p:nvPr/>
          </p:nvSpPr>
          <p:spPr bwMode="gray">
            <a:xfrm>
              <a:off x="2049995" y="1494000"/>
              <a:ext cx="2484336" cy="1468367"/>
            </a:xfrm>
            <a:prstGeom prst="roundRect">
              <a:avLst>
                <a:gd name="adj" fmla="val 7486"/>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grpSp>
          <p:nvGrpSpPr>
            <p:cNvPr id="31" name="组合 30">
              <a:extLst>
                <a:ext uri="{FF2B5EF4-FFF2-40B4-BE49-F238E27FC236}">
                  <a16:creationId xmlns:a16="http://schemas.microsoft.com/office/drawing/2014/main" id="{1F8CAA7A-FA0E-4FCB-BAA9-48B796B5101E}"/>
                </a:ext>
              </a:extLst>
            </p:cNvPr>
            <p:cNvGrpSpPr/>
            <p:nvPr/>
          </p:nvGrpSpPr>
          <p:grpSpPr bwMode="gray">
            <a:xfrm>
              <a:off x="4703400" y="3541307"/>
              <a:ext cx="1332088" cy="475412"/>
              <a:chOff x="4763912" y="3541307"/>
              <a:chExt cx="1332088" cy="475412"/>
            </a:xfrm>
          </p:grpSpPr>
          <p:sp>
            <p:nvSpPr>
              <p:cNvPr id="44" name="Freeform 159">
                <a:extLst>
                  <a:ext uri="{FF2B5EF4-FFF2-40B4-BE49-F238E27FC236}">
                    <a16:creationId xmlns:a16="http://schemas.microsoft.com/office/drawing/2014/main" id="{E0E0CAAB-91DB-4328-ACB0-878F572FE79F}"/>
                  </a:ext>
                </a:extLst>
              </p:cNvPr>
              <p:cNvSpPr/>
              <p:nvPr/>
            </p:nvSpPr>
            <p:spPr bwMode="gray">
              <a:xfrm flipH="1">
                <a:off x="5186518" y="354130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ndParaRPr>
              </a:p>
            </p:txBody>
          </p:sp>
          <p:pic>
            <p:nvPicPr>
              <p:cNvPr id="45" name="图片 44">
                <a:extLst>
                  <a:ext uri="{FF2B5EF4-FFF2-40B4-BE49-F238E27FC236}">
                    <a16:creationId xmlns:a16="http://schemas.microsoft.com/office/drawing/2014/main" id="{65C32B6D-02F6-4A5F-9A65-3E2C3266C745}"/>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bwMode="gray">
              <a:xfrm>
                <a:off x="4763912" y="3573919"/>
                <a:ext cx="540000" cy="442800"/>
              </a:xfrm>
              <a:prstGeom prst="rect">
                <a:avLst/>
              </a:prstGeom>
            </p:spPr>
          </p:pic>
        </p:grpSp>
        <p:pic>
          <p:nvPicPr>
            <p:cNvPr id="32" name="图片 31">
              <a:extLst>
                <a:ext uri="{FF2B5EF4-FFF2-40B4-BE49-F238E27FC236}">
                  <a16:creationId xmlns:a16="http://schemas.microsoft.com/office/drawing/2014/main" id="{EC58FE35-F8DF-4643-8CEB-1C2FF7AF577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017595" y="3574545"/>
              <a:ext cx="540000" cy="442174"/>
            </a:xfrm>
            <a:prstGeom prst="rect">
              <a:avLst/>
            </a:prstGeom>
          </p:spPr>
        </p:pic>
        <p:pic>
          <p:nvPicPr>
            <p:cNvPr id="33" name="图片 32">
              <a:extLst>
                <a:ext uri="{FF2B5EF4-FFF2-40B4-BE49-F238E27FC236}">
                  <a16:creationId xmlns:a16="http://schemas.microsoft.com/office/drawing/2014/main" id="{280315C3-B88F-49B2-A1B9-F806F9DC8603}"/>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017595" y="2374132"/>
              <a:ext cx="540000" cy="442800"/>
            </a:xfrm>
            <a:prstGeom prst="rect">
              <a:avLst/>
            </a:prstGeom>
          </p:spPr>
        </p:pic>
        <p:pic>
          <p:nvPicPr>
            <p:cNvPr id="34" name="图片 33" descr="PC.png">
              <a:extLst>
                <a:ext uri="{FF2B5EF4-FFF2-40B4-BE49-F238E27FC236}">
                  <a16:creationId xmlns:a16="http://schemas.microsoft.com/office/drawing/2014/main" id="{599F75DB-E50A-4670-A46D-F9CF4B4D0BBE}"/>
                </a:ext>
              </a:extLst>
            </p:cNvPr>
            <p:cNvPicPr>
              <a:picLocks noChangeAspect="1"/>
            </p:cNvPicPr>
            <p:nvPr/>
          </p:nvPicPr>
          <p:blipFill>
            <a:blip r:embed="rId5" cstate="print"/>
            <a:stretch>
              <a:fillRect/>
            </a:stretch>
          </p:blipFill>
          <p:spPr bwMode="gray">
            <a:xfrm>
              <a:off x="1390972" y="3602719"/>
              <a:ext cx="539063" cy="414000"/>
            </a:xfrm>
            <a:prstGeom prst="rect">
              <a:avLst/>
            </a:prstGeom>
          </p:spPr>
        </p:pic>
        <p:cxnSp>
          <p:nvCxnSpPr>
            <p:cNvPr id="35" name="直接连接符 34">
              <a:extLst>
                <a:ext uri="{FF2B5EF4-FFF2-40B4-BE49-F238E27FC236}">
                  <a16:creationId xmlns:a16="http://schemas.microsoft.com/office/drawing/2014/main" id="{345A97AE-858A-4236-9B60-EAAF03E29B62}"/>
                </a:ext>
              </a:extLst>
            </p:cNvPr>
            <p:cNvCxnSpPr>
              <a:cxnSpLocks/>
              <a:stCxn id="34" idx="3"/>
              <a:endCxn id="32" idx="1"/>
            </p:cNvCxnSpPr>
            <p:nvPr/>
          </p:nvCxnSpPr>
          <p:spPr bwMode="gray">
            <a:xfrm flipV="1">
              <a:off x="1930035" y="3795632"/>
              <a:ext cx="1087560" cy="1408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6" name="直接连接符 35">
              <a:extLst>
                <a:ext uri="{FF2B5EF4-FFF2-40B4-BE49-F238E27FC236}">
                  <a16:creationId xmlns:a16="http://schemas.microsoft.com/office/drawing/2014/main" id="{C61E3783-31B0-4144-8612-230D5168B405}"/>
                </a:ext>
              </a:extLst>
            </p:cNvPr>
            <p:cNvCxnSpPr>
              <a:cxnSpLocks/>
              <a:stCxn id="33" idx="2"/>
              <a:endCxn id="32" idx="0"/>
            </p:cNvCxnSpPr>
            <p:nvPr/>
          </p:nvCxnSpPr>
          <p:spPr bwMode="gray">
            <a:xfrm>
              <a:off x="3287595" y="2816932"/>
              <a:ext cx="0" cy="75761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7" name="直接连接符 36">
              <a:extLst>
                <a:ext uri="{FF2B5EF4-FFF2-40B4-BE49-F238E27FC236}">
                  <a16:creationId xmlns:a16="http://schemas.microsoft.com/office/drawing/2014/main" id="{91719460-9A46-4A0E-B6BB-295DACBCC042}"/>
                </a:ext>
              </a:extLst>
            </p:cNvPr>
            <p:cNvCxnSpPr>
              <a:cxnSpLocks/>
              <a:stCxn id="32" idx="3"/>
              <a:endCxn id="45" idx="1"/>
            </p:cNvCxnSpPr>
            <p:nvPr/>
          </p:nvCxnSpPr>
          <p:spPr bwMode="gray">
            <a:xfrm flipV="1">
              <a:off x="3557595" y="3795319"/>
              <a:ext cx="1145805" cy="313"/>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8" name="文本框 37">
              <a:extLst>
                <a:ext uri="{FF2B5EF4-FFF2-40B4-BE49-F238E27FC236}">
                  <a16:creationId xmlns:a16="http://schemas.microsoft.com/office/drawing/2014/main" id="{71080B45-778F-460F-BCC5-23AF245CB698}"/>
                </a:ext>
              </a:extLst>
            </p:cNvPr>
            <p:cNvSpPr txBox="1"/>
            <p:nvPr/>
          </p:nvSpPr>
          <p:spPr bwMode="gray">
            <a:xfrm>
              <a:off x="2185837" y="1674292"/>
              <a:ext cx="2203515" cy="51954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Create security zone </a:t>
              </a:r>
              <a:r>
                <a:rPr lang="en-US" sz="1400" b="1" dirty="0">
                  <a:latin typeface="Huawei Sans" panose="020C0503030203020204" pitchFamily="34" charset="0"/>
                </a:rPr>
                <a:t>OM</a:t>
              </a:r>
            </a:p>
            <a:p>
              <a:pPr algn="ctr" fontAlgn="ctr"/>
              <a:r>
                <a:rPr lang="en-US" sz="1400" dirty="0">
                  <a:latin typeface="Huawei Sans" panose="020C0503030203020204" pitchFamily="34" charset="0"/>
                </a:rPr>
                <a:t>priority 95</a:t>
              </a:r>
              <a:endParaRPr lang="en-US" altLang="zh-CN" sz="1400" dirty="0">
                <a:latin typeface="Huawei Sans" panose="020C0503030203020204" pitchFamily="34" charset="0"/>
              </a:endParaRPr>
            </a:p>
          </p:txBody>
        </p:sp>
        <p:sp>
          <p:nvSpPr>
            <p:cNvPr id="39" name="文本框 38">
              <a:extLst>
                <a:ext uri="{FF2B5EF4-FFF2-40B4-BE49-F238E27FC236}">
                  <a16:creationId xmlns:a16="http://schemas.microsoft.com/office/drawing/2014/main" id="{CA36B792-9E38-4E69-AC63-47D5B31F7CE2}"/>
                </a:ext>
              </a:extLst>
            </p:cNvPr>
            <p:cNvSpPr txBox="1"/>
            <p:nvPr/>
          </p:nvSpPr>
          <p:spPr bwMode="gray">
            <a:xfrm>
              <a:off x="566609" y="3614166"/>
              <a:ext cx="926602"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l" fontAlgn="ctr"/>
              <a:r>
                <a:rPr lang="en-US" sz="1400" dirty="0">
                  <a:latin typeface="Huawei Sans" panose="020C0503030203020204" pitchFamily="34" charset="0"/>
                </a:rPr>
                <a:t>Trusted</a:t>
              </a:r>
              <a:endParaRPr lang="en-US" altLang="zh-CN" sz="1400" dirty="0">
                <a:latin typeface="Huawei Sans" panose="020C0503030203020204" pitchFamily="34" charset="0"/>
              </a:endParaRPr>
            </a:p>
          </p:txBody>
        </p:sp>
        <p:sp>
          <p:nvSpPr>
            <p:cNvPr id="40" name="文本框 39">
              <a:extLst>
                <a:ext uri="{FF2B5EF4-FFF2-40B4-BE49-F238E27FC236}">
                  <a16:creationId xmlns:a16="http://schemas.microsoft.com/office/drawing/2014/main" id="{3F993459-8E95-47FE-B383-78644D20E875}"/>
                </a:ext>
              </a:extLst>
            </p:cNvPr>
            <p:cNvSpPr txBox="1"/>
            <p:nvPr/>
          </p:nvSpPr>
          <p:spPr bwMode="gray">
            <a:xfrm>
              <a:off x="4551290" y="3964905"/>
              <a:ext cx="1251604" cy="35796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l" fontAlgn="ctr">
                <a:lnSpc>
                  <a:spcPct val="125000"/>
                </a:lnSpc>
              </a:pPr>
              <a:r>
                <a:rPr lang="en-US" sz="1400" dirty="0">
                  <a:latin typeface="Huawei Sans" panose="020C0503030203020204" pitchFamily="34" charset="0"/>
                </a:rPr>
                <a:t>Untrusted</a:t>
              </a:r>
              <a:endParaRPr lang="en-US" altLang="zh-CN" sz="1400" dirty="0">
                <a:latin typeface="Huawei Sans" panose="020C0503030203020204" pitchFamily="34" charset="0"/>
              </a:endParaRPr>
            </a:p>
          </p:txBody>
        </p:sp>
        <p:sp>
          <p:nvSpPr>
            <p:cNvPr id="41" name="TextBox 36">
              <a:extLst>
                <a:ext uri="{FF2B5EF4-FFF2-40B4-BE49-F238E27FC236}">
                  <a16:creationId xmlns:a16="http://schemas.microsoft.com/office/drawing/2014/main" id="{8A4F5C5E-B0AB-4139-A472-CE4C05072A67}"/>
                </a:ext>
              </a:extLst>
            </p:cNvPr>
            <p:cNvSpPr txBox="1"/>
            <p:nvPr/>
          </p:nvSpPr>
          <p:spPr bwMode="gray">
            <a:xfrm>
              <a:off x="2396520" y="3951259"/>
              <a:ext cx="756938" cy="276999"/>
            </a:xfrm>
            <a:prstGeom prst="rect">
              <a:avLst/>
            </a:prstGeom>
            <a:noFill/>
          </p:spPr>
          <p:txBody>
            <a:bodyPr wrap="none" rtlCol="0">
              <a:spAutoFit/>
            </a:bodyPr>
            <a:lstStyle/>
            <a:p>
              <a:pPr algn="r" fontAlgn="ctr"/>
              <a:r>
                <a:rPr lang="en-US" sz="1200" dirty="0">
                  <a:latin typeface="Huawei Sans" panose="020C0503030203020204" pitchFamily="34" charset="0"/>
                </a:rPr>
                <a:t>GE1/0/1</a:t>
              </a:r>
            </a:p>
          </p:txBody>
        </p:sp>
        <p:sp>
          <p:nvSpPr>
            <p:cNvPr id="42" name="TextBox 37">
              <a:extLst>
                <a:ext uri="{FF2B5EF4-FFF2-40B4-BE49-F238E27FC236}">
                  <a16:creationId xmlns:a16="http://schemas.microsoft.com/office/drawing/2014/main" id="{AF62AD78-7B4E-4B55-9155-63C40D319978}"/>
                </a:ext>
              </a:extLst>
            </p:cNvPr>
            <p:cNvSpPr txBox="1"/>
            <p:nvPr/>
          </p:nvSpPr>
          <p:spPr bwMode="gray">
            <a:xfrm>
              <a:off x="3474778" y="3939103"/>
              <a:ext cx="756938" cy="276999"/>
            </a:xfrm>
            <a:prstGeom prst="rect">
              <a:avLst/>
            </a:prstGeom>
            <a:noFill/>
          </p:spPr>
          <p:txBody>
            <a:bodyPr wrap="none" rtlCol="0">
              <a:spAutoFit/>
            </a:bodyPr>
            <a:lstStyle/>
            <a:p>
              <a:pPr fontAlgn="ctr"/>
              <a:r>
                <a:rPr lang="en-US" sz="1200" dirty="0">
                  <a:latin typeface="Huawei Sans" panose="020C0503030203020204" pitchFamily="34" charset="0"/>
                </a:rPr>
                <a:t>GE1/0/3</a:t>
              </a:r>
            </a:p>
          </p:txBody>
        </p:sp>
        <p:sp>
          <p:nvSpPr>
            <p:cNvPr id="43" name="TextBox 41">
              <a:extLst>
                <a:ext uri="{FF2B5EF4-FFF2-40B4-BE49-F238E27FC236}">
                  <a16:creationId xmlns:a16="http://schemas.microsoft.com/office/drawing/2014/main" id="{0AEBCBA0-A5A1-4EE7-9372-E099AB83CB54}"/>
                </a:ext>
              </a:extLst>
            </p:cNvPr>
            <p:cNvSpPr txBox="1"/>
            <p:nvPr/>
          </p:nvSpPr>
          <p:spPr bwMode="gray">
            <a:xfrm>
              <a:off x="3278982" y="3222954"/>
              <a:ext cx="756938" cy="276999"/>
            </a:xfrm>
            <a:prstGeom prst="rect">
              <a:avLst/>
            </a:prstGeom>
            <a:noFill/>
          </p:spPr>
          <p:txBody>
            <a:bodyPr wrap="none" rtlCol="0">
              <a:spAutoFit/>
            </a:bodyPr>
            <a:lstStyle/>
            <a:p>
              <a:pPr fontAlgn="ctr"/>
              <a:r>
                <a:rPr lang="en-US" sz="1200" dirty="0">
                  <a:latin typeface="Huawei Sans" panose="020C0503030203020204" pitchFamily="34" charset="0"/>
                </a:rPr>
                <a:t>GE1/0/2</a:t>
              </a:r>
            </a:p>
          </p:txBody>
        </p:sp>
      </p:grpSp>
      <p:sp>
        <p:nvSpPr>
          <p:cNvPr id="53" name="圆角矩形 11">
            <a:extLst>
              <a:ext uri="{FF2B5EF4-FFF2-40B4-BE49-F238E27FC236}">
                <a16:creationId xmlns:a16="http://schemas.microsoft.com/office/drawing/2014/main" id="{9B84EC0B-90A0-439C-AAB7-9EE1B78B13E2}"/>
              </a:ext>
            </a:extLst>
          </p:cNvPr>
          <p:cNvSpPr/>
          <p:nvPr/>
        </p:nvSpPr>
        <p:spPr bwMode="gray">
          <a:xfrm>
            <a:off x="2367816" y="1426713"/>
            <a:ext cx="1379320" cy="619335"/>
          </a:xfrm>
          <a:prstGeom prst="roundRect">
            <a:avLst>
              <a:gd name="adj" fmla="val 4298"/>
            </a:avLst>
          </a:prstGeom>
          <a:no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latin typeface="Huawei Sans" panose="020C0503030203020204" pitchFamily="34" charset="0"/>
              </a:rPr>
              <a:t>Configure an interface</a:t>
            </a:r>
            <a:endParaRPr lang="en-US" altLang="zh-CN" sz="1400" kern="0" dirty="0">
              <a:latin typeface="Huawei Sans" panose="020C0503030203020204" pitchFamily="34" charset="0"/>
              <a:ea typeface="方正兰亭黑简体" panose="02000000000000000000" pitchFamily="2" charset="-122"/>
            </a:endParaRPr>
          </a:p>
        </p:txBody>
      </p:sp>
      <p:sp>
        <p:nvSpPr>
          <p:cNvPr id="54" name="圆角矩形 12">
            <a:extLst>
              <a:ext uri="{FF2B5EF4-FFF2-40B4-BE49-F238E27FC236}">
                <a16:creationId xmlns:a16="http://schemas.microsoft.com/office/drawing/2014/main" id="{85712DC4-E764-46C9-8316-A0BC81384B1F}"/>
              </a:ext>
            </a:extLst>
          </p:cNvPr>
          <p:cNvSpPr/>
          <p:nvPr/>
        </p:nvSpPr>
        <p:spPr bwMode="gray">
          <a:xfrm>
            <a:off x="4297356" y="1426713"/>
            <a:ext cx="1487611" cy="619335"/>
          </a:xfrm>
          <a:prstGeom prst="roundRect">
            <a:avLst>
              <a:gd name="adj" fmla="val 4298"/>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rPr>
              <a:t>Configure a security zone</a:t>
            </a: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cxnSp>
        <p:nvCxnSpPr>
          <p:cNvPr id="55" name="直接箭头连接符 54">
            <a:extLst>
              <a:ext uri="{FF2B5EF4-FFF2-40B4-BE49-F238E27FC236}">
                <a16:creationId xmlns:a16="http://schemas.microsoft.com/office/drawing/2014/main" id="{31463E33-C549-42AF-99A9-6CBCC7B23F50}"/>
              </a:ext>
            </a:extLst>
          </p:cNvPr>
          <p:cNvCxnSpPr>
            <a:cxnSpLocks/>
            <a:stCxn id="53" idx="3"/>
            <a:endCxn id="54" idx="1"/>
          </p:cNvCxnSpPr>
          <p:nvPr/>
        </p:nvCxnSpPr>
        <p:spPr bwMode="gray">
          <a:xfrm>
            <a:off x="3747136" y="1736381"/>
            <a:ext cx="550220" cy="0"/>
          </a:xfrm>
          <a:prstGeom prst="straightConnector1">
            <a:avLst/>
          </a:prstGeom>
          <a:noFill/>
          <a:ln w="19050" cap="flat" cmpd="sng" algn="ctr">
            <a:solidFill>
              <a:schemeClr val="tx1"/>
            </a:solidFill>
            <a:prstDash val="solid"/>
            <a:round/>
            <a:headEnd type="none" w="med" len="med"/>
            <a:tailEnd type="triangle"/>
          </a:ln>
          <a:effectLst/>
        </p:spPr>
      </p:cxnSp>
      <p:sp>
        <p:nvSpPr>
          <p:cNvPr id="56" name="圆角矩形 12">
            <a:extLst>
              <a:ext uri="{FF2B5EF4-FFF2-40B4-BE49-F238E27FC236}">
                <a16:creationId xmlns:a16="http://schemas.microsoft.com/office/drawing/2014/main" id="{52438456-E363-4F03-866B-5C0BAFCFD4B5}"/>
              </a:ext>
            </a:extLst>
          </p:cNvPr>
          <p:cNvSpPr/>
          <p:nvPr/>
        </p:nvSpPr>
        <p:spPr bwMode="gray">
          <a:xfrm>
            <a:off x="6335187" y="1426713"/>
            <a:ext cx="1487611" cy="619335"/>
          </a:xfrm>
          <a:prstGeom prst="roundRect">
            <a:avLst>
              <a:gd name="adj" fmla="val 4298"/>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b="1" dirty="0">
                <a:solidFill>
                  <a:schemeClr val="bg1"/>
                </a:solidFill>
                <a:latin typeface="Huawei Sans" panose="020C0503030203020204" pitchFamily="34" charset="0"/>
              </a:rPr>
              <a:t>Configure a security policy</a:t>
            </a:r>
            <a:endParaRPr lang="en-US" altLang="zh-CN" sz="1400" b="1" kern="0" dirty="0">
              <a:solidFill>
                <a:schemeClr val="bg1"/>
              </a:solidFill>
              <a:latin typeface="Huawei Sans" panose="020C0503030203020204" pitchFamily="34" charset="0"/>
              <a:ea typeface="方正兰亭黑简体" panose="02000000000000000000" pitchFamily="2" charset="-122"/>
            </a:endParaRPr>
          </a:p>
        </p:txBody>
      </p:sp>
      <p:cxnSp>
        <p:nvCxnSpPr>
          <p:cNvPr id="57" name="直接箭头连接符 56">
            <a:extLst>
              <a:ext uri="{FF2B5EF4-FFF2-40B4-BE49-F238E27FC236}">
                <a16:creationId xmlns:a16="http://schemas.microsoft.com/office/drawing/2014/main" id="{EF84293B-622C-423A-946B-4FDC89637FB6}"/>
              </a:ext>
            </a:extLst>
          </p:cNvPr>
          <p:cNvCxnSpPr>
            <a:cxnSpLocks/>
            <a:stCxn id="54" idx="3"/>
            <a:endCxn id="56" idx="1"/>
          </p:cNvCxnSpPr>
          <p:nvPr/>
        </p:nvCxnSpPr>
        <p:spPr bwMode="gray">
          <a:xfrm>
            <a:off x="5784967" y="1736381"/>
            <a:ext cx="550220" cy="0"/>
          </a:xfrm>
          <a:prstGeom prst="straightConnector1">
            <a:avLst/>
          </a:prstGeom>
          <a:noFill/>
          <a:ln w="19050" cap="flat" cmpd="sng" algn="ctr">
            <a:solidFill>
              <a:schemeClr val="tx1"/>
            </a:solidFill>
            <a:prstDash val="solid"/>
            <a:round/>
            <a:headEnd type="none" w="med" len="med"/>
            <a:tailEnd type="triangle"/>
          </a:ln>
          <a:effectLst/>
        </p:spPr>
      </p:cxnSp>
      <p:sp>
        <p:nvSpPr>
          <p:cNvPr id="58" name="圆角矩形 12">
            <a:extLst>
              <a:ext uri="{FF2B5EF4-FFF2-40B4-BE49-F238E27FC236}">
                <a16:creationId xmlns:a16="http://schemas.microsoft.com/office/drawing/2014/main" id="{4B2AB429-3333-4D1E-9697-7CA265725009}"/>
              </a:ext>
            </a:extLst>
          </p:cNvPr>
          <p:cNvSpPr/>
          <p:nvPr/>
        </p:nvSpPr>
        <p:spPr bwMode="gray">
          <a:xfrm>
            <a:off x="8373019" y="1426713"/>
            <a:ext cx="1377373" cy="619335"/>
          </a:xfrm>
          <a:prstGeom prst="roundRect">
            <a:avLst>
              <a:gd name="adj" fmla="val 4298"/>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rPr>
              <a:t>Verify the configuration</a:t>
            </a: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cxnSp>
        <p:nvCxnSpPr>
          <p:cNvPr id="59" name="直接箭头连接符 58">
            <a:extLst>
              <a:ext uri="{FF2B5EF4-FFF2-40B4-BE49-F238E27FC236}">
                <a16:creationId xmlns:a16="http://schemas.microsoft.com/office/drawing/2014/main" id="{B93DCAEE-4F44-44A0-BA40-A3BA50B832DE}"/>
              </a:ext>
            </a:extLst>
          </p:cNvPr>
          <p:cNvCxnSpPr>
            <a:cxnSpLocks/>
            <a:stCxn id="56" idx="3"/>
            <a:endCxn id="58" idx="1"/>
          </p:cNvCxnSpPr>
          <p:nvPr/>
        </p:nvCxnSpPr>
        <p:spPr bwMode="gray">
          <a:xfrm>
            <a:off x="7822798" y="1736381"/>
            <a:ext cx="550221" cy="0"/>
          </a:xfrm>
          <a:prstGeom prst="straightConnector1">
            <a:avLst/>
          </a:prstGeom>
          <a:noFill/>
          <a:ln w="19050"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30195635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8A4ED96-96DC-4801-A78B-86AC180592C7}"/>
              </a:ext>
            </a:extLst>
          </p:cNvPr>
          <p:cNvSpPr>
            <a:spLocks noGrp="1"/>
          </p:cNvSpPr>
          <p:nvPr>
            <p:ph type="title"/>
          </p:nvPr>
        </p:nvSpPr>
        <p:spPr bwMode="gray"/>
        <p:txBody>
          <a:bodyPr/>
          <a:lstStyle/>
          <a:p>
            <a:pPr fontAlgn="ctr"/>
            <a:r>
              <a:rPr lang="en-US" dirty="0">
                <a:latin typeface="Huawei Sans" panose="020C0503030203020204" pitchFamily="34" charset="0"/>
              </a:rPr>
              <a:t>Configuration Example — Verification (1)</a:t>
            </a:r>
            <a:endParaRPr lang="en-US" altLang="zh-CN" dirty="0">
              <a:latin typeface="Huawei Sans" panose="020C0503030203020204" pitchFamily="34" charset="0"/>
            </a:endParaRPr>
          </a:p>
        </p:txBody>
      </p:sp>
      <p:sp>
        <p:nvSpPr>
          <p:cNvPr id="29" name="文本框 28">
            <a:extLst>
              <a:ext uri="{FF2B5EF4-FFF2-40B4-BE49-F238E27FC236}">
                <a16:creationId xmlns:a16="http://schemas.microsoft.com/office/drawing/2014/main" id="{4A16A2A1-76A1-4D19-8A39-B3D24C893784}"/>
              </a:ext>
            </a:extLst>
          </p:cNvPr>
          <p:cNvSpPr txBox="1"/>
          <p:nvPr/>
        </p:nvSpPr>
        <p:spPr bwMode="gray">
          <a:xfrm>
            <a:off x="6315742" y="2884545"/>
            <a:ext cx="5106196" cy="2554545"/>
          </a:xfrm>
          <a:prstGeom prst="rect">
            <a:avLst/>
          </a:prstGeom>
          <a:solidFill>
            <a:srgbClr val="F4FBFE"/>
          </a:solidFill>
          <a:ln>
            <a:solidFill>
              <a:srgbClr val="99DFF9"/>
            </a:solid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stStyle>
          <a:p>
            <a:pPr fontAlgn="ctr"/>
            <a:r>
              <a:rPr lang="en-US" sz="1200" dirty="0">
                <a:latin typeface="Huawei Sans" panose="020C0503030203020204" pitchFamily="34" charset="0"/>
              </a:rPr>
              <a:t># Check the session table on the firewall.</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[FW]display firewall session table </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2020-03-11 10:31:21.010 </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Current Total Sessions : 4</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a:t>
            </a:r>
            <a:r>
              <a:rPr lang="en-US" sz="1200" dirty="0" err="1">
                <a:latin typeface="Huawei Sans" panose="020C0503030203020204" pitchFamily="34" charset="0"/>
              </a:rPr>
              <a:t>icmp</a:t>
            </a:r>
            <a:r>
              <a:rPr lang="en-US" sz="1200" dirty="0">
                <a:latin typeface="Huawei Sans" panose="020C0503030203020204" pitchFamily="34" charset="0"/>
              </a:rPr>
              <a:t>  VPN: public --&gt; public  1.1.1.2:14265 --&gt; 1.1.1.1:2048</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a:t>
            </a:r>
            <a:r>
              <a:rPr lang="en-US" sz="1200" dirty="0" err="1">
                <a:latin typeface="Huawei Sans" panose="020C0503030203020204" pitchFamily="34" charset="0"/>
              </a:rPr>
              <a:t>icmp</a:t>
            </a:r>
            <a:r>
              <a:rPr lang="en-US" sz="1200" dirty="0">
                <a:latin typeface="Huawei Sans" panose="020C0503030203020204" pitchFamily="34" charset="0"/>
              </a:rPr>
              <a:t>  VPN: public --&gt; public  1.1.1.2:15289 --&gt; 1.1.1.1:2048</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a:t>
            </a:r>
            <a:r>
              <a:rPr lang="en-US" sz="1200" dirty="0" err="1">
                <a:latin typeface="Huawei Sans" panose="020C0503030203020204" pitchFamily="34" charset="0"/>
              </a:rPr>
              <a:t>icmp</a:t>
            </a:r>
            <a:r>
              <a:rPr lang="en-US" sz="1200" dirty="0">
                <a:latin typeface="Huawei Sans" panose="020C0503030203020204" pitchFamily="34" charset="0"/>
              </a:rPr>
              <a:t>  VPN: public --&gt; public  1.1.1.2:14777 --&gt; 1.1.1.1:2048</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 </a:t>
            </a:r>
            <a:r>
              <a:rPr lang="en-US" sz="1200" dirty="0" err="1">
                <a:latin typeface="Huawei Sans" panose="020C0503030203020204" pitchFamily="34" charset="0"/>
              </a:rPr>
              <a:t>icmp</a:t>
            </a:r>
            <a:r>
              <a:rPr lang="en-US" sz="1200" dirty="0">
                <a:latin typeface="Huawei Sans" panose="020C0503030203020204" pitchFamily="34" charset="0"/>
              </a:rPr>
              <a:t>  VPN: public --&gt; public  1.1.1.2:15033 --&gt; 1.1.1.1:2048</a:t>
            </a:r>
            <a:endParaRPr lang="en-US" altLang="zh-CN" sz="1200" dirty="0">
              <a:latin typeface="Huawei Sans" panose="020C0503030203020204" pitchFamily="34" charset="0"/>
            </a:endParaRPr>
          </a:p>
        </p:txBody>
      </p:sp>
      <p:grpSp>
        <p:nvGrpSpPr>
          <p:cNvPr id="30" name="组合 29">
            <a:extLst>
              <a:ext uri="{FF2B5EF4-FFF2-40B4-BE49-F238E27FC236}">
                <a16:creationId xmlns:a16="http://schemas.microsoft.com/office/drawing/2014/main" id="{AA9F5A10-4EF2-4EB4-A7A0-143439ECB5F7}"/>
              </a:ext>
            </a:extLst>
          </p:cNvPr>
          <p:cNvGrpSpPr/>
          <p:nvPr/>
        </p:nvGrpSpPr>
        <p:grpSpPr bwMode="gray">
          <a:xfrm>
            <a:off x="433883" y="2813664"/>
            <a:ext cx="5613132" cy="2918924"/>
            <a:chOff x="576236" y="1494000"/>
            <a:chExt cx="5613132" cy="2918924"/>
          </a:xfrm>
        </p:grpSpPr>
        <p:sp>
          <p:nvSpPr>
            <p:cNvPr id="31" name="圆角矩形 49">
              <a:extLst>
                <a:ext uri="{FF2B5EF4-FFF2-40B4-BE49-F238E27FC236}">
                  <a16:creationId xmlns:a16="http://schemas.microsoft.com/office/drawing/2014/main" id="{9EA1EAA9-E411-4C66-8F6A-F3E26C984055}"/>
                </a:ext>
              </a:extLst>
            </p:cNvPr>
            <p:cNvSpPr/>
            <p:nvPr/>
          </p:nvSpPr>
          <p:spPr bwMode="gray">
            <a:xfrm>
              <a:off x="4542960" y="3438920"/>
              <a:ext cx="1646408" cy="948926"/>
            </a:xfrm>
            <a:prstGeom prst="roundRect">
              <a:avLst>
                <a:gd name="adj" fmla="val 7486"/>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32" name="圆角矩形 49">
              <a:extLst>
                <a:ext uri="{FF2B5EF4-FFF2-40B4-BE49-F238E27FC236}">
                  <a16:creationId xmlns:a16="http://schemas.microsoft.com/office/drawing/2014/main" id="{2827E982-CFD7-4B3E-B06B-FDDB9AE5D590}"/>
                </a:ext>
              </a:extLst>
            </p:cNvPr>
            <p:cNvSpPr/>
            <p:nvPr/>
          </p:nvSpPr>
          <p:spPr bwMode="gray">
            <a:xfrm>
              <a:off x="610474" y="3434925"/>
              <a:ext cx="1559121" cy="926416"/>
            </a:xfrm>
            <a:prstGeom prst="roundRect">
              <a:avLst>
                <a:gd name="adj" fmla="val 7486"/>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33" name="圆角矩形 49">
              <a:extLst>
                <a:ext uri="{FF2B5EF4-FFF2-40B4-BE49-F238E27FC236}">
                  <a16:creationId xmlns:a16="http://schemas.microsoft.com/office/drawing/2014/main" id="{E48644B4-598F-48A5-AD0D-6FEEE69F9DC2}"/>
                </a:ext>
              </a:extLst>
            </p:cNvPr>
            <p:cNvSpPr/>
            <p:nvPr/>
          </p:nvSpPr>
          <p:spPr bwMode="gray">
            <a:xfrm>
              <a:off x="2049995" y="1494000"/>
              <a:ext cx="2484336" cy="1468367"/>
            </a:xfrm>
            <a:prstGeom prst="roundRect">
              <a:avLst>
                <a:gd name="adj" fmla="val 7486"/>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grpSp>
          <p:nvGrpSpPr>
            <p:cNvPr id="34" name="组合 33">
              <a:extLst>
                <a:ext uri="{FF2B5EF4-FFF2-40B4-BE49-F238E27FC236}">
                  <a16:creationId xmlns:a16="http://schemas.microsoft.com/office/drawing/2014/main" id="{83B52D83-E2DE-4984-A45F-389881B70665}"/>
                </a:ext>
              </a:extLst>
            </p:cNvPr>
            <p:cNvGrpSpPr/>
            <p:nvPr/>
          </p:nvGrpSpPr>
          <p:grpSpPr bwMode="gray">
            <a:xfrm>
              <a:off x="4703400" y="3541307"/>
              <a:ext cx="1332088" cy="475412"/>
              <a:chOff x="4763912" y="3541307"/>
              <a:chExt cx="1332088" cy="475412"/>
            </a:xfrm>
          </p:grpSpPr>
          <p:sp>
            <p:nvSpPr>
              <p:cNvPr id="47" name="Freeform 159">
                <a:extLst>
                  <a:ext uri="{FF2B5EF4-FFF2-40B4-BE49-F238E27FC236}">
                    <a16:creationId xmlns:a16="http://schemas.microsoft.com/office/drawing/2014/main" id="{6283710C-6BF1-4F12-9596-07A3C0B8BCD6}"/>
                  </a:ext>
                </a:extLst>
              </p:cNvPr>
              <p:cNvSpPr/>
              <p:nvPr/>
            </p:nvSpPr>
            <p:spPr bwMode="gray">
              <a:xfrm flipH="1">
                <a:off x="5186518" y="354130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ndParaRPr>
              </a:p>
            </p:txBody>
          </p:sp>
          <p:pic>
            <p:nvPicPr>
              <p:cNvPr id="48" name="图片 47">
                <a:extLst>
                  <a:ext uri="{FF2B5EF4-FFF2-40B4-BE49-F238E27FC236}">
                    <a16:creationId xmlns:a16="http://schemas.microsoft.com/office/drawing/2014/main" id="{884DB9BB-4784-4637-B87D-BB4716C55E0A}"/>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bwMode="gray">
              <a:xfrm>
                <a:off x="4763912" y="3573919"/>
                <a:ext cx="540000" cy="442800"/>
              </a:xfrm>
              <a:prstGeom prst="rect">
                <a:avLst/>
              </a:prstGeom>
            </p:spPr>
          </p:pic>
        </p:grpSp>
        <p:pic>
          <p:nvPicPr>
            <p:cNvPr id="35" name="图片 34">
              <a:extLst>
                <a:ext uri="{FF2B5EF4-FFF2-40B4-BE49-F238E27FC236}">
                  <a16:creationId xmlns:a16="http://schemas.microsoft.com/office/drawing/2014/main" id="{015AC49F-62C5-4AC9-B0F0-C7CB24C5F1D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017595" y="3574545"/>
              <a:ext cx="540000" cy="442174"/>
            </a:xfrm>
            <a:prstGeom prst="rect">
              <a:avLst/>
            </a:prstGeom>
          </p:spPr>
        </p:pic>
        <p:pic>
          <p:nvPicPr>
            <p:cNvPr id="36" name="图片 35">
              <a:extLst>
                <a:ext uri="{FF2B5EF4-FFF2-40B4-BE49-F238E27FC236}">
                  <a16:creationId xmlns:a16="http://schemas.microsoft.com/office/drawing/2014/main" id="{3AADC8C7-4AD7-4DBC-BA0D-367EBA95F9C9}"/>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017595" y="2374132"/>
              <a:ext cx="540000" cy="442800"/>
            </a:xfrm>
            <a:prstGeom prst="rect">
              <a:avLst/>
            </a:prstGeom>
          </p:spPr>
        </p:pic>
        <p:pic>
          <p:nvPicPr>
            <p:cNvPr id="37" name="图片 36" descr="PC.png">
              <a:extLst>
                <a:ext uri="{FF2B5EF4-FFF2-40B4-BE49-F238E27FC236}">
                  <a16:creationId xmlns:a16="http://schemas.microsoft.com/office/drawing/2014/main" id="{261579FA-5A25-42C9-AB0B-EC6DFF09A2D5}"/>
                </a:ext>
              </a:extLst>
            </p:cNvPr>
            <p:cNvPicPr>
              <a:picLocks noChangeAspect="1"/>
            </p:cNvPicPr>
            <p:nvPr/>
          </p:nvPicPr>
          <p:blipFill>
            <a:blip r:embed="rId5" cstate="print"/>
            <a:stretch>
              <a:fillRect/>
            </a:stretch>
          </p:blipFill>
          <p:spPr bwMode="gray">
            <a:xfrm>
              <a:off x="1390972" y="3602719"/>
              <a:ext cx="539063" cy="414000"/>
            </a:xfrm>
            <a:prstGeom prst="rect">
              <a:avLst/>
            </a:prstGeom>
          </p:spPr>
        </p:pic>
        <p:cxnSp>
          <p:nvCxnSpPr>
            <p:cNvPr id="38" name="直接连接符 37">
              <a:extLst>
                <a:ext uri="{FF2B5EF4-FFF2-40B4-BE49-F238E27FC236}">
                  <a16:creationId xmlns:a16="http://schemas.microsoft.com/office/drawing/2014/main" id="{60ED794C-31EB-47F0-871B-3300CB27E661}"/>
                </a:ext>
              </a:extLst>
            </p:cNvPr>
            <p:cNvCxnSpPr>
              <a:cxnSpLocks/>
              <a:stCxn id="37" idx="3"/>
              <a:endCxn id="35" idx="1"/>
            </p:cNvCxnSpPr>
            <p:nvPr/>
          </p:nvCxnSpPr>
          <p:spPr bwMode="gray">
            <a:xfrm flipV="1">
              <a:off x="1930035" y="3795632"/>
              <a:ext cx="1087560" cy="1408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9" name="直接连接符 38">
              <a:extLst>
                <a:ext uri="{FF2B5EF4-FFF2-40B4-BE49-F238E27FC236}">
                  <a16:creationId xmlns:a16="http://schemas.microsoft.com/office/drawing/2014/main" id="{15FEC546-E211-40A9-8D92-6C1A0D99A539}"/>
                </a:ext>
              </a:extLst>
            </p:cNvPr>
            <p:cNvCxnSpPr>
              <a:cxnSpLocks/>
              <a:stCxn id="36" idx="2"/>
              <a:endCxn id="35" idx="0"/>
            </p:cNvCxnSpPr>
            <p:nvPr/>
          </p:nvCxnSpPr>
          <p:spPr bwMode="gray">
            <a:xfrm>
              <a:off x="3287595" y="2816932"/>
              <a:ext cx="0" cy="75761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0" name="直接连接符 39">
              <a:extLst>
                <a:ext uri="{FF2B5EF4-FFF2-40B4-BE49-F238E27FC236}">
                  <a16:creationId xmlns:a16="http://schemas.microsoft.com/office/drawing/2014/main" id="{5C61CB40-8449-41F7-AF9E-F64BD86A57D3}"/>
                </a:ext>
              </a:extLst>
            </p:cNvPr>
            <p:cNvCxnSpPr>
              <a:cxnSpLocks/>
              <a:stCxn id="35" idx="3"/>
              <a:endCxn id="48" idx="1"/>
            </p:cNvCxnSpPr>
            <p:nvPr/>
          </p:nvCxnSpPr>
          <p:spPr bwMode="gray">
            <a:xfrm flipV="1">
              <a:off x="3557595" y="3795319"/>
              <a:ext cx="1145805" cy="313"/>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41" name="文本框 40">
              <a:extLst>
                <a:ext uri="{FF2B5EF4-FFF2-40B4-BE49-F238E27FC236}">
                  <a16:creationId xmlns:a16="http://schemas.microsoft.com/office/drawing/2014/main" id="{3D929AC4-7EAD-46AE-BE61-09768D7FEEBA}"/>
                </a:ext>
              </a:extLst>
            </p:cNvPr>
            <p:cNvSpPr txBox="1"/>
            <p:nvPr/>
          </p:nvSpPr>
          <p:spPr bwMode="gray">
            <a:xfrm>
              <a:off x="2198273" y="1646790"/>
              <a:ext cx="2203515" cy="51954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Create security zone </a:t>
              </a:r>
              <a:r>
                <a:rPr lang="en-US" sz="1400" b="1" dirty="0">
                  <a:latin typeface="Huawei Sans" panose="020C0503030203020204" pitchFamily="34" charset="0"/>
                </a:rPr>
                <a:t>OM</a:t>
              </a:r>
            </a:p>
            <a:p>
              <a:pPr algn="ctr" fontAlgn="ctr"/>
              <a:r>
                <a:rPr lang="en-US" sz="1400" dirty="0">
                  <a:latin typeface="Huawei Sans" panose="020C0503030203020204" pitchFamily="34" charset="0"/>
                </a:rPr>
                <a:t>priority 95</a:t>
              </a:r>
              <a:endParaRPr lang="en-US" altLang="zh-CN" sz="1400" dirty="0">
                <a:latin typeface="Huawei Sans" panose="020C0503030203020204" pitchFamily="34" charset="0"/>
              </a:endParaRPr>
            </a:p>
          </p:txBody>
        </p:sp>
        <p:sp>
          <p:nvSpPr>
            <p:cNvPr id="42" name="文本框 41">
              <a:extLst>
                <a:ext uri="{FF2B5EF4-FFF2-40B4-BE49-F238E27FC236}">
                  <a16:creationId xmlns:a16="http://schemas.microsoft.com/office/drawing/2014/main" id="{20356DDB-6871-46AC-B888-59B3DFEBB756}"/>
                </a:ext>
              </a:extLst>
            </p:cNvPr>
            <p:cNvSpPr txBox="1"/>
            <p:nvPr/>
          </p:nvSpPr>
          <p:spPr bwMode="gray">
            <a:xfrm>
              <a:off x="576236" y="3517914"/>
              <a:ext cx="926602"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l" fontAlgn="ctr"/>
              <a:r>
                <a:rPr lang="en-US" sz="1400" dirty="0">
                  <a:latin typeface="Huawei Sans" panose="020C0503030203020204" pitchFamily="34" charset="0"/>
                </a:rPr>
                <a:t>Trusted</a:t>
              </a:r>
              <a:endParaRPr lang="en-US" altLang="zh-CN" sz="1400" dirty="0">
                <a:latin typeface="Huawei Sans" panose="020C0503030203020204" pitchFamily="34" charset="0"/>
              </a:endParaRPr>
            </a:p>
          </p:txBody>
        </p:sp>
        <p:sp>
          <p:nvSpPr>
            <p:cNvPr id="43" name="文本框 42">
              <a:extLst>
                <a:ext uri="{FF2B5EF4-FFF2-40B4-BE49-F238E27FC236}">
                  <a16:creationId xmlns:a16="http://schemas.microsoft.com/office/drawing/2014/main" id="{89F5D7A0-4D4D-48CB-ABB5-8114C95C1960}"/>
                </a:ext>
              </a:extLst>
            </p:cNvPr>
            <p:cNvSpPr txBox="1"/>
            <p:nvPr/>
          </p:nvSpPr>
          <p:spPr bwMode="gray">
            <a:xfrm>
              <a:off x="4551290" y="3991835"/>
              <a:ext cx="1251604"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l" fontAlgn="ctr"/>
              <a:r>
                <a:rPr lang="en-US" sz="1400" dirty="0">
                  <a:latin typeface="Huawei Sans" panose="020C0503030203020204" pitchFamily="34" charset="0"/>
                </a:rPr>
                <a:t>Untrusted</a:t>
              </a:r>
              <a:endParaRPr lang="en-US" altLang="zh-CN" sz="1400" dirty="0">
                <a:latin typeface="Huawei Sans" panose="020C0503030203020204" pitchFamily="34" charset="0"/>
              </a:endParaRPr>
            </a:p>
          </p:txBody>
        </p:sp>
        <p:sp>
          <p:nvSpPr>
            <p:cNvPr id="44" name="TextBox 36">
              <a:extLst>
                <a:ext uri="{FF2B5EF4-FFF2-40B4-BE49-F238E27FC236}">
                  <a16:creationId xmlns:a16="http://schemas.microsoft.com/office/drawing/2014/main" id="{6256CC7F-A1E6-43F5-8591-0D26213BF316}"/>
                </a:ext>
              </a:extLst>
            </p:cNvPr>
            <p:cNvSpPr txBox="1"/>
            <p:nvPr/>
          </p:nvSpPr>
          <p:spPr bwMode="gray">
            <a:xfrm>
              <a:off x="2284310" y="3951259"/>
              <a:ext cx="869148" cy="461665"/>
            </a:xfrm>
            <a:prstGeom prst="rect">
              <a:avLst/>
            </a:prstGeom>
            <a:noFill/>
          </p:spPr>
          <p:txBody>
            <a:bodyPr wrap="none" rtlCol="0">
              <a:spAutoFit/>
            </a:bodyPr>
            <a:lstStyle/>
            <a:p>
              <a:pPr algn="r" fontAlgn="ctr"/>
              <a:r>
                <a:rPr lang="en-US" sz="1200" dirty="0">
                  <a:latin typeface="Huawei Sans" panose="020C0503030203020204" pitchFamily="34" charset="0"/>
                </a:rPr>
                <a:t>GE1/0/1</a:t>
              </a:r>
            </a:p>
            <a:p>
              <a:pPr algn="r" fontAlgn="ctr"/>
              <a:r>
                <a:rPr lang="en-US" sz="1200" dirty="0">
                  <a:latin typeface="Huawei Sans" panose="020C0503030203020204" pitchFamily="34" charset="0"/>
                </a:rPr>
                <a:t>1.1.1.1/24</a:t>
              </a:r>
            </a:p>
          </p:txBody>
        </p:sp>
        <p:sp>
          <p:nvSpPr>
            <p:cNvPr id="45" name="TextBox 37">
              <a:extLst>
                <a:ext uri="{FF2B5EF4-FFF2-40B4-BE49-F238E27FC236}">
                  <a16:creationId xmlns:a16="http://schemas.microsoft.com/office/drawing/2014/main" id="{84439305-8A66-4561-A7BB-1578B562805D}"/>
                </a:ext>
              </a:extLst>
            </p:cNvPr>
            <p:cNvSpPr txBox="1"/>
            <p:nvPr/>
          </p:nvSpPr>
          <p:spPr bwMode="gray">
            <a:xfrm>
              <a:off x="3474778" y="3939103"/>
              <a:ext cx="869149" cy="461665"/>
            </a:xfrm>
            <a:prstGeom prst="rect">
              <a:avLst/>
            </a:prstGeom>
            <a:noFill/>
          </p:spPr>
          <p:txBody>
            <a:bodyPr wrap="none" rtlCol="0">
              <a:spAutoFit/>
            </a:bodyPr>
            <a:lstStyle/>
            <a:p>
              <a:pPr fontAlgn="ctr"/>
              <a:r>
                <a:rPr lang="en-US" sz="1200" dirty="0">
                  <a:latin typeface="Huawei Sans" panose="020C0503030203020204" pitchFamily="34" charset="0"/>
                </a:rPr>
                <a:t>GE1/0/3</a:t>
              </a:r>
            </a:p>
            <a:p>
              <a:pPr fontAlgn="ctr"/>
              <a:r>
                <a:rPr lang="en-US" sz="1200" dirty="0">
                  <a:latin typeface="Huawei Sans" panose="020C0503030203020204" pitchFamily="34" charset="0"/>
                </a:rPr>
                <a:t>3.3.3.1/24</a:t>
              </a:r>
            </a:p>
          </p:txBody>
        </p:sp>
        <p:sp>
          <p:nvSpPr>
            <p:cNvPr id="46" name="TextBox 41">
              <a:extLst>
                <a:ext uri="{FF2B5EF4-FFF2-40B4-BE49-F238E27FC236}">
                  <a16:creationId xmlns:a16="http://schemas.microsoft.com/office/drawing/2014/main" id="{93FA017B-37C8-4EB3-8942-D959EF18326D}"/>
                </a:ext>
              </a:extLst>
            </p:cNvPr>
            <p:cNvSpPr txBox="1"/>
            <p:nvPr/>
          </p:nvSpPr>
          <p:spPr bwMode="gray">
            <a:xfrm>
              <a:off x="3278982" y="3057854"/>
              <a:ext cx="869149" cy="461665"/>
            </a:xfrm>
            <a:prstGeom prst="rect">
              <a:avLst/>
            </a:prstGeom>
            <a:noFill/>
          </p:spPr>
          <p:txBody>
            <a:bodyPr wrap="none" rtlCol="0">
              <a:spAutoFit/>
            </a:bodyPr>
            <a:lstStyle/>
            <a:p>
              <a:pPr fontAlgn="ctr"/>
              <a:r>
                <a:rPr lang="en-US" sz="1200" dirty="0">
                  <a:latin typeface="Huawei Sans" panose="020C0503030203020204" pitchFamily="34" charset="0"/>
                </a:rPr>
                <a:t>GE1/0/2</a:t>
              </a:r>
            </a:p>
            <a:p>
              <a:pPr fontAlgn="ctr"/>
              <a:r>
                <a:rPr lang="en-US" sz="1200" dirty="0">
                  <a:latin typeface="Huawei Sans" panose="020C0503030203020204" pitchFamily="34" charset="0"/>
                </a:rPr>
                <a:t>2.2.2.1/24</a:t>
              </a:r>
            </a:p>
          </p:txBody>
        </p:sp>
      </p:grpSp>
      <p:sp>
        <p:nvSpPr>
          <p:cNvPr id="49" name="文本框 48">
            <a:extLst>
              <a:ext uri="{FF2B5EF4-FFF2-40B4-BE49-F238E27FC236}">
                <a16:creationId xmlns:a16="http://schemas.microsoft.com/office/drawing/2014/main" id="{C0BFBA6F-910F-4C52-BF4E-A108DE7D9A0D}"/>
              </a:ext>
            </a:extLst>
          </p:cNvPr>
          <p:cNvSpPr txBox="1"/>
          <p:nvPr/>
        </p:nvSpPr>
        <p:spPr bwMode="gray">
          <a:xfrm>
            <a:off x="468121" y="2074735"/>
            <a:ext cx="5103559" cy="695575"/>
          </a:xfrm>
          <a:prstGeom prst="rect">
            <a:avLst/>
          </a:prstGeom>
          <a:noFill/>
        </p:spPr>
        <p:txBody>
          <a:bodyPr wrap="square" rtlCol="0">
            <a:spAutoFit/>
          </a:bodyPr>
          <a:lstStyle/>
          <a:p>
            <a:pPr marL="355600" indent="-355600" algn="l" fontAlgn="ctr">
              <a:lnSpc>
                <a:spcPct val="140000"/>
              </a:lnSpc>
              <a:buFont typeface="+mj-lt"/>
              <a:buAutoNum type="arabicPeriod"/>
            </a:pPr>
            <a:r>
              <a:rPr lang="en-US" sz="1400" dirty="0">
                <a:latin typeface="Huawei Sans" panose="020C0503030203020204" pitchFamily="34" charset="0"/>
              </a:rPr>
              <a:t>The PC in the trusted zone initiates a ping test to GE1/0/1 of the firewall.</a:t>
            </a:r>
          </a:p>
        </p:txBody>
      </p:sp>
      <p:sp>
        <p:nvSpPr>
          <p:cNvPr id="50" name="圆角矩形 11">
            <a:extLst>
              <a:ext uri="{FF2B5EF4-FFF2-40B4-BE49-F238E27FC236}">
                <a16:creationId xmlns:a16="http://schemas.microsoft.com/office/drawing/2014/main" id="{9B84EC0B-90A0-439C-AAB7-9EE1B78B13E2}"/>
              </a:ext>
            </a:extLst>
          </p:cNvPr>
          <p:cNvSpPr/>
          <p:nvPr/>
        </p:nvSpPr>
        <p:spPr bwMode="gray">
          <a:xfrm>
            <a:off x="2367816" y="1426713"/>
            <a:ext cx="1379320" cy="619335"/>
          </a:xfrm>
          <a:prstGeom prst="roundRect">
            <a:avLst>
              <a:gd name="adj" fmla="val 4298"/>
            </a:avLst>
          </a:prstGeom>
          <a:no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latin typeface="Huawei Sans" panose="020C0503030203020204" pitchFamily="34" charset="0"/>
              </a:rPr>
              <a:t>Configure an interface</a:t>
            </a:r>
            <a:endParaRPr lang="en-US" altLang="zh-CN" sz="1400" kern="0" dirty="0">
              <a:latin typeface="Huawei Sans" panose="020C0503030203020204" pitchFamily="34" charset="0"/>
              <a:ea typeface="方正兰亭黑简体" panose="02000000000000000000" pitchFamily="2" charset="-122"/>
            </a:endParaRPr>
          </a:p>
        </p:txBody>
      </p:sp>
      <p:sp>
        <p:nvSpPr>
          <p:cNvPr id="51" name="圆角矩形 12">
            <a:extLst>
              <a:ext uri="{FF2B5EF4-FFF2-40B4-BE49-F238E27FC236}">
                <a16:creationId xmlns:a16="http://schemas.microsoft.com/office/drawing/2014/main" id="{85712DC4-E764-46C9-8316-A0BC81384B1F}"/>
              </a:ext>
            </a:extLst>
          </p:cNvPr>
          <p:cNvSpPr/>
          <p:nvPr/>
        </p:nvSpPr>
        <p:spPr bwMode="gray">
          <a:xfrm>
            <a:off x="4297356" y="1426713"/>
            <a:ext cx="1487611" cy="619335"/>
          </a:xfrm>
          <a:prstGeom prst="roundRect">
            <a:avLst>
              <a:gd name="adj" fmla="val 4298"/>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rPr>
              <a:t>Configure a security zone</a:t>
            </a: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cxnSp>
        <p:nvCxnSpPr>
          <p:cNvPr id="52" name="直接箭头连接符 51">
            <a:extLst>
              <a:ext uri="{FF2B5EF4-FFF2-40B4-BE49-F238E27FC236}">
                <a16:creationId xmlns:a16="http://schemas.microsoft.com/office/drawing/2014/main" id="{31463E33-C549-42AF-99A9-6CBCC7B23F50}"/>
              </a:ext>
            </a:extLst>
          </p:cNvPr>
          <p:cNvCxnSpPr>
            <a:cxnSpLocks/>
            <a:stCxn id="50" idx="3"/>
            <a:endCxn id="51" idx="1"/>
          </p:cNvCxnSpPr>
          <p:nvPr/>
        </p:nvCxnSpPr>
        <p:spPr bwMode="gray">
          <a:xfrm>
            <a:off x="3747136" y="1736381"/>
            <a:ext cx="550220" cy="0"/>
          </a:xfrm>
          <a:prstGeom prst="straightConnector1">
            <a:avLst/>
          </a:prstGeom>
          <a:noFill/>
          <a:ln w="19050" cap="flat" cmpd="sng" algn="ctr">
            <a:solidFill>
              <a:schemeClr val="tx1"/>
            </a:solidFill>
            <a:prstDash val="solid"/>
            <a:round/>
            <a:headEnd type="none" w="med" len="med"/>
            <a:tailEnd type="triangle"/>
          </a:ln>
          <a:effectLst/>
        </p:spPr>
      </p:cxnSp>
      <p:sp>
        <p:nvSpPr>
          <p:cNvPr id="53" name="圆角矩形 12">
            <a:extLst>
              <a:ext uri="{FF2B5EF4-FFF2-40B4-BE49-F238E27FC236}">
                <a16:creationId xmlns:a16="http://schemas.microsoft.com/office/drawing/2014/main" id="{52438456-E363-4F03-866B-5C0BAFCFD4B5}"/>
              </a:ext>
            </a:extLst>
          </p:cNvPr>
          <p:cNvSpPr/>
          <p:nvPr/>
        </p:nvSpPr>
        <p:spPr bwMode="gray">
          <a:xfrm>
            <a:off x="6335187" y="1426713"/>
            <a:ext cx="1487611" cy="619335"/>
          </a:xfrm>
          <a:prstGeom prst="roundRect">
            <a:avLst>
              <a:gd name="adj" fmla="val 4298"/>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rPr>
              <a:t>Configure a security policy</a:t>
            </a: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cxnSp>
        <p:nvCxnSpPr>
          <p:cNvPr id="54" name="直接箭头连接符 53">
            <a:extLst>
              <a:ext uri="{FF2B5EF4-FFF2-40B4-BE49-F238E27FC236}">
                <a16:creationId xmlns:a16="http://schemas.microsoft.com/office/drawing/2014/main" id="{EF84293B-622C-423A-946B-4FDC89637FB6}"/>
              </a:ext>
            </a:extLst>
          </p:cNvPr>
          <p:cNvCxnSpPr>
            <a:cxnSpLocks/>
            <a:stCxn id="51" idx="3"/>
            <a:endCxn id="53" idx="1"/>
          </p:cNvCxnSpPr>
          <p:nvPr/>
        </p:nvCxnSpPr>
        <p:spPr bwMode="gray">
          <a:xfrm>
            <a:off x="5784967" y="1736381"/>
            <a:ext cx="550220" cy="0"/>
          </a:xfrm>
          <a:prstGeom prst="straightConnector1">
            <a:avLst/>
          </a:prstGeom>
          <a:noFill/>
          <a:ln w="19050" cap="flat" cmpd="sng" algn="ctr">
            <a:solidFill>
              <a:schemeClr val="tx1"/>
            </a:solidFill>
            <a:prstDash val="solid"/>
            <a:round/>
            <a:headEnd type="none" w="med" len="med"/>
            <a:tailEnd type="triangle"/>
          </a:ln>
          <a:effectLst/>
        </p:spPr>
      </p:cxnSp>
      <p:sp>
        <p:nvSpPr>
          <p:cNvPr id="55" name="圆角矩形 12">
            <a:extLst>
              <a:ext uri="{FF2B5EF4-FFF2-40B4-BE49-F238E27FC236}">
                <a16:creationId xmlns:a16="http://schemas.microsoft.com/office/drawing/2014/main" id="{4B2AB429-3333-4D1E-9697-7CA265725009}"/>
              </a:ext>
            </a:extLst>
          </p:cNvPr>
          <p:cNvSpPr/>
          <p:nvPr/>
        </p:nvSpPr>
        <p:spPr bwMode="gray">
          <a:xfrm>
            <a:off x="8373019" y="1426713"/>
            <a:ext cx="1377373" cy="619335"/>
          </a:xfrm>
          <a:prstGeom prst="roundRect">
            <a:avLst>
              <a:gd name="adj" fmla="val 4298"/>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b="1" dirty="0">
                <a:solidFill>
                  <a:schemeClr val="bg1"/>
                </a:solidFill>
                <a:latin typeface="Huawei Sans" panose="020C0503030203020204" pitchFamily="34" charset="0"/>
              </a:rPr>
              <a:t>Verify the configuration</a:t>
            </a:r>
            <a:endParaRPr lang="en-US" altLang="zh-CN" sz="1400" b="1" kern="0" dirty="0">
              <a:solidFill>
                <a:schemeClr val="bg1"/>
              </a:solidFill>
              <a:latin typeface="Huawei Sans" panose="020C0503030203020204" pitchFamily="34" charset="0"/>
              <a:ea typeface="方正兰亭黑简体" panose="02000000000000000000" pitchFamily="2" charset="-122"/>
            </a:endParaRPr>
          </a:p>
        </p:txBody>
      </p:sp>
      <p:cxnSp>
        <p:nvCxnSpPr>
          <p:cNvPr id="56" name="直接箭头连接符 55">
            <a:extLst>
              <a:ext uri="{FF2B5EF4-FFF2-40B4-BE49-F238E27FC236}">
                <a16:creationId xmlns:a16="http://schemas.microsoft.com/office/drawing/2014/main" id="{B93DCAEE-4F44-44A0-BA40-A3BA50B832DE}"/>
              </a:ext>
            </a:extLst>
          </p:cNvPr>
          <p:cNvCxnSpPr>
            <a:cxnSpLocks/>
            <a:stCxn id="53" idx="3"/>
            <a:endCxn id="55" idx="1"/>
          </p:cNvCxnSpPr>
          <p:nvPr/>
        </p:nvCxnSpPr>
        <p:spPr bwMode="gray">
          <a:xfrm>
            <a:off x="7822798" y="1736381"/>
            <a:ext cx="550221" cy="0"/>
          </a:xfrm>
          <a:prstGeom prst="straightConnector1">
            <a:avLst/>
          </a:prstGeom>
          <a:noFill/>
          <a:ln w="19050"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240623124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8A4ED96-96DC-4801-A78B-86AC180592C7}"/>
              </a:ext>
            </a:extLst>
          </p:cNvPr>
          <p:cNvSpPr>
            <a:spLocks noGrp="1"/>
          </p:cNvSpPr>
          <p:nvPr>
            <p:ph type="title"/>
          </p:nvPr>
        </p:nvSpPr>
        <p:spPr bwMode="gray"/>
        <p:txBody>
          <a:bodyPr/>
          <a:lstStyle/>
          <a:p>
            <a:pPr fontAlgn="ctr"/>
            <a:r>
              <a:rPr lang="en-US" dirty="0">
                <a:latin typeface="Huawei Sans" panose="020C0503030203020204" pitchFamily="34" charset="0"/>
              </a:rPr>
              <a:t>Configuration Example — Verification (2)</a:t>
            </a:r>
            <a:endParaRPr lang="en-US" altLang="zh-CN" dirty="0">
              <a:latin typeface="Huawei Sans" panose="020C0503030203020204" pitchFamily="34" charset="0"/>
            </a:endParaRPr>
          </a:p>
        </p:txBody>
      </p:sp>
      <p:sp>
        <p:nvSpPr>
          <p:cNvPr id="29" name="文本框 28">
            <a:extLst>
              <a:ext uri="{FF2B5EF4-FFF2-40B4-BE49-F238E27FC236}">
                <a16:creationId xmlns:a16="http://schemas.microsoft.com/office/drawing/2014/main" id="{4A16A2A1-76A1-4D19-8A39-B3D24C893784}"/>
              </a:ext>
            </a:extLst>
          </p:cNvPr>
          <p:cNvSpPr txBox="1"/>
          <p:nvPr/>
        </p:nvSpPr>
        <p:spPr bwMode="gray">
          <a:xfrm>
            <a:off x="6335189" y="2915251"/>
            <a:ext cx="5086750" cy="2554545"/>
          </a:xfrm>
          <a:prstGeom prst="rect">
            <a:avLst/>
          </a:prstGeom>
          <a:solidFill>
            <a:srgbClr val="F4FBFE"/>
          </a:solidFill>
          <a:ln>
            <a:solidFill>
              <a:srgbClr val="99DFF9"/>
            </a:solid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stStyle>
          <a:p>
            <a:pPr fontAlgn="ctr"/>
            <a:r>
              <a:rPr lang="en-US" sz="1200" dirty="0">
                <a:latin typeface="Huawei Sans" panose="020C0503030203020204" pitchFamily="34" charset="0"/>
              </a:rPr>
              <a:t># Check the session table on the firewall.</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[FW]display firewall session table </a:t>
            </a:r>
          </a:p>
          <a:p>
            <a:pPr fontAlgn="ctr"/>
            <a:r>
              <a:rPr lang="en-US" sz="1200" dirty="0">
                <a:latin typeface="Huawei Sans" panose="020C0503030203020204" pitchFamily="34" charset="0"/>
              </a:rPr>
              <a:t>2020-03-11 10:30:15.150 </a:t>
            </a:r>
          </a:p>
          <a:p>
            <a:pPr fontAlgn="ctr"/>
            <a:r>
              <a:rPr lang="en-US" sz="1200" dirty="0">
                <a:latin typeface="Huawei Sans" panose="020C0503030203020204" pitchFamily="34" charset="0"/>
              </a:rPr>
              <a:t> Current Total Sessions : 4</a:t>
            </a:r>
          </a:p>
          <a:p>
            <a:pPr fontAlgn="ctr"/>
            <a:r>
              <a:rPr lang="en-US" sz="1200" dirty="0">
                <a:latin typeface="Huawei Sans" panose="020C0503030203020204" pitchFamily="34" charset="0"/>
              </a:rPr>
              <a:t> </a:t>
            </a:r>
            <a:r>
              <a:rPr lang="en-US" sz="1200" dirty="0" err="1">
                <a:latin typeface="Huawei Sans" panose="020C0503030203020204" pitchFamily="34" charset="0"/>
              </a:rPr>
              <a:t>icmp</a:t>
            </a:r>
            <a:r>
              <a:rPr lang="en-US" sz="1200" dirty="0">
                <a:latin typeface="Huawei Sans" panose="020C0503030203020204" pitchFamily="34" charset="0"/>
              </a:rPr>
              <a:t>  VPN: public --&gt; public  2.2.2.2:63928 --&gt; 3.3.3.2:2048</a:t>
            </a:r>
          </a:p>
          <a:p>
            <a:pPr fontAlgn="ctr"/>
            <a:r>
              <a:rPr lang="en-US" sz="1200" dirty="0">
                <a:latin typeface="Huawei Sans" panose="020C0503030203020204" pitchFamily="34" charset="0"/>
              </a:rPr>
              <a:t> </a:t>
            </a:r>
            <a:r>
              <a:rPr lang="en-US" sz="1200" dirty="0" err="1">
                <a:latin typeface="Huawei Sans" panose="020C0503030203020204" pitchFamily="34" charset="0"/>
              </a:rPr>
              <a:t>icmp</a:t>
            </a:r>
            <a:r>
              <a:rPr lang="en-US" sz="1200" dirty="0">
                <a:latin typeface="Huawei Sans" panose="020C0503030203020204" pitchFamily="34" charset="0"/>
              </a:rPr>
              <a:t>  VPN: public --&gt; public  2.2.2.2:63672 --&gt; 3.3.3.2:2048</a:t>
            </a:r>
          </a:p>
          <a:p>
            <a:pPr fontAlgn="ctr"/>
            <a:r>
              <a:rPr lang="en-US" sz="1200" dirty="0">
                <a:latin typeface="Huawei Sans" panose="020C0503030203020204" pitchFamily="34" charset="0"/>
              </a:rPr>
              <a:t> </a:t>
            </a:r>
            <a:r>
              <a:rPr lang="en-US" sz="1200" dirty="0" err="1">
                <a:latin typeface="Huawei Sans" panose="020C0503030203020204" pitchFamily="34" charset="0"/>
              </a:rPr>
              <a:t>icmp</a:t>
            </a:r>
            <a:r>
              <a:rPr lang="en-US" sz="1200" dirty="0">
                <a:latin typeface="Huawei Sans" panose="020C0503030203020204" pitchFamily="34" charset="0"/>
              </a:rPr>
              <a:t>  VPN: public --&gt; public  2.2.2.2:63416 --&gt; 3.3.3.2:2048</a:t>
            </a:r>
          </a:p>
          <a:p>
            <a:pPr fontAlgn="ctr"/>
            <a:r>
              <a:rPr lang="en-US" sz="1200" dirty="0">
                <a:latin typeface="Huawei Sans" panose="020C0503030203020204" pitchFamily="34" charset="0"/>
              </a:rPr>
              <a:t> </a:t>
            </a:r>
            <a:r>
              <a:rPr lang="en-US" sz="1200" dirty="0" err="1">
                <a:latin typeface="Huawei Sans" panose="020C0503030203020204" pitchFamily="34" charset="0"/>
              </a:rPr>
              <a:t>icmp</a:t>
            </a:r>
            <a:r>
              <a:rPr lang="en-US" sz="1200" dirty="0">
                <a:latin typeface="Huawei Sans" panose="020C0503030203020204" pitchFamily="34" charset="0"/>
              </a:rPr>
              <a:t>  VPN: public --&gt; public  2.2.2.2:62904 --&gt; 3.3.3.2:2048</a:t>
            </a:r>
          </a:p>
        </p:txBody>
      </p:sp>
      <p:grpSp>
        <p:nvGrpSpPr>
          <p:cNvPr id="30" name="组合 29">
            <a:extLst>
              <a:ext uri="{FF2B5EF4-FFF2-40B4-BE49-F238E27FC236}">
                <a16:creationId xmlns:a16="http://schemas.microsoft.com/office/drawing/2014/main" id="{AA9F5A10-4EF2-4EB4-A7A0-143439ECB5F7}"/>
              </a:ext>
            </a:extLst>
          </p:cNvPr>
          <p:cNvGrpSpPr/>
          <p:nvPr/>
        </p:nvGrpSpPr>
        <p:grpSpPr bwMode="gray">
          <a:xfrm>
            <a:off x="433882" y="2813664"/>
            <a:ext cx="5613133" cy="2918924"/>
            <a:chOff x="576235" y="1494000"/>
            <a:chExt cx="5613133" cy="2918924"/>
          </a:xfrm>
        </p:grpSpPr>
        <p:sp>
          <p:nvSpPr>
            <p:cNvPr id="31" name="圆角矩形 49">
              <a:extLst>
                <a:ext uri="{FF2B5EF4-FFF2-40B4-BE49-F238E27FC236}">
                  <a16:creationId xmlns:a16="http://schemas.microsoft.com/office/drawing/2014/main" id="{9EA1EAA9-E411-4C66-8F6A-F3E26C984055}"/>
                </a:ext>
              </a:extLst>
            </p:cNvPr>
            <p:cNvSpPr/>
            <p:nvPr/>
          </p:nvSpPr>
          <p:spPr bwMode="gray">
            <a:xfrm>
              <a:off x="4542960" y="3438920"/>
              <a:ext cx="1646408" cy="948926"/>
            </a:xfrm>
            <a:prstGeom prst="roundRect">
              <a:avLst>
                <a:gd name="adj" fmla="val 7486"/>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32" name="圆角矩形 49">
              <a:extLst>
                <a:ext uri="{FF2B5EF4-FFF2-40B4-BE49-F238E27FC236}">
                  <a16:creationId xmlns:a16="http://schemas.microsoft.com/office/drawing/2014/main" id="{2827E982-CFD7-4B3E-B06B-FDDB9AE5D590}"/>
                </a:ext>
              </a:extLst>
            </p:cNvPr>
            <p:cNvSpPr/>
            <p:nvPr/>
          </p:nvSpPr>
          <p:spPr bwMode="gray">
            <a:xfrm>
              <a:off x="610474" y="3434925"/>
              <a:ext cx="1559121" cy="926416"/>
            </a:xfrm>
            <a:prstGeom prst="roundRect">
              <a:avLst>
                <a:gd name="adj" fmla="val 7486"/>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33" name="圆角矩形 49">
              <a:extLst>
                <a:ext uri="{FF2B5EF4-FFF2-40B4-BE49-F238E27FC236}">
                  <a16:creationId xmlns:a16="http://schemas.microsoft.com/office/drawing/2014/main" id="{E48644B4-598F-48A5-AD0D-6FEEE69F9DC2}"/>
                </a:ext>
              </a:extLst>
            </p:cNvPr>
            <p:cNvSpPr/>
            <p:nvPr/>
          </p:nvSpPr>
          <p:spPr bwMode="gray">
            <a:xfrm>
              <a:off x="2049995" y="1494000"/>
              <a:ext cx="2484336" cy="1468367"/>
            </a:xfrm>
            <a:prstGeom prst="roundRect">
              <a:avLst>
                <a:gd name="adj" fmla="val 7486"/>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grpSp>
          <p:nvGrpSpPr>
            <p:cNvPr id="34" name="组合 33">
              <a:extLst>
                <a:ext uri="{FF2B5EF4-FFF2-40B4-BE49-F238E27FC236}">
                  <a16:creationId xmlns:a16="http://schemas.microsoft.com/office/drawing/2014/main" id="{83B52D83-E2DE-4984-A45F-389881B70665}"/>
                </a:ext>
              </a:extLst>
            </p:cNvPr>
            <p:cNvGrpSpPr/>
            <p:nvPr/>
          </p:nvGrpSpPr>
          <p:grpSpPr bwMode="gray">
            <a:xfrm>
              <a:off x="4703400" y="3541307"/>
              <a:ext cx="1332088" cy="475412"/>
              <a:chOff x="4763912" y="3541307"/>
              <a:chExt cx="1332088" cy="475412"/>
            </a:xfrm>
          </p:grpSpPr>
          <p:sp>
            <p:nvSpPr>
              <p:cNvPr id="47" name="Freeform 159">
                <a:extLst>
                  <a:ext uri="{FF2B5EF4-FFF2-40B4-BE49-F238E27FC236}">
                    <a16:creationId xmlns:a16="http://schemas.microsoft.com/office/drawing/2014/main" id="{6283710C-6BF1-4F12-9596-07A3C0B8BCD6}"/>
                  </a:ext>
                </a:extLst>
              </p:cNvPr>
              <p:cNvSpPr/>
              <p:nvPr/>
            </p:nvSpPr>
            <p:spPr bwMode="gray">
              <a:xfrm flipH="1">
                <a:off x="5186518" y="354130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ndParaRPr>
              </a:p>
            </p:txBody>
          </p:sp>
          <p:pic>
            <p:nvPicPr>
              <p:cNvPr id="48" name="图片 47">
                <a:extLst>
                  <a:ext uri="{FF2B5EF4-FFF2-40B4-BE49-F238E27FC236}">
                    <a16:creationId xmlns:a16="http://schemas.microsoft.com/office/drawing/2014/main" id="{884DB9BB-4784-4637-B87D-BB4716C55E0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63912" y="3573919"/>
                <a:ext cx="540000" cy="442800"/>
              </a:xfrm>
              <a:prstGeom prst="rect">
                <a:avLst/>
              </a:prstGeom>
            </p:spPr>
          </p:pic>
        </p:grpSp>
        <p:pic>
          <p:nvPicPr>
            <p:cNvPr id="35" name="图片 34">
              <a:extLst>
                <a:ext uri="{FF2B5EF4-FFF2-40B4-BE49-F238E27FC236}">
                  <a16:creationId xmlns:a16="http://schemas.microsoft.com/office/drawing/2014/main" id="{015AC49F-62C5-4AC9-B0F0-C7CB24C5F1D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017595" y="3574545"/>
              <a:ext cx="540000" cy="442174"/>
            </a:xfrm>
            <a:prstGeom prst="rect">
              <a:avLst/>
            </a:prstGeom>
          </p:spPr>
        </p:pic>
        <p:pic>
          <p:nvPicPr>
            <p:cNvPr id="36" name="图片 35">
              <a:extLst>
                <a:ext uri="{FF2B5EF4-FFF2-40B4-BE49-F238E27FC236}">
                  <a16:creationId xmlns:a16="http://schemas.microsoft.com/office/drawing/2014/main" id="{3AADC8C7-4AD7-4DBC-BA0D-367EBA95F9C9}"/>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017595" y="2374132"/>
              <a:ext cx="540000" cy="442800"/>
            </a:xfrm>
            <a:prstGeom prst="rect">
              <a:avLst/>
            </a:prstGeom>
          </p:spPr>
        </p:pic>
        <p:pic>
          <p:nvPicPr>
            <p:cNvPr id="37" name="图片 36" descr="PC.png">
              <a:extLst>
                <a:ext uri="{FF2B5EF4-FFF2-40B4-BE49-F238E27FC236}">
                  <a16:creationId xmlns:a16="http://schemas.microsoft.com/office/drawing/2014/main" id="{261579FA-5A25-42C9-AB0B-EC6DFF09A2D5}"/>
                </a:ext>
              </a:extLst>
            </p:cNvPr>
            <p:cNvPicPr>
              <a:picLocks noChangeAspect="1"/>
            </p:cNvPicPr>
            <p:nvPr/>
          </p:nvPicPr>
          <p:blipFill>
            <a:blip r:embed="rId6" cstate="print"/>
            <a:stretch>
              <a:fillRect/>
            </a:stretch>
          </p:blipFill>
          <p:spPr bwMode="gray">
            <a:xfrm>
              <a:off x="1390972" y="3602719"/>
              <a:ext cx="539063" cy="414000"/>
            </a:xfrm>
            <a:prstGeom prst="rect">
              <a:avLst/>
            </a:prstGeom>
          </p:spPr>
        </p:pic>
        <p:cxnSp>
          <p:nvCxnSpPr>
            <p:cNvPr id="38" name="直接连接符 37">
              <a:extLst>
                <a:ext uri="{FF2B5EF4-FFF2-40B4-BE49-F238E27FC236}">
                  <a16:creationId xmlns:a16="http://schemas.microsoft.com/office/drawing/2014/main" id="{60ED794C-31EB-47F0-871B-3300CB27E661}"/>
                </a:ext>
              </a:extLst>
            </p:cNvPr>
            <p:cNvCxnSpPr>
              <a:cxnSpLocks/>
              <a:stCxn id="37" idx="3"/>
              <a:endCxn id="35" idx="1"/>
            </p:cNvCxnSpPr>
            <p:nvPr/>
          </p:nvCxnSpPr>
          <p:spPr bwMode="gray">
            <a:xfrm flipV="1">
              <a:off x="1930035" y="3795632"/>
              <a:ext cx="1087560" cy="1408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9" name="直接连接符 38">
              <a:extLst>
                <a:ext uri="{FF2B5EF4-FFF2-40B4-BE49-F238E27FC236}">
                  <a16:creationId xmlns:a16="http://schemas.microsoft.com/office/drawing/2014/main" id="{15FEC546-E211-40A9-8D92-6C1A0D99A539}"/>
                </a:ext>
              </a:extLst>
            </p:cNvPr>
            <p:cNvCxnSpPr>
              <a:cxnSpLocks/>
              <a:stCxn id="36" idx="2"/>
              <a:endCxn id="35" idx="0"/>
            </p:cNvCxnSpPr>
            <p:nvPr/>
          </p:nvCxnSpPr>
          <p:spPr bwMode="gray">
            <a:xfrm>
              <a:off x="3287595" y="2816932"/>
              <a:ext cx="0" cy="75761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0" name="直接连接符 39">
              <a:extLst>
                <a:ext uri="{FF2B5EF4-FFF2-40B4-BE49-F238E27FC236}">
                  <a16:creationId xmlns:a16="http://schemas.microsoft.com/office/drawing/2014/main" id="{5C61CB40-8449-41F7-AF9E-F64BD86A57D3}"/>
                </a:ext>
              </a:extLst>
            </p:cNvPr>
            <p:cNvCxnSpPr>
              <a:cxnSpLocks/>
              <a:stCxn id="35" idx="3"/>
              <a:endCxn id="48" idx="1"/>
            </p:cNvCxnSpPr>
            <p:nvPr/>
          </p:nvCxnSpPr>
          <p:spPr bwMode="gray">
            <a:xfrm flipV="1">
              <a:off x="3557595" y="3795319"/>
              <a:ext cx="1145805" cy="313"/>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42" name="文本框 41">
              <a:extLst>
                <a:ext uri="{FF2B5EF4-FFF2-40B4-BE49-F238E27FC236}">
                  <a16:creationId xmlns:a16="http://schemas.microsoft.com/office/drawing/2014/main" id="{20356DDB-6871-46AC-B888-59B3DFEBB756}"/>
                </a:ext>
              </a:extLst>
            </p:cNvPr>
            <p:cNvSpPr txBox="1"/>
            <p:nvPr/>
          </p:nvSpPr>
          <p:spPr bwMode="gray">
            <a:xfrm>
              <a:off x="576235" y="3614166"/>
              <a:ext cx="926602"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l" fontAlgn="ctr"/>
              <a:r>
                <a:rPr lang="en-US" sz="1400" dirty="0">
                  <a:latin typeface="Huawei Sans" panose="020C0503030203020204" pitchFamily="34" charset="0"/>
                </a:rPr>
                <a:t>Trusted</a:t>
              </a:r>
              <a:endParaRPr lang="en-US" altLang="zh-CN" sz="1400" dirty="0">
                <a:latin typeface="Huawei Sans" panose="020C0503030203020204" pitchFamily="34" charset="0"/>
              </a:endParaRPr>
            </a:p>
          </p:txBody>
        </p:sp>
        <p:sp>
          <p:nvSpPr>
            <p:cNvPr id="43" name="文本框 42">
              <a:extLst>
                <a:ext uri="{FF2B5EF4-FFF2-40B4-BE49-F238E27FC236}">
                  <a16:creationId xmlns:a16="http://schemas.microsoft.com/office/drawing/2014/main" id="{89F5D7A0-4D4D-48CB-ABB5-8114C95C1960}"/>
                </a:ext>
              </a:extLst>
            </p:cNvPr>
            <p:cNvSpPr txBox="1"/>
            <p:nvPr/>
          </p:nvSpPr>
          <p:spPr bwMode="gray">
            <a:xfrm>
              <a:off x="4474289" y="3998141"/>
              <a:ext cx="1251604"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l" fontAlgn="ctr"/>
              <a:r>
                <a:rPr lang="en-US" sz="1400" dirty="0">
                  <a:latin typeface="Huawei Sans" panose="020C0503030203020204" pitchFamily="34" charset="0"/>
                </a:rPr>
                <a:t>Untrusted</a:t>
              </a:r>
              <a:endParaRPr lang="en-US" altLang="zh-CN" sz="1400" dirty="0">
                <a:latin typeface="Huawei Sans" panose="020C0503030203020204" pitchFamily="34" charset="0"/>
              </a:endParaRPr>
            </a:p>
          </p:txBody>
        </p:sp>
        <p:sp>
          <p:nvSpPr>
            <p:cNvPr id="44" name="TextBox 36">
              <a:extLst>
                <a:ext uri="{FF2B5EF4-FFF2-40B4-BE49-F238E27FC236}">
                  <a16:creationId xmlns:a16="http://schemas.microsoft.com/office/drawing/2014/main" id="{6256CC7F-A1E6-43F5-8591-0D26213BF316}"/>
                </a:ext>
              </a:extLst>
            </p:cNvPr>
            <p:cNvSpPr txBox="1"/>
            <p:nvPr/>
          </p:nvSpPr>
          <p:spPr bwMode="gray">
            <a:xfrm>
              <a:off x="2284310" y="3951259"/>
              <a:ext cx="869148" cy="461665"/>
            </a:xfrm>
            <a:prstGeom prst="rect">
              <a:avLst/>
            </a:prstGeom>
            <a:noFill/>
          </p:spPr>
          <p:txBody>
            <a:bodyPr wrap="none" rtlCol="0">
              <a:spAutoFit/>
            </a:bodyPr>
            <a:lstStyle/>
            <a:p>
              <a:pPr algn="r" fontAlgn="ctr"/>
              <a:r>
                <a:rPr lang="en-US" sz="1200" dirty="0">
                  <a:latin typeface="Huawei Sans" panose="020C0503030203020204" pitchFamily="34" charset="0"/>
                </a:rPr>
                <a:t>GE1/0/1</a:t>
              </a:r>
            </a:p>
            <a:p>
              <a:pPr algn="r" fontAlgn="ctr"/>
              <a:r>
                <a:rPr lang="en-US" sz="1200" dirty="0">
                  <a:latin typeface="Huawei Sans" panose="020C0503030203020204" pitchFamily="34" charset="0"/>
                </a:rPr>
                <a:t>1.1.1.1/24</a:t>
              </a:r>
            </a:p>
          </p:txBody>
        </p:sp>
        <p:sp>
          <p:nvSpPr>
            <p:cNvPr id="45" name="TextBox 37">
              <a:extLst>
                <a:ext uri="{FF2B5EF4-FFF2-40B4-BE49-F238E27FC236}">
                  <a16:creationId xmlns:a16="http://schemas.microsoft.com/office/drawing/2014/main" id="{84439305-8A66-4561-A7BB-1578B562805D}"/>
                </a:ext>
              </a:extLst>
            </p:cNvPr>
            <p:cNvSpPr txBox="1"/>
            <p:nvPr/>
          </p:nvSpPr>
          <p:spPr bwMode="gray">
            <a:xfrm>
              <a:off x="3474778" y="3939103"/>
              <a:ext cx="869149" cy="461665"/>
            </a:xfrm>
            <a:prstGeom prst="rect">
              <a:avLst/>
            </a:prstGeom>
            <a:noFill/>
          </p:spPr>
          <p:txBody>
            <a:bodyPr wrap="none" rtlCol="0">
              <a:spAutoFit/>
            </a:bodyPr>
            <a:lstStyle/>
            <a:p>
              <a:pPr fontAlgn="ctr"/>
              <a:r>
                <a:rPr lang="en-US" sz="1200" dirty="0">
                  <a:latin typeface="Huawei Sans" panose="020C0503030203020204" pitchFamily="34" charset="0"/>
                </a:rPr>
                <a:t>GE1/0/3</a:t>
              </a:r>
            </a:p>
            <a:p>
              <a:pPr fontAlgn="ctr"/>
              <a:r>
                <a:rPr lang="en-US" sz="1200" dirty="0">
                  <a:latin typeface="Huawei Sans" panose="020C0503030203020204" pitchFamily="34" charset="0"/>
                </a:rPr>
                <a:t>3.3.3.1/24</a:t>
              </a:r>
            </a:p>
          </p:txBody>
        </p:sp>
        <p:sp>
          <p:nvSpPr>
            <p:cNvPr id="46" name="TextBox 41">
              <a:extLst>
                <a:ext uri="{FF2B5EF4-FFF2-40B4-BE49-F238E27FC236}">
                  <a16:creationId xmlns:a16="http://schemas.microsoft.com/office/drawing/2014/main" id="{93FA017B-37C8-4EB3-8942-D959EF18326D}"/>
                </a:ext>
              </a:extLst>
            </p:cNvPr>
            <p:cNvSpPr txBox="1"/>
            <p:nvPr/>
          </p:nvSpPr>
          <p:spPr bwMode="gray">
            <a:xfrm>
              <a:off x="3610231" y="2441643"/>
              <a:ext cx="636713" cy="276999"/>
            </a:xfrm>
            <a:prstGeom prst="rect">
              <a:avLst/>
            </a:prstGeom>
            <a:noFill/>
          </p:spPr>
          <p:txBody>
            <a:bodyPr wrap="none" rtlCol="0">
              <a:spAutoFit/>
            </a:bodyPr>
            <a:lstStyle/>
            <a:p>
              <a:pPr fontAlgn="ctr"/>
              <a:r>
                <a:rPr lang="en-US" sz="1200" dirty="0">
                  <a:latin typeface="Huawei Sans" panose="020C0503030203020204" pitchFamily="34" charset="0"/>
                </a:rPr>
                <a:t>2.2.2.2</a:t>
              </a:r>
            </a:p>
          </p:txBody>
        </p:sp>
        <p:sp>
          <p:nvSpPr>
            <p:cNvPr id="50" name="TextBox 41">
              <a:extLst>
                <a:ext uri="{FF2B5EF4-FFF2-40B4-BE49-F238E27FC236}">
                  <a16:creationId xmlns:a16="http://schemas.microsoft.com/office/drawing/2014/main" id="{B757BEDA-E302-4089-9EFA-6B8BFEFB7375}"/>
                </a:ext>
              </a:extLst>
            </p:cNvPr>
            <p:cNvSpPr txBox="1"/>
            <p:nvPr/>
          </p:nvSpPr>
          <p:spPr bwMode="gray">
            <a:xfrm>
              <a:off x="1297285" y="4029237"/>
              <a:ext cx="636713" cy="276999"/>
            </a:xfrm>
            <a:prstGeom prst="rect">
              <a:avLst/>
            </a:prstGeom>
            <a:noFill/>
          </p:spPr>
          <p:txBody>
            <a:bodyPr wrap="none" rtlCol="0">
              <a:spAutoFit/>
            </a:bodyPr>
            <a:lstStyle/>
            <a:p>
              <a:pPr fontAlgn="ctr"/>
              <a:r>
                <a:rPr lang="en-US" sz="1200" dirty="0">
                  <a:latin typeface="Huawei Sans" panose="020C0503030203020204" pitchFamily="34" charset="0"/>
                </a:rPr>
                <a:t>1.1.1.2</a:t>
              </a:r>
            </a:p>
          </p:txBody>
        </p:sp>
        <p:sp>
          <p:nvSpPr>
            <p:cNvPr id="53" name="TextBox 41">
              <a:extLst>
                <a:ext uri="{FF2B5EF4-FFF2-40B4-BE49-F238E27FC236}">
                  <a16:creationId xmlns:a16="http://schemas.microsoft.com/office/drawing/2014/main" id="{4F6F491D-1D45-41B1-A989-45EBDF21AECC}"/>
                </a:ext>
              </a:extLst>
            </p:cNvPr>
            <p:cNvSpPr txBox="1"/>
            <p:nvPr/>
          </p:nvSpPr>
          <p:spPr bwMode="gray">
            <a:xfrm>
              <a:off x="5447695" y="3996304"/>
              <a:ext cx="636713" cy="276999"/>
            </a:xfrm>
            <a:prstGeom prst="rect">
              <a:avLst/>
            </a:prstGeom>
            <a:noFill/>
          </p:spPr>
          <p:txBody>
            <a:bodyPr wrap="none" rtlCol="0">
              <a:spAutoFit/>
            </a:bodyPr>
            <a:lstStyle/>
            <a:p>
              <a:pPr fontAlgn="ctr"/>
              <a:r>
                <a:rPr lang="en-US" sz="1200" dirty="0">
                  <a:latin typeface="Huawei Sans" panose="020C0503030203020204" pitchFamily="34" charset="0"/>
                </a:rPr>
                <a:t>3.3.3.2</a:t>
              </a:r>
            </a:p>
          </p:txBody>
        </p:sp>
      </p:grpSp>
      <p:sp>
        <p:nvSpPr>
          <p:cNvPr id="49" name="文本框 48">
            <a:extLst>
              <a:ext uri="{FF2B5EF4-FFF2-40B4-BE49-F238E27FC236}">
                <a16:creationId xmlns:a16="http://schemas.microsoft.com/office/drawing/2014/main" id="{C0BFBA6F-910F-4C52-BF4E-A108DE7D9A0D}"/>
              </a:ext>
            </a:extLst>
          </p:cNvPr>
          <p:cNvSpPr txBox="1"/>
          <p:nvPr/>
        </p:nvSpPr>
        <p:spPr bwMode="gray">
          <a:xfrm>
            <a:off x="371868" y="2074735"/>
            <a:ext cx="5869506" cy="695575"/>
          </a:xfrm>
          <a:prstGeom prst="rect">
            <a:avLst/>
          </a:prstGeom>
          <a:noFill/>
        </p:spPr>
        <p:txBody>
          <a:bodyPr wrap="square" rtlCol="0">
            <a:spAutoFit/>
          </a:bodyPr>
          <a:lstStyle/>
          <a:p>
            <a:pPr marL="376650" indent="-342900" algn="l" fontAlgn="ctr">
              <a:lnSpc>
                <a:spcPct val="140000"/>
              </a:lnSpc>
              <a:buFont typeface="+mj-lt"/>
              <a:buAutoNum type="arabicPeriod" startAt="2"/>
            </a:pPr>
            <a:r>
              <a:rPr lang="en-US" sz="1400" dirty="0">
                <a:latin typeface="Huawei Sans" panose="020C0503030203020204" pitchFamily="34" charset="0"/>
              </a:rPr>
              <a:t>The device at 2.2.2.2 in security zone </a:t>
            </a:r>
            <a:r>
              <a:rPr lang="en-US" sz="1400" b="1" dirty="0">
                <a:latin typeface="Huawei Sans" panose="020C0503030203020204" pitchFamily="34" charset="0"/>
              </a:rPr>
              <a:t>OM</a:t>
            </a:r>
            <a:r>
              <a:rPr lang="en-US" sz="1400" dirty="0">
                <a:latin typeface="Huawei Sans" panose="020C0503030203020204" pitchFamily="34" charset="0"/>
              </a:rPr>
              <a:t> initiates a ping request to the device at 3.3.3.2 in the untrusted zone.</a:t>
            </a:r>
          </a:p>
        </p:txBody>
      </p:sp>
      <p:sp>
        <p:nvSpPr>
          <p:cNvPr id="51" name="TextBox 41">
            <a:extLst>
              <a:ext uri="{FF2B5EF4-FFF2-40B4-BE49-F238E27FC236}">
                <a16:creationId xmlns:a16="http://schemas.microsoft.com/office/drawing/2014/main" id="{CB2D0C1E-38E9-428B-A796-74B1C334289E}"/>
              </a:ext>
            </a:extLst>
          </p:cNvPr>
          <p:cNvSpPr txBox="1"/>
          <p:nvPr/>
        </p:nvSpPr>
        <p:spPr bwMode="gray">
          <a:xfrm>
            <a:off x="3136629" y="4377518"/>
            <a:ext cx="869149" cy="461665"/>
          </a:xfrm>
          <a:prstGeom prst="rect">
            <a:avLst/>
          </a:prstGeom>
          <a:noFill/>
        </p:spPr>
        <p:txBody>
          <a:bodyPr wrap="none" rtlCol="0">
            <a:spAutoFit/>
          </a:bodyPr>
          <a:lstStyle/>
          <a:p>
            <a:pPr fontAlgn="ctr"/>
            <a:r>
              <a:rPr lang="en-US" sz="1200" dirty="0">
                <a:latin typeface="Huawei Sans" panose="020C0503030203020204" pitchFamily="34" charset="0"/>
              </a:rPr>
              <a:t>GE1/0/2</a:t>
            </a:r>
          </a:p>
          <a:p>
            <a:pPr fontAlgn="ctr"/>
            <a:r>
              <a:rPr lang="en-US" sz="1200" dirty="0">
                <a:latin typeface="Huawei Sans" panose="020C0503030203020204" pitchFamily="34" charset="0"/>
              </a:rPr>
              <a:t>2.2.2.1/24</a:t>
            </a:r>
          </a:p>
        </p:txBody>
      </p:sp>
      <p:sp>
        <p:nvSpPr>
          <p:cNvPr id="52" name="文本框 51">
            <a:extLst>
              <a:ext uri="{FF2B5EF4-FFF2-40B4-BE49-F238E27FC236}">
                <a16:creationId xmlns:a16="http://schemas.microsoft.com/office/drawing/2014/main" id="{9307E1AD-08C3-4F91-89F4-836780FB9F33}"/>
              </a:ext>
            </a:extLst>
          </p:cNvPr>
          <p:cNvSpPr txBox="1"/>
          <p:nvPr/>
        </p:nvSpPr>
        <p:spPr bwMode="gray">
          <a:xfrm>
            <a:off x="2055920" y="2926684"/>
            <a:ext cx="2203515" cy="51954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Create security zone </a:t>
            </a:r>
            <a:r>
              <a:rPr lang="en-US" sz="1400" b="1" dirty="0">
                <a:latin typeface="Huawei Sans" panose="020C0503030203020204" pitchFamily="34" charset="0"/>
              </a:rPr>
              <a:t>OM</a:t>
            </a:r>
          </a:p>
          <a:p>
            <a:pPr algn="ctr" fontAlgn="ctr"/>
            <a:r>
              <a:rPr lang="en-US" sz="1400" dirty="0">
                <a:latin typeface="Huawei Sans" panose="020C0503030203020204" pitchFamily="34" charset="0"/>
              </a:rPr>
              <a:t>priority 95</a:t>
            </a:r>
            <a:endParaRPr lang="en-US" altLang="zh-CN" sz="1400" dirty="0">
              <a:latin typeface="Huawei Sans" panose="020C0503030203020204" pitchFamily="34" charset="0"/>
            </a:endParaRPr>
          </a:p>
        </p:txBody>
      </p:sp>
      <p:sp>
        <p:nvSpPr>
          <p:cNvPr id="10" name="文本框 9">
            <a:extLst>
              <a:ext uri="{FF2B5EF4-FFF2-40B4-BE49-F238E27FC236}">
                <a16:creationId xmlns:a16="http://schemas.microsoft.com/office/drawing/2014/main" id="{719AA52B-0B3E-46A4-9452-9F59F8C49193}"/>
              </a:ext>
            </a:extLst>
          </p:cNvPr>
          <p:cNvSpPr txBox="1"/>
          <p:nvPr/>
        </p:nvSpPr>
        <p:spPr bwMode="gray">
          <a:xfrm>
            <a:off x="6337628" y="5756043"/>
            <a:ext cx="5084311" cy="523220"/>
          </a:xfrm>
          <a:prstGeom prst="rect">
            <a:avLst/>
          </a:prstGeom>
          <a:solidFill>
            <a:schemeClr val="accent1"/>
          </a:solidFill>
        </p:spPr>
        <p:txBody>
          <a:bodyPr wrap="square" rtlCol="0">
            <a:spAutoFit/>
          </a:bodyPr>
          <a:lstStyle/>
          <a:p>
            <a:pPr fontAlgn="ctr"/>
            <a:r>
              <a:rPr lang="en-US" sz="1400" dirty="0">
                <a:solidFill>
                  <a:schemeClr val="bg1"/>
                </a:solidFill>
                <a:latin typeface="Huawei Sans" panose="020C0503030203020204" pitchFamily="34" charset="0"/>
              </a:rPr>
              <a:t>Question: ICMP does not have </a:t>
            </a:r>
            <a:r>
              <a:rPr lang="en-US" sz="1400">
                <a:solidFill>
                  <a:schemeClr val="bg1"/>
                </a:solidFill>
                <a:latin typeface="Huawei Sans" panose="020C0503030203020204" pitchFamily="34" charset="0"/>
              </a:rPr>
              <a:t>a port number. </a:t>
            </a:r>
            <a:r>
              <a:rPr lang="en-US" sz="1400" dirty="0">
                <a:solidFill>
                  <a:schemeClr val="bg1"/>
                </a:solidFill>
                <a:latin typeface="Huawei Sans" panose="020C0503030203020204" pitchFamily="34" charset="0"/>
              </a:rPr>
              <a:t>What is the port number in the firewall session table?</a:t>
            </a:r>
          </a:p>
        </p:txBody>
      </p:sp>
      <p:sp>
        <p:nvSpPr>
          <p:cNvPr id="41" name="圆角矩形 11">
            <a:extLst>
              <a:ext uri="{FF2B5EF4-FFF2-40B4-BE49-F238E27FC236}">
                <a16:creationId xmlns:a16="http://schemas.microsoft.com/office/drawing/2014/main" id="{9B84EC0B-90A0-439C-AAB7-9EE1B78B13E2}"/>
              </a:ext>
            </a:extLst>
          </p:cNvPr>
          <p:cNvSpPr/>
          <p:nvPr/>
        </p:nvSpPr>
        <p:spPr bwMode="gray">
          <a:xfrm>
            <a:off x="2367816" y="1426713"/>
            <a:ext cx="1379320" cy="619335"/>
          </a:xfrm>
          <a:prstGeom prst="roundRect">
            <a:avLst>
              <a:gd name="adj" fmla="val 4298"/>
            </a:avLst>
          </a:prstGeom>
          <a:no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latin typeface="Huawei Sans" panose="020C0503030203020204" pitchFamily="34" charset="0"/>
              </a:rPr>
              <a:t>Configure an interface</a:t>
            </a:r>
            <a:endParaRPr lang="en-US" altLang="zh-CN" sz="1400" kern="0" dirty="0">
              <a:latin typeface="Huawei Sans" panose="020C0503030203020204" pitchFamily="34" charset="0"/>
              <a:ea typeface="方正兰亭黑简体" panose="02000000000000000000" pitchFamily="2" charset="-122"/>
            </a:endParaRPr>
          </a:p>
        </p:txBody>
      </p:sp>
      <p:sp>
        <p:nvSpPr>
          <p:cNvPr id="54" name="圆角矩形 12">
            <a:extLst>
              <a:ext uri="{FF2B5EF4-FFF2-40B4-BE49-F238E27FC236}">
                <a16:creationId xmlns:a16="http://schemas.microsoft.com/office/drawing/2014/main" id="{85712DC4-E764-46C9-8316-A0BC81384B1F}"/>
              </a:ext>
            </a:extLst>
          </p:cNvPr>
          <p:cNvSpPr/>
          <p:nvPr/>
        </p:nvSpPr>
        <p:spPr bwMode="gray">
          <a:xfrm>
            <a:off x="4297356" y="1426713"/>
            <a:ext cx="1487611" cy="619335"/>
          </a:xfrm>
          <a:prstGeom prst="roundRect">
            <a:avLst>
              <a:gd name="adj" fmla="val 4298"/>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rPr>
              <a:t>Configure a security zone</a:t>
            </a: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cxnSp>
        <p:nvCxnSpPr>
          <p:cNvPr id="55" name="直接箭头连接符 54">
            <a:extLst>
              <a:ext uri="{FF2B5EF4-FFF2-40B4-BE49-F238E27FC236}">
                <a16:creationId xmlns:a16="http://schemas.microsoft.com/office/drawing/2014/main" id="{31463E33-C549-42AF-99A9-6CBCC7B23F50}"/>
              </a:ext>
            </a:extLst>
          </p:cNvPr>
          <p:cNvCxnSpPr>
            <a:cxnSpLocks/>
            <a:stCxn id="41" idx="3"/>
            <a:endCxn id="54" idx="1"/>
          </p:cNvCxnSpPr>
          <p:nvPr/>
        </p:nvCxnSpPr>
        <p:spPr bwMode="gray">
          <a:xfrm>
            <a:off x="3747136" y="1736381"/>
            <a:ext cx="550220" cy="0"/>
          </a:xfrm>
          <a:prstGeom prst="straightConnector1">
            <a:avLst/>
          </a:prstGeom>
          <a:noFill/>
          <a:ln w="19050" cap="flat" cmpd="sng" algn="ctr">
            <a:solidFill>
              <a:schemeClr val="tx1"/>
            </a:solidFill>
            <a:prstDash val="solid"/>
            <a:round/>
            <a:headEnd type="none" w="med" len="med"/>
            <a:tailEnd type="triangle"/>
          </a:ln>
          <a:effectLst/>
        </p:spPr>
      </p:cxnSp>
      <p:sp>
        <p:nvSpPr>
          <p:cNvPr id="56" name="圆角矩形 12">
            <a:extLst>
              <a:ext uri="{FF2B5EF4-FFF2-40B4-BE49-F238E27FC236}">
                <a16:creationId xmlns:a16="http://schemas.microsoft.com/office/drawing/2014/main" id="{52438456-E363-4F03-866B-5C0BAFCFD4B5}"/>
              </a:ext>
            </a:extLst>
          </p:cNvPr>
          <p:cNvSpPr/>
          <p:nvPr/>
        </p:nvSpPr>
        <p:spPr bwMode="gray">
          <a:xfrm>
            <a:off x="6335187" y="1426713"/>
            <a:ext cx="1487611" cy="619335"/>
          </a:xfrm>
          <a:prstGeom prst="roundRect">
            <a:avLst>
              <a:gd name="adj" fmla="val 4298"/>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rPr>
              <a:t>Configure a security policy</a:t>
            </a: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cxnSp>
        <p:nvCxnSpPr>
          <p:cNvPr id="57" name="直接箭头连接符 56">
            <a:extLst>
              <a:ext uri="{FF2B5EF4-FFF2-40B4-BE49-F238E27FC236}">
                <a16:creationId xmlns:a16="http://schemas.microsoft.com/office/drawing/2014/main" id="{EF84293B-622C-423A-946B-4FDC89637FB6}"/>
              </a:ext>
            </a:extLst>
          </p:cNvPr>
          <p:cNvCxnSpPr>
            <a:cxnSpLocks/>
            <a:stCxn id="54" idx="3"/>
            <a:endCxn id="56" idx="1"/>
          </p:cNvCxnSpPr>
          <p:nvPr/>
        </p:nvCxnSpPr>
        <p:spPr bwMode="gray">
          <a:xfrm>
            <a:off x="5784967" y="1736381"/>
            <a:ext cx="550220" cy="0"/>
          </a:xfrm>
          <a:prstGeom prst="straightConnector1">
            <a:avLst/>
          </a:prstGeom>
          <a:noFill/>
          <a:ln w="19050" cap="flat" cmpd="sng" algn="ctr">
            <a:solidFill>
              <a:schemeClr val="tx1"/>
            </a:solidFill>
            <a:prstDash val="solid"/>
            <a:round/>
            <a:headEnd type="none" w="med" len="med"/>
            <a:tailEnd type="triangle"/>
          </a:ln>
          <a:effectLst/>
        </p:spPr>
      </p:cxnSp>
      <p:sp>
        <p:nvSpPr>
          <p:cNvPr id="58" name="圆角矩形 12">
            <a:extLst>
              <a:ext uri="{FF2B5EF4-FFF2-40B4-BE49-F238E27FC236}">
                <a16:creationId xmlns:a16="http://schemas.microsoft.com/office/drawing/2014/main" id="{4B2AB429-3333-4D1E-9697-7CA265725009}"/>
              </a:ext>
            </a:extLst>
          </p:cNvPr>
          <p:cNvSpPr/>
          <p:nvPr/>
        </p:nvSpPr>
        <p:spPr bwMode="gray">
          <a:xfrm>
            <a:off x="8373019" y="1426713"/>
            <a:ext cx="1377373" cy="619335"/>
          </a:xfrm>
          <a:prstGeom prst="roundRect">
            <a:avLst>
              <a:gd name="adj" fmla="val 4298"/>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b="1" dirty="0">
                <a:solidFill>
                  <a:schemeClr val="bg1"/>
                </a:solidFill>
                <a:latin typeface="Huawei Sans" panose="020C0503030203020204" pitchFamily="34" charset="0"/>
              </a:rPr>
              <a:t>Verify the configuration</a:t>
            </a:r>
            <a:endParaRPr lang="en-US" altLang="zh-CN" sz="1400" b="1" kern="0" dirty="0">
              <a:solidFill>
                <a:schemeClr val="bg1"/>
              </a:solidFill>
              <a:latin typeface="Huawei Sans" panose="020C0503030203020204" pitchFamily="34" charset="0"/>
              <a:ea typeface="方正兰亭黑简体" panose="02000000000000000000" pitchFamily="2" charset="-122"/>
            </a:endParaRPr>
          </a:p>
        </p:txBody>
      </p:sp>
      <p:cxnSp>
        <p:nvCxnSpPr>
          <p:cNvPr id="59" name="直接箭头连接符 58">
            <a:extLst>
              <a:ext uri="{FF2B5EF4-FFF2-40B4-BE49-F238E27FC236}">
                <a16:creationId xmlns:a16="http://schemas.microsoft.com/office/drawing/2014/main" id="{B93DCAEE-4F44-44A0-BA40-A3BA50B832DE}"/>
              </a:ext>
            </a:extLst>
          </p:cNvPr>
          <p:cNvCxnSpPr>
            <a:cxnSpLocks/>
            <a:stCxn id="56" idx="3"/>
            <a:endCxn id="58" idx="1"/>
          </p:cNvCxnSpPr>
          <p:nvPr/>
        </p:nvCxnSpPr>
        <p:spPr bwMode="gray">
          <a:xfrm>
            <a:off x="7822798" y="1736381"/>
            <a:ext cx="550221" cy="0"/>
          </a:xfrm>
          <a:prstGeom prst="straightConnector1">
            <a:avLst/>
          </a:prstGeom>
          <a:noFill/>
          <a:ln w="19050"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37330537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7F159B75-9C19-4248-8F35-9C79C39EA651}"/>
              </a:ext>
            </a:extLst>
          </p:cNvPr>
          <p:cNvSpPr>
            <a:spLocks noGrp="1"/>
          </p:cNvSpPr>
          <p:nvPr>
            <p:ph sz="quarter" idx="10"/>
          </p:nvPr>
        </p:nvSpPr>
        <p:spPr bwMode="gray"/>
        <p:txBody>
          <a:bodyPr/>
          <a:lstStyle/>
          <a:p>
            <a:pPr marL="355600" indent="-355600" algn="l" fontAlgn="ctr"/>
            <a:r>
              <a:rPr lang="en-US" dirty="0">
                <a:latin typeface="Huawei Sans" panose="020C0503030203020204" pitchFamily="34" charset="0"/>
              </a:rPr>
              <a:t>This section describes basic configuration commands of the firewall. After learning basic firewall configurations, you can use commands to perform the following configurations:</a:t>
            </a:r>
            <a:endParaRPr lang="en-US" altLang="zh-CN" dirty="0">
              <a:latin typeface="Huawei Sans" panose="020C0503030203020204" pitchFamily="34" charset="0"/>
            </a:endParaRPr>
          </a:p>
          <a:p>
            <a:pPr marL="622300" lvl="1" indent="-266700" algn="l" fontAlgn="ctr"/>
            <a:r>
              <a:rPr lang="en-US" dirty="0">
                <a:latin typeface="Huawei Sans" panose="020C0503030203020204" pitchFamily="34" charset="0"/>
              </a:rPr>
              <a:t>Configure firewall interfaces.</a:t>
            </a:r>
            <a:endParaRPr lang="en-US" altLang="zh-CN" dirty="0">
              <a:latin typeface="Huawei Sans" panose="020C0503030203020204" pitchFamily="34" charset="0"/>
            </a:endParaRPr>
          </a:p>
          <a:p>
            <a:pPr marL="622300" lvl="1" indent="-266700" algn="l" fontAlgn="ctr"/>
            <a:r>
              <a:rPr lang="en-US" dirty="0">
                <a:latin typeface="Huawei Sans" panose="020C0503030203020204" pitchFamily="34" charset="0"/>
              </a:rPr>
              <a:t>Assign firewall security zones.</a:t>
            </a:r>
            <a:endParaRPr lang="en-US" altLang="zh-CN" dirty="0">
              <a:latin typeface="Huawei Sans" panose="020C0503030203020204" pitchFamily="34" charset="0"/>
            </a:endParaRPr>
          </a:p>
          <a:p>
            <a:pPr marL="622300" lvl="1" indent="-266700" algn="l" fontAlgn="ctr"/>
            <a:r>
              <a:rPr lang="en-US" dirty="0">
                <a:latin typeface="Huawei Sans" panose="020C0503030203020204" pitchFamily="34" charset="0"/>
              </a:rPr>
              <a:t>Configure security policies.</a:t>
            </a:r>
            <a:endParaRPr lang="en-US" altLang="zh-CN" dirty="0">
              <a:latin typeface="Huawei Sans" panose="020C0503030203020204" pitchFamily="34" charset="0"/>
            </a:endParaRPr>
          </a:p>
          <a:p>
            <a:pPr marL="622300" lvl="1" indent="-266700" algn="l" fontAlgn="ctr"/>
            <a:r>
              <a:rPr lang="en-US" dirty="0">
                <a:latin typeface="Huawei Sans" panose="020C0503030203020204" pitchFamily="34" charset="0"/>
              </a:rPr>
              <a:t>Check firewall session information.</a:t>
            </a:r>
            <a:endParaRPr lang="en-US" altLang="zh-CN" dirty="0">
              <a:latin typeface="Huawei Sans" panose="020C0503030203020204" pitchFamily="34" charset="0"/>
            </a:endParaRPr>
          </a:p>
          <a:p>
            <a:pPr lvl="1" algn="l" fontAlgn="ctr"/>
            <a:endParaRPr lang="en-US" altLang="zh-CN" dirty="0">
              <a:latin typeface="Huawei Sans" panose="020C0503030203020204" pitchFamily="34" charset="0"/>
            </a:endParaRPr>
          </a:p>
        </p:txBody>
      </p:sp>
    </p:spTree>
    <p:extLst>
      <p:ext uri="{BB962C8B-B14F-4D97-AF65-F5344CB8AC3E}">
        <p14:creationId xmlns:p14="http://schemas.microsoft.com/office/powerpoint/2010/main" val="223149029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a:xfrm>
            <a:off x="468316" y="1233487"/>
            <a:ext cx="10631484" cy="4680000"/>
          </a:xfrm>
        </p:spPr>
        <p:txBody>
          <a:bodyPr/>
          <a:lstStyle/>
          <a:p>
            <a:pPr algn="l" fontAlgn="ctr"/>
            <a:r>
              <a:rPr lang="en-US" dirty="0">
                <a:latin typeface="Huawei Sans" panose="020C0503030203020204" pitchFamily="34" charset="0"/>
              </a:rPr>
              <a:t>(Single) By default, a firewall has (    ) security zones.</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marL="0" indent="0" algn="l" fontAlgn="ctr">
              <a:buNone/>
            </a:pPr>
            <a:r>
              <a:rPr lang="en-US" dirty="0">
                <a:latin typeface="Huawei Sans" panose="020C0503030203020204" pitchFamily="34" charset="0"/>
              </a:rPr>
              <a:t>      A. 1           B. 2            C. 3            D. 4</a:t>
            </a:r>
          </a:p>
          <a:p>
            <a:pPr algn="l" fontAlgn="ctr">
              <a:buAutoNum type="arabicPeriod" startAt="2"/>
            </a:pPr>
            <a:r>
              <a:rPr lang="en-US" dirty="0">
                <a:latin typeface="Huawei Sans" panose="020C0503030203020204" pitchFamily="34" charset="0"/>
              </a:rPr>
              <a:t>(</a:t>
            </a:r>
            <a:r>
              <a:rPr lang="en-US" dirty="0" err="1">
                <a:latin typeface="Huawei Sans" panose="020C0503030203020204" pitchFamily="34" charset="0"/>
              </a:rPr>
              <a:t>TorF</a:t>
            </a:r>
            <a:r>
              <a:rPr lang="en-US" dirty="0">
                <a:latin typeface="Huawei Sans" panose="020C0503030203020204" pitchFamily="34" charset="0"/>
              </a:rPr>
              <a:t>) The firewall must generate a server map before generating a session table. </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buAutoNum type="arabicPeriod" startAt="2"/>
            </a:pPr>
            <a:r>
              <a:rPr lang="en-US" dirty="0">
                <a:latin typeface="Huawei Sans" panose="020C0503030203020204" pitchFamily="34" charset="0"/>
              </a:rPr>
              <a:t>(Multiple) Which of the following statements about Huawei AIFWs are correct? </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marL="457200" indent="0" algn="l" fontAlgn="ctr">
              <a:buNone/>
            </a:pPr>
            <a:r>
              <a:rPr lang="en-US" dirty="0">
                <a:latin typeface="Huawei Sans" panose="020C0503030203020204" pitchFamily="34" charset="0"/>
              </a:rPr>
              <a:t>A. Built-in CDE - malicious file detection engine</a:t>
            </a:r>
          </a:p>
          <a:p>
            <a:pPr marL="457200" indent="0" algn="l" fontAlgn="ctr">
              <a:buNone/>
            </a:pPr>
            <a:r>
              <a:rPr lang="en-US" dirty="0">
                <a:latin typeface="Huawei Sans" panose="020C0503030203020204" pitchFamily="34" charset="0"/>
              </a:rPr>
              <a:t>B. Built-in probe</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marL="457200" indent="0" algn="l" fontAlgn="ctr">
              <a:buNone/>
            </a:pPr>
            <a:r>
              <a:rPr lang="en-US" dirty="0">
                <a:latin typeface="Huawei Sans" panose="020C0503030203020204" pitchFamily="34" charset="0"/>
              </a:rPr>
              <a:t>C. Built-in APT detection engine (AIE)</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marL="457200" indent="0" algn="l" fontAlgn="ctr">
              <a:buNone/>
            </a:pPr>
            <a:r>
              <a:rPr lang="en-US" dirty="0">
                <a:latin typeface="Huawei Sans" panose="020C0503030203020204" pitchFamily="34" charset="0"/>
              </a:rPr>
              <a:t>D. Built-in deception sensor</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2567745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bwMode="gray"/>
        <p:txBody>
          <a:bodyPr/>
          <a:lstStyle/>
          <a:p>
            <a:pPr marL="355600" indent="-355600" algn="l" fontAlgn="ctr"/>
            <a:r>
              <a:rPr lang="en-US" dirty="0">
                <a:latin typeface="Huawei Sans" panose="020C0503030203020204" pitchFamily="34" charset="0"/>
              </a:rPr>
              <a:t>Firewalls are one of the most important security devices in the communications field. This course helps you learn basic concepts, development history, and basic configurations of firewalls.</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marL="355600" indent="-355600" algn="l" fontAlgn="ctr"/>
            <a:r>
              <a:rPr lang="en-US" dirty="0">
                <a:latin typeface="Huawei Sans" panose="020C0503030203020204" pitchFamily="34" charset="0"/>
              </a:rPr>
              <a:t>The security zone, security policy, session table, and server map are basic and important concepts of firewalls and are the prerequisite for further learning the firewall technology.</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marL="355600" indent="-355600" algn="l" fontAlgn="ctr"/>
            <a:r>
              <a:rPr lang="en-US" dirty="0">
                <a:latin typeface="Huawei Sans" panose="020C0503030203020204" pitchFamily="34" charset="0"/>
              </a:rPr>
              <a:t>Firewalls provide more security functions, such as content security filtering, antivirus, and intrusion prevention. For more information about firewall technologies, see Huawei Certification — </a:t>
            </a:r>
            <a:r>
              <a:rPr lang="en-US" altLang="zh-CN" dirty="0">
                <a:latin typeface="Huawei Sans" panose="020C0503030203020204" pitchFamily="34" charset="0"/>
              </a:rPr>
              <a:t>Security</a:t>
            </a:r>
            <a:r>
              <a:rPr lang="en-US" dirty="0">
                <a:latin typeface="Huawei Sans" panose="020C0503030203020204" pitchFamily="34" charset="0"/>
              </a:rPr>
              <a:t>.</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53226495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marL="355600" indent="-355600" algn="l" fontAlgn="ctr"/>
            <a:r>
              <a:rPr lang="en-US" dirty="0">
                <a:latin typeface="Huawei Sans" panose="020C0503030203020204" pitchFamily="34" charset="0"/>
              </a:rPr>
              <a:t>Huawei </a:t>
            </a:r>
            <a:r>
              <a:rPr lang="en-US" dirty="0" err="1">
                <a:latin typeface="Huawei Sans" panose="020C0503030203020204" pitchFamily="34" charset="0"/>
              </a:rPr>
              <a:t>HiSecEngine</a:t>
            </a:r>
            <a:r>
              <a:rPr lang="en-US" dirty="0">
                <a:latin typeface="Huawei Sans" panose="020C0503030203020204" pitchFamily="34" charset="0"/>
              </a:rPr>
              <a:t> USG6000E series AIFW documents.</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marL="355600" indent="-355600" algn="l" fontAlgn="ctr"/>
            <a:r>
              <a:rPr lang="en-US" dirty="0">
                <a:latin typeface="Huawei Sans" panose="020C0503030203020204" pitchFamily="34" charset="0"/>
              </a:rPr>
              <a:t>https://support.huawei.com/enterprise/en/security/usg6600e-pid-23176231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8545233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68316" y="1233487"/>
            <a:ext cx="11444284" cy="4680000"/>
          </a:xfrm>
        </p:spPr>
        <p:txBody>
          <a:bodyPr/>
          <a:lstStyle/>
          <a:p>
            <a:pPr marL="355600" indent="-355600" algn="l" fontAlgn="ctr"/>
            <a:r>
              <a:rPr lang="en-US" dirty="0">
                <a:latin typeface="Huawei Sans" panose="020C0503030203020204" pitchFamily="34" charset="0"/>
              </a:rPr>
              <a:t>For more training materials and videos, visit https://e.huawei.com/en/talent/#/home.</a:t>
            </a:r>
            <a:endParaRPr lang="en-US" altLang="zh-CN" dirty="0">
              <a:latin typeface="Huawei Sans" panose="020C0503030203020204" pitchFamily="34" charset="0"/>
            </a:endParaRPr>
          </a:p>
          <a:p>
            <a:pPr algn="l"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23955756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76196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algn="l" fontAlgn="ctr"/>
            <a:r>
              <a:rPr lang="en-US" b="1" dirty="0">
                <a:latin typeface="Huawei Sans" panose="020C0503030203020204" pitchFamily="34" charset="0"/>
              </a:rPr>
              <a:t>Introduction to Firewalls</a:t>
            </a:r>
            <a:endParaRPr lang="en-US" altLang="zh-CN" b="1" dirty="0">
              <a:latin typeface="Huawei Sans" panose="020C0503030203020204" pitchFamily="34" charset="0"/>
            </a:endParaRPr>
          </a:p>
          <a:p>
            <a:pPr algn="l" fontAlgn="ctr"/>
            <a:r>
              <a:rPr lang="en-US" dirty="0">
                <a:solidFill>
                  <a:schemeClr val="bg1">
                    <a:lumMod val="50000"/>
                  </a:schemeClr>
                </a:solidFill>
                <a:latin typeface="Huawei Sans" panose="020C0503030203020204" pitchFamily="34" charset="0"/>
              </a:rPr>
              <a:t>Basic Firewall Concepts</a:t>
            </a:r>
            <a:endParaRPr lang="en-US" altLang="zh-CN" dirty="0">
              <a:solidFill>
                <a:schemeClr val="bg1">
                  <a:lumMod val="50000"/>
                </a:schemeClr>
              </a:solidFill>
              <a:latin typeface="Huawei Sans" panose="020C0503030203020204" pitchFamily="34" charset="0"/>
            </a:endParaRPr>
          </a:p>
          <a:p>
            <a:pPr algn="l" fontAlgn="ctr"/>
            <a:r>
              <a:rPr lang="en-US" dirty="0">
                <a:solidFill>
                  <a:schemeClr val="bg1">
                    <a:lumMod val="50000"/>
                  </a:schemeClr>
                </a:solidFill>
                <a:latin typeface="Huawei Sans" panose="020C0503030203020204" pitchFamily="34" charset="0"/>
              </a:rPr>
              <a:t>Basic Firewall Configurations</a:t>
            </a: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32168582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pPr fontAlgn="ctr"/>
            <a:r>
              <a:rPr lang="en-US" dirty="0">
                <a:latin typeface="Huawei Sans" panose="020C0503030203020204" pitchFamily="34" charset="0"/>
              </a:rPr>
              <a:t>Why Do We Need Firewalls?</a:t>
            </a:r>
          </a:p>
        </p:txBody>
      </p:sp>
      <p:sp>
        <p:nvSpPr>
          <p:cNvPr id="4" name="文本占位符 3"/>
          <p:cNvSpPr>
            <a:spLocks noGrp="1"/>
          </p:cNvSpPr>
          <p:nvPr>
            <p:ph type="body" sz="quarter" idx="10"/>
          </p:nvPr>
        </p:nvSpPr>
        <p:spPr bwMode="gray">
          <a:xfrm>
            <a:off x="6229695" y="1418349"/>
            <a:ext cx="5391201" cy="3047228"/>
          </a:xfrm>
        </p:spPr>
        <p:txBody>
          <a:bodyPr/>
          <a:lstStyle/>
          <a:p>
            <a:pPr marL="357188" indent="-357188" algn="l" fontAlgn="ctr"/>
            <a:r>
              <a:rPr lang="en-US" sz="1800" dirty="0">
                <a:latin typeface="Huawei Sans" panose="020C0503030203020204" pitchFamily="34" charset="0"/>
              </a:rPr>
              <a:t>Security is required everywhere. Routers and switches construct an interconnected network, which brings convenience and security risks.</a:t>
            </a:r>
            <a:endParaRPr lang="en-US" altLang="zh-CN" sz="1800" dirty="0">
              <a:latin typeface="Huawei Sans" panose="020C0503030203020204" pitchFamily="34" charset="0"/>
            </a:endParaRPr>
          </a:p>
          <a:p>
            <a:pPr marL="357188" indent="-357188" algn="l" fontAlgn="ctr"/>
            <a:r>
              <a:rPr lang="en-US" sz="1800" dirty="0">
                <a:latin typeface="Huawei Sans" panose="020C0503030203020204" pitchFamily="34" charset="0"/>
              </a:rPr>
              <a:t>For example, enterprises have the following security requirements at a network border:</a:t>
            </a:r>
            <a:endParaRPr lang="en-US" altLang="zh-CN" sz="1800" dirty="0">
              <a:latin typeface="Huawei Sans" panose="020C0503030203020204" pitchFamily="34" charset="0"/>
            </a:endParaRPr>
          </a:p>
          <a:p>
            <a:pPr marL="630238" lvl="1" indent="-273050" fontAlgn="ctr"/>
            <a:r>
              <a:rPr lang="en-US" sz="1800" dirty="0">
                <a:latin typeface="Huawei Sans" panose="020C0503030203020204" pitchFamily="34" charset="0"/>
              </a:rPr>
              <a:t>External network security isolation</a:t>
            </a:r>
            <a:endParaRPr lang="en-US" altLang="zh-CN" sz="1800" dirty="0">
              <a:latin typeface="Huawei Sans" panose="020C0503030203020204" pitchFamily="34" charset="0"/>
            </a:endParaRPr>
          </a:p>
          <a:p>
            <a:pPr marL="630238" lvl="1" indent="-273050" fontAlgn="ctr"/>
            <a:r>
              <a:rPr lang="en-US" sz="1800" dirty="0">
                <a:latin typeface="Huawei Sans" panose="020C0503030203020204" pitchFamily="34" charset="0"/>
              </a:rPr>
              <a:t>Internal network security control</a:t>
            </a:r>
            <a:endParaRPr lang="en-US" altLang="zh-CN" sz="1800" dirty="0">
              <a:latin typeface="Huawei Sans" panose="020C0503030203020204" pitchFamily="34" charset="0"/>
            </a:endParaRPr>
          </a:p>
          <a:p>
            <a:pPr marL="630238" lvl="1" indent="-273050" fontAlgn="ctr"/>
            <a:r>
              <a:rPr lang="en-US" sz="1800" dirty="0">
                <a:latin typeface="Huawei Sans" panose="020C0503030203020204" pitchFamily="34" charset="0"/>
              </a:rPr>
              <a:t>Content filtering</a:t>
            </a:r>
            <a:endParaRPr lang="en-US" altLang="zh-CN" sz="1800" dirty="0">
              <a:latin typeface="Huawei Sans" panose="020C0503030203020204" pitchFamily="34" charset="0"/>
            </a:endParaRPr>
          </a:p>
          <a:p>
            <a:pPr marL="630238" lvl="1" indent="-273050" fontAlgn="ctr"/>
            <a:r>
              <a:rPr lang="en-US" sz="1800" dirty="0">
                <a:latin typeface="Huawei Sans" panose="020C0503030203020204" pitchFamily="34" charset="0"/>
              </a:rPr>
              <a:t>Intrusion prevention</a:t>
            </a:r>
            <a:endParaRPr lang="en-US" altLang="zh-CN" sz="1800" dirty="0">
              <a:latin typeface="Huawei Sans" panose="020C0503030203020204" pitchFamily="34" charset="0"/>
            </a:endParaRPr>
          </a:p>
          <a:p>
            <a:pPr marL="630238" lvl="1" indent="-273050" fontAlgn="ctr"/>
            <a:r>
              <a:rPr lang="en-US" sz="1800" dirty="0">
                <a:latin typeface="Huawei Sans" panose="020C0503030203020204" pitchFamily="34" charset="0"/>
              </a:rPr>
              <a:t>Antivirus</a:t>
            </a:r>
            <a:endParaRPr lang="en-US" altLang="zh-CN" sz="1800" dirty="0">
              <a:latin typeface="Huawei Sans" panose="020C0503030203020204" pitchFamily="34" charset="0"/>
            </a:endParaRPr>
          </a:p>
          <a:p>
            <a:pPr lvl="1" fontAlgn="ctr"/>
            <a:endParaRPr lang="en-US" altLang="zh-CN" sz="1800" dirty="0">
              <a:latin typeface="Huawei Sans" panose="020C0503030203020204" pitchFamily="34" charset="0"/>
            </a:endParaRPr>
          </a:p>
          <a:p>
            <a:pPr lvl="1" fontAlgn="ctr"/>
            <a:endParaRPr lang="en-US" altLang="zh-CN" sz="1800" dirty="0">
              <a:latin typeface="Huawei Sans" panose="020C0503030203020204" pitchFamily="34" charset="0"/>
            </a:endParaRPr>
          </a:p>
        </p:txBody>
      </p:sp>
      <p:grpSp>
        <p:nvGrpSpPr>
          <p:cNvPr id="66" name="组合 65">
            <a:extLst>
              <a:ext uri="{FF2B5EF4-FFF2-40B4-BE49-F238E27FC236}">
                <a16:creationId xmlns:a16="http://schemas.microsoft.com/office/drawing/2014/main" id="{E4D231E2-7B76-4B8C-84B7-403AD3F3C89A}"/>
              </a:ext>
            </a:extLst>
          </p:cNvPr>
          <p:cNvGrpSpPr/>
          <p:nvPr/>
        </p:nvGrpSpPr>
        <p:grpSpPr bwMode="gray">
          <a:xfrm>
            <a:off x="491285" y="1466766"/>
            <a:ext cx="5639440" cy="4790232"/>
            <a:chOff x="491285" y="1352466"/>
            <a:chExt cx="5639440" cy="4790232"/>
          </a:xfrm>
        </p:grpSpPr>
        <p:sp>
          <p:nvSpPr>
            <p:cNvPr id="60" name="矩形: 圆角 59">
              <a:extLst>
                <a:ext uri="{FF2B5EF4-FFF2-40B4-BE49-F238E27FC236}">
                  <a16:creationId xmlns:a16="http://schemas.microsoft.com/office/drawing/2014/main" id="{0C6927D4-E6E8-412C-96E2-460C2397F385}"/>
                </a:ext>
              </a:extLst>
            </p:cNvPr>
            <p:cNvSpPr/>
            <p:nvPr/>
          </p:nvSpPr>
          <p:spPr bwMode="gray">
            <a:xfrm>
              <a:off x="581767" y="1352466"/>
              <a:ext cx="5548958" cy="1384584"/>
            </a:xfrm>
            <a:prstGeom prst="roundRect">
              <a:avLst/>
            </a:prstGeom>
            <a:solidFill>
              <a:schemeClr val="bg1"/>
            </a:solidFill>
            <a:ln w="2857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2" name="矩形: 圆角 1">
              <a:extLst>
                <a:ext uri="{FF2B5EF4-FFF2-40B4-BE49-F238E27FC236}">
                  <a16:creationId xmlns:a16="http://schemas.microsoft.com/office/drawing/2014/main" id="{4A408AB8-1A6F-4B7D-87D1-FFCD781C30BA}"/>
                </a:ext>
              </a:extLst>
            </p:cNvPr>
            <p:cNvSpPr/>
            <p:nvPr/>
          </p:nvSpPr>
          <p:spPr bwMode="gray">
            <a:xfrm>
              <a:off x="491285" y="3664812"/>
              <a:ext cx="5548958" cy="2477886"/>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cxnSp>
          <p:nvCxnSpPr>
            <p:cNvPr id="5" name="直接连接符 4">
              <a:extLst>
                <a:ext uri="{FF2B5EF4-FFF2-40B4-BE49-F238E27FC236}">
                  <a16:creationId xmlns:a16="http://schemas.microsoft.com/office/drawing/2014/main" id="{5A294C2A-701B-46BA-B432-93292EE80BD4}"/>
                </a:ext>
              </a:extLst>
            </p:cNvPr>
            <p:cNvCxnSpPr/>
            <p:nvPr/>
          </p:nvCxnSpPr>
          <p:spPr bwMode="gray">
            <a:xfrm flipV="1">
              <a:off x="2109747" y="3223991"/>
              <a:ext cx="0" cy="962723"/>
            </a:xfrm>
            <a:prstGeom prst="line">
              <a:avLst/>
            </a:prstGeom>
            <a:ln w="254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6" name="直接连接符 5">
              <a:extLst>
                <a:ext uri="{FF2B5EF4-FFF2-40B4-BE49-F238E27FC236}">
                  <a16:creationId xmlns:a16="http://schemas.microsoft.com/office/drawing/2014/main" id="{354CAFD9-98AF-4B48-82DB-328086769F43}"/>
                </a:ext>
              </a:extLst>
            </p:cNvPr>
            <p:cNvCxnSpPr/>
            <p:nvPr/>
          </p:nvCxnSpPr>
          <p:spPr bwMode="gray">
            <a:xfrm flipV="1">
              <a:off x="4379471" y="3202320"/>
              <a:ext cx="0" cy="984394"/>
            </a:xfrm>
            <a:prstGeom prst="line">
              <a:avLst/>
            </a:prstGeom>
            <a:ln w="254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7" name="直接连接符 4">
              <a:extLst>
                <a:ext uri="{FF2B5EF4-FFF2-40B4-BE49-F238E27FC236}">
                  <a16:creationId xmlns:a16="http://schemas.microsoft.com/office/drawing/2014/main" id="{320576DA-0A3C-4F87-81B0-23C5271573FF}"/>
                </a:ext>
              </a:extLst>
            </p:cNvPr>
            <p:cNvCxnSpPr/>
            <p:nvPr/>
          </p:nvCxnSpPr>
          <p:spPr bwMode="gray">
            <a:xfrm flipV="1">
              <a:off x="2190504" y="3223991"/>
              <a:ext cx="0" cy="962723"/>
            </a:xfrm>
            <a:prstGeom prst="line">
              <a:avLst/>
            </a:prstGeom>
            <a:ln w="254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8" name="直接连接符 6">
              <a:extLst>
                <a:ext uri="{FF2B5EF4-FFF2-40B4-BE49-F238E27FC236}">
                  <a16:creationId xmlns:a16="http://schemas.microsoft.com/office/drawing/2014/main" id="{2B7E894E-25AE-4FBD-8EA8-723AE500EABA}"/>
                </a:ext>
              </a:extLst>
            </p:cNvPr>
            <p:cNvCxnSpPr/>
            <p:nvPr/>
          </p:nvCxnSpPr>
          <p:spPr bwMode="gray">
            <a:xfrm flipV="1">
              <a:off x="4460228" y="3202320"/>
              <a:ext cx="0" cy="984394"/>
            </a:xfrm>
            <a:prstGeom prst="line">
              <a:avLst/>
            </a:prstGeom>
            <a:ln w="254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nvGrpSpPr>
            <p:cNvPr id="9" name="Group 65">
              <a:extLst>
                <a:ext uri="{FF2B5EF4-FFF2-40B4-BE49-F238E27FC236}">
                  <a16:creationId xmlns:a16="http://schemas.microsoft.com/office/drawing/2014/main" id="{C9F3EF55-DFC7-4BD1-A985-2D12E608D3A1}"/>
                </a:ext>
              </a:extLst>
            </p:cNvPr>
            <p:cNvGrpSpPr/>
            <p:nvPr/>
          </p:nvGrpSpPr>
          <p:grpSpPr bwMode="gray">
            <a:xfrm>
              <a:off x="2144915" y="2191742"/>
              <a:ext cx="2252140" cy="822808"/>
              <a:chOff x="4881666" y="1259856"/>
              <a:chExt cx="2252140" cy="2791920"/>
            </a:xfrm>
          </p:grpSpPr>
          <p:cxnSp>
            <p:nvCxnSpPr>
              <p:cNvPr id="10" name="直接连接符 4">
                <a:extLst>
                  <a:ext uri="{FF2B5EF4-FFF2-40B4-BE49-F238E27FC236}">
                    <a16:creationId xmlns:a16="http://schemas.microsoft.com/office/drawing/2014/main" id="{023222C8-8DB4-4D17-AB10-7B8E6E4CDC33}"/>
                  </a:ext>
                </a:extLst>
              </p:cNvPr>
              <p:cNvCxnSpPr/>
              <p:nvPr/>
            </p:nvCxnSpPr>
            <p:spPr bwMode="gray">
              <a:xfrm flipV="1">
                <a:off x="4881666" y="1321320"/>
                <a:ext cx="0" cy="2730456"/>
              </a:xfrm>
              <a:prstGeom prst="line">
                <a:avLst/>
              </a:prstGeom>
              <a:ln w="254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1" name="直接连接符 6">
                <a:extLst>
                  <a:ext uri="{FF2B5EF4-FFF2-40B4-BE49-F238E27FC236}">
                    <a16:creationId xmlns:a16="http://schemas.microsoft.com/office/drawing/2014/main" id="{086D42C1-FD01-44DF-B14D-A1FD0CE87700}"/>
                  </a:ext>
                </a:extLst>
              </p:cNvPr>
              <p:cNvCxnSpPr/>
              <p:nvPr/>
            </p:nvCxnSpPr>
            <p:spPr bwMode="gray">
              <a:xfrm flipV="1">
                <a:off x="7133806" y="1259856"/>
                <a:ext cx="0" cy="2791920"/>
              </a:xfrm>
              <a:prstGeom prst="line">
                <a:avLst/>
              </a:prstGeom>
              <a:ln w="254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cxnSp>
          <p:nvCxnSpPr>
            <p:cNvPr id="12" name="直接连接符 5">
              <a:extLst>
                <a:ext uri="{FF2B5EF4-FFF2-40B4-BE49-F238E27FC236}">
                  <a16:creationId xmlns:a16="http://schemas.microsoft.com/office/drawing/2014/main" id="{C3A6C3B1-63C2-4341-8B31-2483F68592A7}"/>
                </a:ext>
              </a:extLst>
            </p:cNvPr>
            <p:cNvCxnSpPr/>
            <p:nvPr/>
          </p:nvCxnSpPr>
          <p:spPr bwMode="gray">
            <a:xfrm>
              <a:off x="2144916" y="3076794"/>
              <a:ext cx="2251219" cy="0"/>
            </a:xfrm>
            <a:prstGeom prst="line">
              <a:avLst/>
            </a:prstGeom>
            <a:ln w="28575" cap="flat" cmpd="sng" algn="ctr">
              <a:solidFill>
                <a:schemeClr val="tx1"/>
              </a:solidFill>
              <a:prstDash val="sysDot"/>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3" name="等腰三角形 8">
              <a:extLst>
                <a:ext uri="{FF2B5EF4-FFF2-40B4-BE49-F238E27FC236}">
                  <a16:creationId xmlns:a16="http://schemas.microsoft.com/office/drawing/2014/main" id="{3456E769-3A2C-493F-917E-B8250624618A}"/>
                </a:ext>
              </a:extLst>
            </p:cNvPr>
            <p:cNvSpPr/>
            <p:nvPr/>
          </p:nvSpPr>
          <p:spPr bwMode="gray">
            <a:xfrm flipV="1">
              <a:off x="2144916" y="4137911"/>
              <a:ext cx="2251219" cy="818753"/>
            </a:xfrm>
            <a:prstGeom prst="triangle">
              <a:avLst>
                <a:gd name="adj" fmla="val 50000"/>
              </a:avLst>
            </a:prstGeom>
            <a:noFill/>
            <a:ln w="2540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fontAlgn="ctr">
                <a:spcBef>
                  <a:spcPct val="0"/>
                </a:spcBef>
                <a:spcAft>
                  <a:spcPct val="0"/>
                </a:spcAft>
                <a:buClr>
                  <a:srgbClr val="CC9900"/>
                </a:buClr>
                <a:buFont typeface="Wingdings" pitchFamily="2" charset="2"/>
                <a:buChar char="n"/>
              </a:pPr>
              <a:endParaRPr lang="en-US" altLang="zh-CN" sz="1400" dirty="0">
                <a:solidFill>
                  <a:schemeClr val="bg1">
                    <a:lumMod val="50000"/>
                  </a:schemeClr>
                </a:solidFill>
                <a:latin typeface="Huawei Sans" panose="020C0503030203020204" pitchFamily="34" charset="0"/>
              </a:endParaRPr>
            </a:p>
          </p:txBody>
        </p:sp>
        <p:cxnSp>
          <p:nvCxnSpPr>
            <p:cNvPr id="14" name="直接连接符 5">
              <a:extLst>
                <a:ext uri="{FF2B5EF4-FFF2-40B4-BE49-F238E27FC236}">
                  <a16:creationId xmlns:a16="http://schemas.microsoft.com/office/drawing/2014/main" id="{D05A42FD-A40B-4A08-9801-2166E4880E61}"/>
                </a:ext>
              </a:extLst>
            </p:cNvPr>
            <p:cNvCxnSpPr>
              <a:stCxn id="13" idx="2"/>
            </p:cNvCxnSpPr>
            <p:nvPr/>
          </p:nvCxnSpPr>
          <p:spPr bwMode="gray">
            <a:xfrm flipH="1">
              <a:off x="1622519" y="4137911"/>
              <a:ext cx="522396" cy="841727"/>
            </a:xfrm>
            <a:prstGeom prst="line">
              <a:avLst/>
            </a:prstGeom>
            <a:ln w="254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5" name="直接连接符 5">
              <a:extLst>
                <a:ext uri="{FF2B5EF4-FFF2-40B4-BE49-F238E27FC236}">
                  <a16:creationId xmlns:a16="http://schemas.microsoft.com/office/drawing/2014/main" id="{4CBD64A7-EAD6-44C4-A307-4188D054D9DC}"/>
                </a:ext>
              </a:extLst>
            </p:cNvPr>
            <p:cNvCxnSpPr>
              <a:stCxn id="13" idx="4"/>
            </p:cNvCxnSpPr>
            <p:nvPr/>
          </p:nvCxnSpPr>
          <p:spPr bwMode="gray">
            <a:xfrm flipH="1">
              <a:off x="1622520" y="4137911"/>
              <a:ext cx="2773615" cy="841727"/>
            </a:xfrm>
            <a:prstGeom prst="line">
              <a:avLst/>
            </a:prstGeom>
            <a:ln w="254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6" name="直接连接符 5">
              <a:extLst>
                <a:ext uri="{FF2B5EF4-FFF2-40B4-BE49-F238E27FC236}">
                  <a16:creationId xmlns:a16="http://schemas.microsoft.com/office/drawing/2014/main" id="{CE0FF8BE-3EA7-47CA-9877-CA34FCE7FACB}"/>
                </a:ext>
              </a:extLst>
            </p:cNvPr>
            <p:cNvCxnSpPr>
              <a:stCxn id="13" idx="2"/>
            </p:cNvCxnSpPr>
            <p:nvPr/>
          </p:nvCxnSpPr>
          <p:spPr bwMode="gray">
            <a:xfrm>
              <a:off x="2144915" y="4137911"/>
              <a:ext cx="2773614" cy="818753"/>
            </a:xfrm>
            <a:prstGeom prst="line">
              <a:avLst/>
            </a:prstGeom>
            <a:ln w="254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7" name="直接连接符 5">
              <a:extLst>
                <a:ext uri="{FF2B5EF4-FFF2-40B4-BE49-F238E27FC236}">
                  <a16:creationId xmlns:a16="http://schemas.microsoft.com/office/drawing/2014/main" id="{12B74DF8-5E98-4CE0-B3BD-B09A5D2C75B6}"/>
                </a:ext>
              </a:extLst>
            </p:cNvPr>
            <p:cNvCxnSpPr>
              <a:stCxn id="13" idx="4"/>
            </p:cNvCxnSpPr>
            <p:nvPr/>
          </p:nvCxnSpPr>
          <p:spPr bwMode="gray">
            <a:xfrm>
              <a:off x="4396135" y="4137911"/>
              <a:ext cx="522395" cy="818753"/>
            </a:xfrm>
            <a:prstGeom prst="line">
              <a:avLst/>
            </a:prstGeom>
            <a:ln w="254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8" name="直接连接符 5">
              <a:extLst>
                <a:ext uri="{FF2B5EF4-FFF2-40B4-BE49-F238E27FC236}">
                  <a16:creationId xmlns:a16="http://schemas.microsoft.com/office/drawing/2014/main" id="{99E2EA00-5663-4C25-88FF-04652A5008E5}"/>
                </a:ext>
              </a:extLst>
            </p:cNvPr>
            <p:cNvCxnSpPr/>
            <p:nvPr/>
          </p:nvCxnSpPr>
          <p:spPr bwMode="gray">
            <a:xfrm>
              <a:off x="2131469" y="4077937"/>
              <a:ext cx="2251219" cy="0"/>
            </a:xfrm>
            <a:prstGeom prst="line">
              <a:avLst/>
            </a:prstGeom>
            <a:ln w="254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9" name="Oval 84">
              <a:extLst>
                <a:ext uri="{FF2B5EF4-FFF2-40B4-BE49-F238E27FC236}">
                  <a16:creationId xmlns:a16="http://schemas.microsoft.com/office/drawing/2014/main" id="{CFBB0DA7-E6DD-4143-921A-01DA53AB1714}"/>
                </a:ext>
              </a:extLst>
            </p:cNvPr>
            <p:cNvSpPr/>
            <p:nvPr/>
          </p:nvSpPr>
          <p:spPr bwMode="gray">
            <a:xfrm>
              <a:off x="3182515" y="4005322"/>
              <a:ext cx="144016" cy="230869"/>
            </a:xfrm>
            <a:prstGeom prst="ellipse">
              <a:avLst/>
            </a:prstGeom>
            <a:ln w="28575">
              <a:solidFill>
                <a:schemeClr val="tx1"/>
              </a:solidFill>
            </a:ln>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1400" dirty="0">
                <a:solidFill>
                  <a:schemeClr val="bg1">
                    <a:lumMod val="50000"/>
                  </a:schemeClr>
                </a:solidFill>
                <a:latin typeface="Huawei Sans" panose="020C0503030203020204" pitchFamily="34" charset="0"/>
              </a:endParaRPr>
            </a:p>
          </p:txBody>
        </p:sp>
        <p:sp>
          <p:nvSpPr>
            <p:cNvPr id="20" name="TextBox 90">
              <a:extLst>
                <a:ext uri="{FF2B5EF4-FFF2-40B4-BE49-F238E27FC236}">
                  <a16:creationId xmlns:a16="http://schemas.microsoft.com/office/drawing/2014/main" id="{0CDF414A-5E0E-49C7-907A-73E05C5ECD3E}"/>
                </a:ext>
              </a:extLst>
            </p:cNvPr>
            <p:cNvSpPr txBox="1"/>
            <p:nvPr/>
          </p:nvSpPr>
          <p:spPr bwMode="gray">
            <a:xfrm>
              <a:off x="1285700" y="5395316"/>
              <a:ext cx="729687" cy="307777"/>
            </a:xfrm>
            <a:prstGeom prst="rect">
              <a:avLst/>
            </a:prstGeom>
            <a:noFill/>
          </p:spPr>
          <p:txBody>
            <a:bodyPr wrap="none" rtlCol="0">
              <a:spAutoFit/>
            </a:bodyPr>
            <a:lstStyle/>
            <a:p>
              <a:pPr algn="ctr" fontAlgn="ctr"/>
              <a:r>
                <a:rPr lang="en-US" sz="1400" b="1" dirty="0">
                  <a:solidFill>
                    <a:schemeClr val="bg1">
                      <a:lumMod val="50000"/>
                    </a:schemeClr>
                  </a:solidFill>
                  <a:latin typeface="Huawei Sans" panose="020C0503030203020204" pitchFamily="34" charset="0"/>
                </a:rPr>
                <a:t>Server</a:t>
              </a:r>
            </a:p>
          </p:txBody>
        </p:sp>
        <p:sp>
          <p:nvSpPr>
            <p:cNvPr id="21" name="TextBox 91">
              <a:extLst>
                <a:ext uri="{FF2B5EF4-FFF2-40B4-BE49-F238E27FC236}">
                  <a16:creationId xmlns:a16="http://schemas.microsoft.com/office/drawing/2014/main" id="{074F7DB5-46EB-407D-A098-5CB4214A136D}"/>
                </a:ext>
              </a:extLst>
            </p:cNvPr>
            <p:cNvSpPr txBox="1"/>
            <p:nvPr/>
          </p:nvSpPr>
          <p:spPr bwMode="gray">
            <a:xfrm>
              <a:off x="2900921" y="5395316"/>
              <a:ext cx="729687" cy="307777"/>
            </a:xfrm>
            <a:prstGeom prst="rect">
              <a:avLst/>
            </a:prstGeom>
            <a:noFill/>
          </p:spPr>
          <p:txBody>
            <a:bodyPr wrap="none" rtlCol="0">
              <a:spAutoFit/>
            </a:bodyPr>
            <a:lstStyle/>
            <a:p>
              <a:pPr algn="ctr" fontAlgn="ctr"/>
              <a:r>
                <a:rPr lang="en-US" sz="1400" b="1" dirty="0">
                  <a:solidFill>
                    <a:schemeClr val="bg1">
                      <a:lumMod val="50000"/>
                    </a:schemeClr>
                  </a:solidFill>
                  <a:latin typeface="Huawei Sans" panose="020C0503030203020204" pitchFamily="34" charset="0"/>
                </a:rPr>
                <a:t>Server</a:t>
              </a:r>
            </a:p>
          </p:txBody>
        </p:sp>
        <p:sp>
          <p:nvSpPr>
            <p:cNvPr id="22" name="TextBox 92">
              <a:extLst>
                <a:ext uri="{FF2B5EF4-FFF2-40B4-BE49-F238E27FC236}">
                  <a16:creationId xmlns:a16="http://schemas.microsoft.com/office/drawing/2014/main" id="{ABF9BA74-F3A9-4F78-B308-93724CFDFA3D}"/>
                </a:ext>
              </a:extLst>
            </p:cNvPr>
            <p:cNvSpPr txBox="1"/>
            <p:nvPr/>
          </p:nvSpPr>
          <p:spPr bwMode="gray">
            <a:xfrm>
              <a:off x="4620840" y="5395316"/>
              <a:ext cx="729687" cy="307777"/>
            </a:xfrm>
            <a:prstGeom prst="rect">
              <a:avLst/>
            </a:prstGeom>
            <a:noFill/>
          </p:spPr>
          <p:txBody>
            <a:bodyPr wrap="none" rtlCol="0">
              <a:spAutoFit/>
            </a:bodyPr>
            <a:lstStyle/>
            <a:p>
              <a:pPr algn="ctr" fontAlgn="ctr"/>
              <a:r>
                <a:rPr lang="en-US" sz="1400" b="1" dirty="0">
                  <a:solidFill>
                    <a:schemeClr val="bg1">
                      <a:lumMod val="50000"/>
                    </a:schemeClr>
                  </a:solidFill>
                  <a:latin typeface="Huawei Sans" panose="020C0503030203020204" pitchFamily="34" charset="0"/>
                </a:rPr>
                <a:t>Server</a:t>
              </a:r>
            </a:p>
          </p:txBody>
        </p:sp>
        <p:sp>
          <p:nvSpPr>
            <p:cNvPr id="23" name="TextBox 93">
              <a:extLst>
                <a:ext uri="{FF2B5EF4-FFF2-40B4-BE49-F238E27FC236}">
                  <a16:creationId xmlns:a16="http://schemas.microsoft.com/office/drawing/2014/main" id="{14894F20-1D9E-4729-AB57-038209C207CC}"/>
                </a:ext>
              </a:extLst>
            </p:cNvPr>
            <p:cNvSpPr txBox="1"/>
            <p:nvPr/>
          </p:nvSpPr>
          <p:spPr bwMode="gray">
            <a:xfrm>
              <a:off x="525661" y="3957550"/>
              <a:ext cx="1388522" cy="307777"/>
            </a:xfrm>
            <a:prstGeom prst="rect">
              <a:avLst/>
            </a:prstGeom>
            <a:noFill/>
          </p:spPr>
          <p:txBody>
            <a:bodyPr wrap="none" rtlCol="0">
              <a:spAutoFit/>
            </a:bodyPr>
            <a:lstStyle/>
            <a:p>
              <a:pPr algn="r" fontAlgn="ctr"/>
              <a:r>
                <a:rPr lang="en-US" sz="1400" b="1" dirty="0">
                  <a:solidFill>
                    <a:schemeClr val="bg1">
                      <a:lumMod val="50000"/>
                    </a:schemeClr>
                  </a:solidFill>
                  <a:latin typeface="Huawei Sans" panose="020C0503030203020204" pitchFamily="34" charset="0"/>
                </a:rPr>
                <a:t>Core-Switch 1</a:t>
              </a:r>
            </a:p>
          </p:txBody>
        </p:sp>
        <p:sp>
          <p:nvSpPr>
            <p:cNvPr id="24" name="TextBox 94">
              <a:extLst>
                <a:ext uri="{FF2B5EF4-FFF2-40B4-BE49-F238E27FC236}">
                  <a16:creationId xmlns:a16="http://schemas.microsoft.com/office/drawing/2014/main" id="{14165BAF-CA5F-4F3F-AF7A-4B5D018377DE}"/>
                </a:ext>
              </a:extLst>
            </p:cNvPr>
            <p:cNvSpPr txBox="1"/>
            <p:nvPr/>
          </p:nvSpPr>
          <p:spPr bwMode="gray">
            <a:xfrm>
              <a:off x="4649681" y="3957550"/>
              <a:ext cx="1388522" cy="307777"/>
            </a:xfrm>
            <a:prstGeom prst="rect">
              <a:avLst/>
            </a:prstGeom>
            <a:noFill/>
          </p:spPr>
          <p:txBody>
            <a:bodyPr wrap="none" rtlCol="0">
              <a:spAutoFit/>
            </a:bodyPr>
            <a:lstStyle/>
            <a:p>
              <a:pPr fontAlgn="ctr"/>
              <a:r>
                <a:rPr lang="en-US" sz="1400" b="1" dirty="0">
                  <a:solidFill>
                    <a:schemeClr val="bg1">
                      <a:lumMod val="50000"/>
                    </a:schemeClr>
                  </a:solidFill>
                  <a:latin typeface="Huawei Sans" panose="020C0503030203020204" pitchFamily="34" charset="0"/>
                </a:rPr>
                <a:t>Core-Switch 2</a:t>
              </a:r>
            </a:p>
          </p:txBody>
        </p:sp>
        <p:sp>
          <p:nvSpPr>
            <p:cNvPr id="25" name="TextBox 95">
              <a:extLst>
                <a:ext uri="{FF2B5EF4-FFF2-40B4-BE49-F238E27FC236}">
                  <a16:creationId xmlns:a16="http://schemas.microsoft.com/office/drawing/2014/main" id="{C074BC07-EC2D-4EF7-B0D1-0234A93F0E2B}"/>
                </a:ext>
              </a:extLst>
            </p:cNvPr>
            <p:cNvSpPr txBox="1"/>
            <p:nvPr/>
          </p:nvSpPr>
          <p:spPr bwMode="gray">
            <a:xfrm>
              <a:off x="817298" y="2979118"/>
              <a:ext cx="1043877" cy="307777"/>
            </a:xfrm>
            <a:prstGeom prst="rect">
              <a:avLst/>
            </a:prstGeom>
            <a:noFill/>
          </p:spPr>
          <p:txBody>
            <a:bodyPr wrap="none" rtlCol="0">
              <a:spAutoFit/>
            </a:bodyPr>
            <a:lstStyle/>
            <a:p>
              <a:pPr algn="r" fontAlgn="ctr"/>
              <a:r>
                <a:rPr lang="en-US" sz="1400" b="1" dirty="0">
                  <a:latin typeface="Huawei Sans" panose="020C0503030203020204" pitchFamily="34" charset="0"/>
                </a:rPr>
                <a:t>Firewall 1</a:t>
              </a:r>
            </a:p>
          </p:txBody>
        </p:sp>
        <p:sp>
          <p:nvSpPr>
            <p:cNvPr id="26" name="TextBox 96">
              <a:extLst>
                <a:ext uri="{FF2B5EF4-FFF2-40B4-BE49-F238E27FC236}">
                  <a16:creationId xmlns:a16="http://schemas.microsoft.com/office/drawing/2014/main" id="{81481C1C-7CFE-4321-BEA2-3F4A52D96783}"/>
                </a:ext>
              </a:extLst>
            </p:cNvPr>
            <p:cNvSpPr txBox="1"/>
            <p:nvPr/>
          </p:nvSpPr>
          <p:spPr bwMode="gray">
            <a:xfrm>
              <a:off x="4702689" y="2979118"/>
              <a:ext cx="1043876" cy="307777"/>
            </a:xfrm>
            <a:prstGeom prst="rect">
              <a:avLst/>
            </a:prstGeom>
            <a:noFill/>
          </p:spPr>
          <p:txBody>
            <a:bodyPr wrap="none" rtlCol="0">
              <a:spAutoFit/>
            </a:bodyPr>
            <a:lstStyle/>
            <a:p>
              <a:pPr fontAlgn="ctr"/>
              <a:r>
                <a:rPr lang="en-US" sz="1400" b="1" dirty="0">
                  <a:latin typeface="Huawei Sans" panose="020C0503030203020204" pitchFamily="34" charset="0"/>
                </a:rPr>
                <a:t>Firewall 2</a:t>
              </a:r>
            </a:p>
          </p:txBody>
        </p:sp>
        <p:pic>
          <p:nvPicPr>
            <p:cNvPr id="50" name="图片 72" descr="交换机.png">
              <a:extLst>
                <a:ext uri="{FF2B5EF4-FFF2-40B4-BE49-F238E27FC236}">
                  <a16:creationId xmlns:a16="http://schemas.microsoft.com/office/drawing/2014/main" id="{63F24926-690C-4DC0-AC08-D00388FCFA89}"/>
                </a:ext>
              </a:extLst>
            </p:cNvPr>
            <p:cNvPicPr>
              <a:picLocks noChangeAspect="1"/>
            </p:cNvPicPr>
            <p:nvPr/>
          </p:nvPicPr>
          <p:blipFill>
            <a:blip r:embed="rId3" cstate="print"/>
            <a:stretch>
              <a:fillRect/>
            </a:stretch>
          </p:blipFill>
          <p:spPr bwMode="gray">
            <a:xfrm>
              <a:off x="1397177" y="4892942"/>
              <a:ext cx="538213" cy="441816"/>
            </a:xfrm>
            <a:prstGeom prst="rect">
              <a:avLst/>
            </a:prstGeom>
          </p:spPr>
        </p:pic>
        <p:pic>
          <p:nvPicPr>
            <p:cNvPr id="51" name="图片 30" descr="防火墙.png">
              <a:extLst>
                <a:ext uri="{FF2B5EF4-FFF2-40B4-BE49-F238E27FC236}">
                  <a16:creationId xmlns:a16="http://schemas.microsoft.com/office/drawing/2014/main" id="{922E8C62-67D0-4E55-9738-E7EFD268111F}"/>
                </a:ext>
              </a:extLst>
            </p:cNvPr>
            <p:cNvPicPr>
              <a:picLocks noChangeAspect="1"/>
            </p:cNvPicPr>
            <p:nvPr/>
          </p:nvPicPr>
          <p:blipFill>
            <a:blip r:embed="rId4" cstate="print"/>
            <a:stretch>
              <a:fillRect/>
            </a:stretch>
          </p:blipFill>
          <p:spPr bwMode="gray">
            <a:xfrm>
              <a:off x="1876273" y="2877045"/>
              <a:ext cx="540000" cy="441818"/>
            </a:xfrm>
            <a:prstGeom prst="rect">
              <a:avLst/>
            </a:prstGeom>
          </p:spPr>
        </p:pic>
        <p:pic>
          <p:nvPicPr>
            <p:cNvPr id="52" name="图片 72" descr="交换机.png">
              <a:extLst>
                <a:ext uri="{FF2B5EF4-FFF2-40B4-BE49-F238E27FC236}">
                  <a16:creationId xmlns:a16="http://schemas.microsoft.com/office/drawing/2014/main" id="{CDA89FF0-2AE5-4E23-A70B-AB7C4D7E08CE}"/>
                </a:ext>
              </a:extLst>
            </p:cNvPr>
            <p:cNvPicPr>
              <a:picLocks noChangeAspect="1"/>
            </p:cNvPicPr>
            <p:nvPr/>
          </p:nvPicPr>
          <p:blipFill>
            <a:blip r:embed="rId3" cstate="print"/>
            <a:stretch>
              <a:fillRect/>
            </a:stretch>
          </p:blipFill>
          <p:spPr bwMode="gray">
            <a:xfrm>
              <a:off x="2996658" y="4892942"/>
              <a:ext cx="538213" cy="441816"/>
            </a:xfrm>
            <a:prstGeom prst="rect">
              <a:avLst/>
            </a:prstGeom>
          </p:spPr>
        </p:pic>
        <p:pic>
          <p:nvPicPr>
            <p:cNvPr id="53" name="图片 72" descr="交换机.png">
              <a:extLst>
                <a:ext uri="{FF2B5EF4-FFF2-40B4-BE49-F238E27FC236}">
                  <a16:creationId xmlns:a16="http://schemas.microsoft.com/office/drawing/2014/main" id="{04063AE8-AD6C-434A-9E68-01A8A2C2D94F}"/>
                </a:ext>
              </a:extLst>
            </p:cNvPr>
            <p:cNvPicPr>
              <a:picLocks noChangeAspect="1"/>
            </p:cNvPicPr>
            <p:nvPr/>
          </p:nvPicPr>
          <p:blipFill>
            <a:blip r:embed="rId3" cstate="print"/>
            <a:stretch>
              <a:fillRect/>
            </a:stretch>
          </p:blipFill>
          <p:spPr bwMode="gray">
            <a:xfrm>
              <a:off x="4708599" y="4892942"/>
              <a:ext cx="538213" cy="441816"/>
            </a:xfrm>
            <a:prstGeom prst="rect">
              <a:avLst/>
            </a:prstGeom>
          </p:spPr>
        </p:pic>
        <p:pic>
          <p:nvPicPr>
            <p:cNvPr id="54" name="图片 87" descr="汇聚交换机.png">
              <a:extLst>
                <a:ext uri="{FF2B5EF4-FFF2-40B4-BE49-F238E27FC236}">
                  <a16:creationId xmlns:a16="http://schemas.microsoft.com/office/drawing/2014/main" id="{F1617230-D9DE-49ED-8009-9FB59B97E5B4}"/>
                </a:ext>
              </a:extLst>
            </p:cNvPr>
            <p:cNvPicPr>
              <a:picLocks noChangeAspect="1"/>
            </p:cNvPicPr>
            <p:nvPr/>
          </p:nvPicPr>
          <p:blipFill>
            <a:blip r:embed="rId5" cstate="print"/>
            <a:stretch>
              <a:fillRect/>
            </a:stretch>
          </p:blipFill>
          <p:spPr bwMode="gray">
            <a:xfrm>
              <a:off x="1876273" y="3858583"/>
              <a:ext cx="540000" cy="441818"/>
            </a:xfrm>
            <a:prstGeom prst="rect">
              <a:avLst/>
            </a:prstGeom>
          </p:spPr>
        </p:pic>
        <p:pic>
          <p:nvPicPr>
            <p:cNvPr id="55" name="图片 87" descr="汇聚交换机.png">
              <a:extLst>
                <a:ext uri="{FF2B5EF4-FFF2-40B4-BE49-F238E27FC236}">
                  <a16:creationId xmlns:a16="http://schemas.microsoft.com/office/drawing/2014/main" id="{213390A9-A46A-425E-BEFD-BB522BECAAD0}"/>
                </a:ext>
              </a:extLst>
            </p:cNvPr>
            <p:cNvPicPr>
              <a:picLocks noChangeAspect="1"/>
            </p:cNvPicPr>
            <p:nvPr/>
          </p:nvPicPr>
          <p:blipFill>
            <a:blip r:embed="rId5" cstate="print"/>
            <a:stretch>
              <a:fillRect/>
            </a:stretch>
          </p:blipFill>
          <p:spPr bwMode="gray">
            <a:xfrm>
              <a:off x="4154340" y="3858583"/>
              <a:ext cx="540000" cy="441818"/>
            </a:xfrm>
            <a:prstGeom prst="rect">
              <a:avLst/>
            </a:prstGeom>
          </p:spPr>
        </p:pic>
        <p:pic>
          <p:nvPicPr>
            <p:cNvPr id="56" name="图片 30" descr="防火墙.png">
              <a:extLst>
                <a:ext uri="{FF2B5EF4-FFF2-40B4-BE49-F238E27FC236}">
                  <a16:creationId xmlns:a16="http://schemas.microsoft.com/office/drawing/2014/main" id="{12AB618E-95C2-4B2C-972A-62E98112EAEC}"/>
                </a:ext>
              </a:extLst>
            </p:cNvPr>
            <p:cNvPicPr>
              <a:picLocks noChangeAspect="1"/>
            </p:cNvPicPr>
            <p:nvPr/>
          </p:nvPicPr>
          <p:blipFill>
            <a:blip r:embed="rId4" cstate="print"/>
            <a:stretch>
              <a:fillRect/>
            </a:stretch>
          </p:blipFill>
          <p:spPr bwMode="gray">
            <a:xfrm>
              <a:off x="4154340" y="2877045"/>
              <a:ext cx="540000" cy="441818"/>
            </a:xfrm>
            <a:prstGeom prst="rect">
              <a:avLst/>
            </a:prstGeom>
          </p:spPr>
        </p:pic>
        <p:sp>
          <p:nvSpPr>
            <p:cNvPr id="57" name="Oval 175">
              <a:extLst>
                <a:ext uri="{FF2B5EF4-FFF2-40B4-BE49-F238E27FC236}">
                  <a16:creationId xmlns:a16="http://schemas.microsoft.com/office/drawing/2014/main" id="{5116F4B4-102F-420D-9AE2-4E38526CBFED}"/>
                </a:ext>
              </a:extLst>
            </p:cNvPr>
            <p:cNvSpPr/>
            <p:nvPr/>
          </p:nvSpPr>
          <p:spPr bwMode="gray">
            <a:xfrm>
              <a:off x="2039902" y="3530681"/>
              <a:ext cx="210855" cy="118472"/>
            </a:xfrm>
            <a:prstGeom prst="ellipse">
              <a:avLst/>
            </a:prstGeom>
            <a:ln w="28575">
              <a:solidFill>
                <a:schemeClr val="tx1"/>
              </a:solidFill>
            </a:ln>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1400" dirty="0">
                <a:solidFill>
                  <a:schemeClr val="bg1">
                    <a:lumMod val="50000"/>
                  </a:schemeClr>
                </a:solidFill>
                <a:latin typeface="Huawei Sans" panose="020C0503030203020204" pitchFamily="34" charset="0"/>
              </a:endParaRPr>
            </a:p>
          </p:txBody>
        </p:sp>
        <p:sp>
          <p:nvSpPr>
            <p:cNvPr id="58" name="Oval 176">
              <a:extLst>
                <a:ext uri="{FF2B5EF4-FFF2-40B4-BE49-F238E27FC236}">
                  <a16:creationId xmlns:a16="http://schemas.microsoft.com/office/drawing/2014/main" id="{DB7E652C-E8EB-4901-959A-D0A6A92103CB}"/>
                </a:ext>
              </a:extLst>
            </p:cNvPr>
            <p:cNvSpPr/>
            <p:nvPr/>
          </p:nvSpPr>
          <p:spPr bwMode="gray">
            <a:xfrm>
              <a:off x="4318912" y="3530681"/>
              <a:ext cx="210855" cy="118472"/>
            </a:xfrm>
            <a:prstGeom prst="ellipse">
              <a:avLst/>
            </a:prstGeom>
            <a:ln w="28575">
              <a:solidFill>
                <a:schemeClr val="tx1"/>
              </a:solidFill>
            </a:ln>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1400" dirty="0">
                <a:solidFill>
                  <a:schemeClr val="bg1">
                    <a:lumMod val="50000"/>
                  </a:schemeClr>
                </a:solidFill>
                <a:latin typeface="Huawei Sans" panose="020C0503030203020204" pitchFamily="34" charset="0"/>
              </a:endParaRPr>
            </a:p>
          </p:txBody>
        </p:sp>
        <p:sp>
          <p:nvSpPr>
            <p:cNvPr id="61" name="文本框 60">
              <a:extLst>
                <a:ext uri="{FF2B5EF4-FFF2-40B4-BE49-F238E27FC236}">
                  <a16:creationId xmlns:a16="http://schemas.microsoft.com/office/drawing/2014/main" id="{43D19056-7371-4FCA-B16E-34D5853E5550}"/>
                </a:ext>
              </a:extLst>
            </p:cNvPr>
            <p:cNvSpPr txBox="1"/>
            <p:nvPr/>
          </p:nvSpPr>
          <p:spPr bwMode="gray">
            <a:xfrm>
              <a:off x="1584855" y="5708585"/>
              <a:ext cx="3361818" cy="338554"/>
            </a:xfrm>
            <a:prstGeom prst="rect">
              <a:avLst/>
            </a:prstGeom>
            <a:noFill/>
          </p:spPr>
          <p:txBody>
            <a:bodyPr wrap="none" rtlCol="0">
              <a:spAutoFit/>
            </a:bodyPr>
            <a:lstStyle/>
            <a:p>
              <a:pPr fontAlgn="ctr"/>
              <a:r>
                <a:rPr lang="en-US" sz="1600" b="1" dirty="0">
                  <a:solidFill>
                    <a:srgbClr val="0070C0"/>
                  </a:solidFill>
                  <a:latin typeface="Huawei Sans" panose="020C0503030203020204" pitchFamily="34" charset="0"/>
                </a:rPr>
                <a:t>Internal network (trusted zone)</a:t>
              </a:r>
            </a:p>
          </p:txBody>
        </p:sp>
        <p:sp>
          <p:nvSpPr>
            <p:cNvPr id="62" name="文本框 61">
              <a:extLst>
                <a:ext uri="{FF2B5EF4-FFF2-40B4-BE49-F238E27FC236}">
                  <a16:creationId xmlns:a16="http://schemas.microsoft.com/office/drawing/2014/main" id="{5C6B830F-90F2-4971-84E6-5B6442638F71}"/>
                </a:ext>
              </a:extLst>
            </p:cNvPr>
            <p:cNvSpPr txBox="1"/>
            <p:nvPr/>
          </p:nvSpPr>
          <p:spPr bwMode="gray">
            <a:xfrm>
              <a:off x="1532670" y="1381700"/>
              <a:ext cx="3647152" cy="338554"/>
            </a:xfrm>
            <a:prstGeom prst="rect">
              <a:avLst/>
            </a:prstGeom>
            <a:noFill/>
          </p:spPr>
          <p:txBody>
            <a:bodyPr wrap="none" rtlCol="0">
              <a:spAutoFit/>
            </a:bodyPr>
            <a:lstStyle/>
            <a:p>
              <a:pPr fontAlgn="ctr"/>
              <a:r>
                <a:rPr lang="en-US" sz="1600" b="1" dirty="0">
                  <a:solidFill>
                    <a:srgbClr val="EC7061"/>
                  </a:solidFill>
                  <a:latin typeface="Huawei Sans" panose="020C0503030203020204" pitchFamily="34" charset="0"/>
                </a:rPr>
                <a:t>External network (untrusted zone)</a:t>
              </a:r>
            </a:p>
          </p:txBody>
        </p:sp>
        <p:sp>
          <p:nvSpPr>
            <p:cNvPr id="64" name="Freeform 159">
              <a:extLst>
                <a:ext uri="{FF2B5EF4-FFF2-40B4-BE49-F238E27FC236}">
                  <a16:creationId xmlns:a16="http://schemas.microsoft.com/office/drawing/2014/main" id="{0BF43FC9-56BB-4AC9-BB3D-A0B506C43A22}"/>
                </a:ext>
              </a:extLst>
            </p:cNvPr>
            <p:cNvSpPr/>
            <p:nvPr/>
          </p:nvSpPr>
          <p:spPr bwMode="gray">
            <a:xfrm flipH="1">
              <a:off x="1567094" y="1826065"/>
              <a:ext cx="1188645" cy="62133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TextBox 119">
              <a:extLst>
                <a:ext uri="{FF2B5EF4-FFF2-40B4-BE49-F238E27FC236}">
                  <a16:creationId xmlns:a16="http://schemas.microsoft.com/office/drawing/2014/main" id="{7E0C5DC1-C50B-4135-8C01-D62D4E7B9BC1}"/>
                </a:ext>
              </a:extLst>
            </p:cNvPr>
            <p:cNvSpPr txBox="1"/>
            <p:nvPr/>
          </p:nvSpPr>
          <p:spPr bwMode="gray">
            <a:xfrm>
              <a:off x="1681817" y="1938644"/>
              <a:ext cx="942887" cy="523220"/>
            </a:xfrm>
            <a:prstGeom prst="rect">
              <a:avLst/>
            </a:prstGeom>
            <a:noFill/>
          </p:spPr>
          <p:txBody>
            <a:bodyPr wrap="none" rtlCol="0">
              <a:spAutoFit/>
            </a:bodyPr>
            <a:lstStyle/>
            <a:p>
              <a:pPr algn="ctr" fontAlgn="ctr"/>
              <a:r>
                <a:rPr lang="en-US" sz="1400" b="1" dirty="0">
                  <a:solidFill>
                    <a:schemeClr val="tx1">
                      <a:lumMod val="75000"/>
                      <a:lumOff val="25000"/>
                    </a:schemeClr>
                  </a:solidFill>
                  <a:latin typeface="Huawei Sans" panose="020C0503030203020204" pitchFamily="34" charset="0"/>
                </a:rPr>
                <a:t>External</a:t>
              </a:r>
            </a:p>
            <a:p>
              <a:pPr algn="ctr" fontAlgn="ctr"/>
              <a:r>
                <a:rPr lang="en-US" sz="1400" b="1" dirty="0">
                  <a:solidFill>
                    <a:schemeClr val="tx1">
                      <a:lumMod val="75000"/>
                      <a:lumOff val="25000"/>
                    </a:schemeClr>
                  </a:solidFill>
                  <a:latin typeface="Huawei Sans" panose="020C0503030203020204" pitchFamily="34" charset="0"/>
                </a:rPr>
                <a:t>Network</a:t>
              </a:r>
            </a:p>
          </p:txBody>
        </p:sp>
        <p:sp>
          <p:nvSpPr>
            <p:cNvPr id="65" name="Freeform 159">
              <a:extLst>
                <a:ext uri="{FF2B5EF4-FFF2-40B4-BE49-F238E27FC236}">
                  <a16:creationId xmlns:a16="http://schemas.microsoft.com/office/drawing/2014/main" id="{F64C9492-D8D6-42AE-8BFE-189E4F55A03A}"/>
                </a:ext>
              </a:extLst>
            </p:cNvPr>
            <p:cNvSpPr/>
            <p:nvPr/>
          </p:nvSpPr>
          <p:spPr bwMode="gray">
            <a:xfrm flipH="1">
              <a:off x="3801812" y="1826065"/>
              <a:ext cx="1188645" cy="62133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TextBox 178">
              <a:extLst>
                <a:ext uri="{FF2B5EF4-FFF2-40B4-BE49-F238E27FC236}">
                  <a16:creationId xmlns:a16="http://schemas.microsoft.com/office/drawing/2014/main" id="{A4E93DB7-670B-45DF-98BD-A9DC1F3856B5}"/>
                </a:ext>
              </a:extLst>
            </p:cNvPr>
            <p:cNvSpPr txBox="1"/>
            <p:nvPr/>
          </p:nvSpPr>
          <p:spPr bwMode="gray">
            <a:xfrm>
              <a:off x="3955606" y="1938644"/>
              <a:ext cx="942887" cy="523220"/>
            </a:xfrm>
            <a:prstGeom prst="rect">
              <a:avLst/>
            </a:prstGeom>
            <a:noFill/>
          </p:spPr>
          <p:txBody>
            <a:bodyPr wrap="none" rtlCol="0">
              <a:spAutoFit/>
            </a:bodyPr>
            <a:lstStyle>
              <a:defPPr>
                <a:defRPr lang="en-US"/>
              </a:defPPr>
              <a:lvl1pPr algn="ctr">
                <a:defRPr sz="1400" b="1">
                  <a:solidFill>
                    <a:schemeClr val="tx1">
                      <a:lumMod val="75000"/>
                      <a:lumOff val="25000"/>
                    </a:schemeClr>
                  </a:solidFill>
                  <a:cs typeface="Arial" pitchFamily="34" charset="0"/>
                </a:defRPr>
              </a:lvl1pPr>
            </a:lstStyle>
            <a:p>
              <a:pPr fontAlgn="ctr"/>
              <a:r>
                <a:rPr lang="en-US" dirty="0">
                  <a:latin typeface="Huawei Sans" panose="020C0503030203020204" pitchFamily="34" charset="0"/>
                </a:rPr>
                <a:t>External</a:t>
              </a:r>
            </a:p>
            <a:p>
              <a:pPr fontAlgn="ctr"/>
              <a:r>
                <a:rPr lang="en-US" dirty="0">
                  <a:latin typeface="Huawei Sans" panose="020C0503030203020204" pitchFamily="34" charset="0"/>
                </a:rPr>
                <a:t>Network</a:t>
              </a:r>
            </a:p>
          </p:txBody>
        </p:sp>
      </p:grpSp>
    </p:spTree>
    <p:extLst>
      <p:ext uri="{BB962C8B-B14F-4D97-AF65-F5344CB8AC3E}">
        <p14:creationId xmlns:p14="http://schemas.microsoft.com/office/powerpoint/2010/main" val="16376932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pPr fontAlgn="ctr"/>
            <a:r>
              <a:rPr lang="en-US" dirty="0">
                <a:latin typeface="Huawei Sans" panose="020C0503030203020204" pitchFamily="34" charset="0"/>
              </a:rPr>
              <a:t>What Is a Firewall?</a:t>
            </a:r>
          </a:p>
        </p:txBody>
      </p:sp>
      <p:sp>
        <p:nvSpPr>
          <p:cNvPr id="4" name="文本占位符 3"/>
          <p:cNvSpPr>
            <a:spLocks noGrp="1"/>
          </p:cNvSpPr>
          <p:nvPr>
            <p:ph type="body" sz="quarter" idx="10"/>
          </p:nvPr>
        </p:nvSpPr>
        <p:spPr bwMode="gray">
          <a:xfrm>
            <a:off x="446088" y="1238603"/>
            <a:ext cx="11299819" cy="1980509"/>
          </a:xfrm>
        </p:spPr>
        <p:txBody>
          <a:bodyPr/>
          <a:lstStyle/>
          <a:p>
            <a:pPr marL="357188" indent="-357188" algn="l" fontAlgn="ctr"/>
            <a:r>
              <a:rPr lang="en-US" sz="1400" dirty="0">
                <a:latin typeface="Huawei Sans" panose="020C0503030203020204" pitchFamily="34" charset="0"/>
              </a:rPr>
              <a:t>In the communications field, a firewall is a security device. It is used to protect a network area against attacks and intrusions from another network area. It is usually deployed at a network border, such as the enterprise Internet egress, enterprise internal service border, and data center border.</a:t>
            </a:r>
            <a:endParaRPr lang="en-US" altLang="zh-CN" sz="1400" dirty="0">
              <a:latin typeface="Huawei Sans" panose="020C0503030203020204" pitchFamily="34" charset="0"/>
            </a:endParaRPr>
          </a:p>
          <a:p>
            <a:pPr marL="357188" indent="-357188" algn="l" fontAlgn="ctr"/>
            <a:r>
              <a:rPr lang="en-US" sz="1400" dirty="0">
                <a:latin typeface="Huawei Sans" panose="020C0503030203020204" pitchFamily="34" charset="0"/>
              </a:rPr>
              <a:t>Firewalls are classified into modular firewalls, fixed firewalls, and software firewalls. Firewalls can be flexibly deployed locally and on the cloud.</a:t>
            </a:r>
          </a:p>
        </p:txBody>
      </p:sp>
      <p:grpSp>
        <p:nvGrpSpPr>
          <p:cNvPr id="2" name="组合 1">
            <a:extLst>
              <a:ext uri="{FF2B5EF4-FFF2-40B4-BE49-F238E27FC236}">
                <a16:creationId xmlns:a16="http://schemas.microsoft.com/office/drawing/2014/main" id="{3762AB6A-B5F6-4B08-A542-AFE123230FE6}"/>
              </a:ext>
            </a:extLst>
          </p:cNvPr>
          <p:cNvGrpSpPr/>
          <p:nvPr/>
        </p:nvGrpSpPr>
        <p:grpSpPr bwMode="gray">
          <a:xfrm>
            <a:off x="7595030" y="3513029"/>
            <a:ext cx="3949700" cy="2559725"/>
            <a:chOff x="6515100" y="3237612"/>
            <a:chExt cx="3949700" cy="2559725"/>
          </a:xfrm>
        </p:grpSpPr>
        <p:sp>
          <p:nvSpPr>
            <p:cNvPr id="28" name="椭圆 27">
              <a:extLst>
                <a:ext uri="{FF2B5EF4-FFF2-40B4-BE49-F238E27FC236}">
                  <a16:creationId xmlns:a16="http://schemas.microsoft.com/office/drawing/2014/main" id="{6FFB04AB-2B2E-47F8-B679-2E077038E649}"/>
                </a:ext>
              </a:extLst>
            </p:cNvPr>
            <p:cNvSpPr/>
            <p:nvPr/>
          </p:nvSpPr>
          <p:spPr bwMode="gray">
            <a:xfrm>
              <a:off x="6515100" y="4134637"/>
              <a:ext cx="3949700" cy="651002"/>
            </a:xfrm>
            <a:prstGeom prst="ellipse">
              <a:avLst/>
            </a:prstGeom>
            <a:gradFill flip="none" rotWithShape="1">
              <a:gsLst>
                <a:gs pos="32000">
                  <a:schemeClr val="accent1">
                    <a:lumMod val="5000"/>
                    <a:lumOff val="95000"/>
                  </a:schemeClr>
                </a:gs>
                <a:gs pos="89000">
                  <a:schemeClr val="tx2">
                    <a:lumMod val="75000"/>
                  </a:schemeClr>
                </a:gs>
              </a:gsLst>
              <a:lin ang="5400000" scaled="1"/>
              <a:tileRect/>
            </a:gra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6" name="Freeform 159">
              <a:extLst>
                <a:ext uri="{FF2B5EF4-FFF2-40B4-BE49-F238E27FC236}">
                  <a16:creationId xmlns:a16="http://schemas.microsoft.com/office/drawing/2014/main" id="{8D9F84EB-4377-4C3A-BEBD-E3A1DDD06757}"/>
                </a:ext>
              </a:extLst>
            </p:cNvPr>
            <p:cNvSpPr/>
            <p:nvPr/>
          </p:nvSpPr>
          <p:spPr bwMode="gray">
            <a:xfrm flipH="1">
              <a:off x="7534059" y="4852651"/>
              <a:ext cx="1807221" cy="9446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a:extLst>
                <a:ext uri="{FF2B5EF4-FFF2-40B4-BE49-F238E27FC236}">
                  <a16:creationId xmlns:a16="http://schemas.microsoft.com/office/drawing/2014/main" id="{5018D599-3F77-4DB7-A836-9F977647A66D}"/>
                </a:ext>
              </a:extLst>
            </p:cNvPr>
            <p:cNvSpPr txBox="1"/>
            <p:nvPr/>
          </p:nvSpPr>
          <p:spPr bwMode="gray">
            <a:xfrm>
              <a:off x="7750243" y="5145793"/>
              <a:ext cx="1579278" cy="646331"/>
            </a:xfrm>
            <a:prstGeom prst="rect">
              <a:avLst/>
            </a:prstGeom>
            <a:noFill/>
          </p:spPr>
          <p:txBody>
            <a:bodyPr wrap="none" rtlCol="0">
              <a:spAutoFit/>
            </a:bodyPr>
            <a:lstStyle/>
            <a:p>
              <a:pPr algn="ctr" fontAlgn="ctr"/>
              <a:r>
                <a:rPr lang="en-US" dirty="0">
                  <a:latin typeface="Huawei Sans" panose="020C0503030203020204" pitchFamily="34" charset="0"/>
                </a:rPr>
                <a:t>Public cloud, </a:t>
              </a:r>
              <a:endParaRPr lang="en-US" altLang="zh-CN" dirty="0">
                <a:latin typeface="Huawei Sans" panose="020C0503030203020204" pitchFamily="34" charset="0"/>
              </a:endParaRPr>
            </a:p>
            <a:p>
              <a:pPr algn="ctr" fontAlgn="ctr"/>
              <a:r>
                <a:rPr lang="en-US" dirty="0">
                  <a:latin typeface="Huawei Sans" panose="020C0503030203020204" pitchFamily="34" charset="0"/>
                </a:rPr>
                <a:t>private cloud</a:t>
              </a:r>
            </a:p>
          </p:txBody>
        </p:sp>
        <p:sp>
          <p:nvSpPr>
            <p:cNvPr id="67" name="文本框 66">
              <a:extLst>
                <a:ext uri="{FF2B5EF4-FFF2-40B4-BE49-F238E27FC236}">
                  <a16:creationId xmlns:a16="http://schemas.microsoft.com/office/drawing/2014/main" id="{707AF80A-6BF3-4A11-8C38-75FCC9EFE620}"/>
                </a:ext>
              </a:extLst>
            </p:cNvPr>
            <p:cNvSpPr txBox="1"/>
            <p:nvPr/>
          </p:nvSpPr>
          <p:spPr bwMode="gray">
            <a:xfrm>
              <a:off x="7647651" y="3237612"/>
              <a:ext cx="1784463" cy="338554"/>
            </a:xfrm>
            <a:prstGeom prst="rect">
              <a:avLst/>
            </a:prstGeom>
            <a:noFill/>
          </p:spPr>
          <p:txBody>
            <a:bodyPr wrap="none" rtlCol="0">
              <a:spAutoFit/>
            </a:bodyPr>
            <a:lstStyle/>
            <a:p>
              <a:pPr algn="ctr" fontAlgn="ctr"/>
              <a:r>
                <a:rPr lang="en-US" sz="1600" dirty="0">
                  <a:solidFill>
                    <a:srgbClr val="0070C0"/>
                  </a:solidFill>
                  <a:latin typeface="Huawei Sans" panose="020C0503030203020204" pitchFamily="34" charset="0"/>
                </a:rPr>
                <a:t>Software firewall</a:t>
              </a:r>
            </a:p>
          </p:txBody>
        </p:sp>
        <p:pic>
          <p:nvPicPr>
            <p:cNvPr id="69" name="图片 68" descr="防火墙.png">
              <a:extLst>
                <a:ext uri="{FF2B5EF4-FFF2-40B4-BE49-F238E27FC236}">
                  <a16:creationId xmlns:a16="http://schemas.microsoft.com/office/drawing/2014/main" id="{4D536766-02B1-4ED2-95F2-B7BF2D8F3474}"/>
                </a:ext>
              </a:extLst>
            </p:cNvPr>
            <p:cNvPicPr>
              <a:picLocks/>
            </p:cNvPicPr>
            <p:nvPr/>
          </p:nvPicPr>
          <p:blipFill>
            <a:blip r:embed="rId3" cstate="print"/>
            <a:stretch>
              <a:fillRect/>
            </a:stretch>
          </p:blipFill>
          <p:spPr bwMode="gray">
            <a:xfrm>
              <a:off x="7646447" y="3907558"/>
              <a:ext cx="540000" cy="442800"/>
            </a:xfrm>
            <a:prstGeom prst="rect">
              <a:avLst/>
            </a:prstGeom>
          </p:spPr>
        </p:pic>
        <p:pic>
          <p:nvPicPr>
            <p:cNvPr id="72" name="图片 71" descr="防火墙.png">
              <a:extLst>
                <a:ext uri="{FF2B5EF4-FFF2-40B4-BE49-F238E27FC236}">
                  <a16:creationId xmlns:a16="http://schemas.microsoft.com/office/drawing/2014/main" id="{94FC8737-EB38-4270-B53E-E568AFA188C0}"/>
                </a:ext>
              </a:extLst>
            </p:cNvPr>
            <p:cNvPicPr>
              <a:picLocks/>
            </p:cNvPicPr>
            <p:nvPr/>
          </p:nvPicPr>
          <p:blipFill>
            <a:blip r:embed="rId3" cstate="print"/>
            <a:stretch>
              <a:fillRect/>
            </a:stretch>
          </p:blipFill>
          <p:spPr bwMode="gray">
            <a:xfrm>
              <a:off x="8668949" y="3907558"/>
              <a:ext cx="540000" cy="442800"/>
            </a:xfrm>
            <a:prstGeom prst="rect">
              <a:avLst/>
            </a:prstGeom>
          </p:spPr>
        </p:pic>
      </p:grpSp>
      <p:grpSp>
        <p:nvGrpSpPr>
          <p:cNvPr id="6" name="组合 5">
            <a:extLst>
              <a:ext uri="{FF2B5EF4-FFF2-40B4-BE49-F238E27FC236}">
                <a16:creationId xmlns:a16="http://schemas.microsoft.com/office/drawing/2014/main" id="{49ED9A36-3645-4959-AEF2-74DC9FC9FD64}"/>
              </a:ext>
            </a:extLst>
          </p:cNvPr>
          <p:cNvGrpSpPr/>
          <p:nvPr/>
        </p:nvGrpSpPr>
        <p:grpSpPr bwMode="gray">
          <a:xfrm>
            <a:off x="3461373" y="3465895"/>
            <a:ext cx="4039391" cy="2272156"/>
            <a:chOff x="3607743" y="3326963"/>
            <a:chExt cx="4039391" cy="2272156"/>
          </a:xfrm>
        </p:grpSpPr>
        <p:pic>
          <p:nvPicPr>
            <p:cNvPr id="10" name="图片 9">
              <a:extLst>
                <a:ext uri="{FF2B5EF4-FFF2-40B4-BE49-F238E27FC236}">
                  <a16:creationId xmlns:a16="http://schemas.microsoft.com/office/drawing/2014/main" id="{B626A245-6152-433F-B6C7-6A95D6BFBC9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607743" y="3326963"/>
              <a:ext cx="4039391" cy="2272156"/>
            </a:xfrm>
            <a:prstGeom prst="rect">
              <a:avLst/>
            </a:prstGeom>
          </p:spPr>
        </p:pic>
        <p:sp>
          <p:nvSpPr>
            <p:cNvPr id="12" name="文本框 11">
              <a:extLst>
                <a:ext uri="{FF2B5EF4-FFF2-40B4-BE49-F238E27FC236}">
                  <a16:creationId xmlns:a16="http://schemas.microsoft.com/office/drawing/2014/main" id="{B75F9F4E-9BAF-4BE6-B6AA-8DBA2866EF30}"/>
                </a:ext>
              </a:extLst>
            </p:cNvPr>
            <p:cNvSpPr txBox="1"/>
            <p:nvPr/>
          </p:nvSpPr>
          <p:spPr bwMode="gray">
            <a:xfrm>
              <a:off x="4909132" y="5129941"/>
              <a:ext cx="1436612" cy="338554"/>
            </a:xfrm>
            <a:prstGeom prst="rect">
              <a:avLst/>
            </a:prstGeom>
            <a:noFill/>
          </p:spPr>
          <p:txBody>
            <a:bodyPr wrap="none" rtlCol="0">
              <a:spAutoFit/>
            </a:bodyPr>
            <a:lstStyle/>
            <a:p>
              <a:pPr fontAlgn="ctr"/>
              <a:r>
                <a:rPr lang="en-US" sz="1600" dirty="0">
                  <a:solidFill>
                    <a:srgbClr val="0070C0"/>
                  </a:solidFill>
                  <a:latin typeface="Huawei Sans" panose="020C0503030203020204" pitchFamily="34" charset="0"/>
                </a:rPr>
                <a:t>Fixed firewall</a:t>
              </a:r>
            </a:p>
          </p:txBody>
        </p:sp>
      </p:grpSp>
      <p:grpSp>
        <p:nvGrpSpPr>
          <p:cNvPr id="5" name="组合 4">
            <a:extLst>
              <a:ext uri="{FF2B5EF4-FFF2-40B4-BE49-F238E27FC236}">
                <a16:creationId xmlns:a16="http://schemas.microsoft.com/office/drawing/2014/main" id="{A7730174-90A2-498A-9B60-7702AD69E45F}"/>
              </a:ext>
            </a:extLst>
          </p:cNvPr>
          <p:cNvGrpSpPr/>
          <p:nvPr/>
        </p:nvGrpSpPr>
        <p:grpSpPr bwMode="gray">
          <a:xfrm>
            <a:off x="1096802" y="2848190"/>
            <a:ext cx="1742785" cy="3563118"/>
            <a:chOff x="1071402" y="2738970"/>
            <a:chExt cx="1742785" cy="3563118"/>
          </a:xfrm>
        </p:grpSpPr>
        <p:pic>
          <p:nvPicPr>
            <p:cNvPr id="1026" name="Picture 2">
              <a:extLst>
                <a:ext uri="{FF2B5EF4-FFF2-40B4-BE49-F238E27FC236}">
                  <a16:creationId xmlns:a16="http://schemas.microsoft.com/office/drawing/2014/main" id="{603938FA-5E0A-44FE-9097-0DF3266AEDE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gray">
            <a:xfrm>
              <a:off x="1071402" y="2738970"/>
              <a:ext cx="1663437" cy="3289643"/>
            </a:xfrm>
            <a:prstGeom prst="rect">
              <a:avLst/>
            </a:prstGeom>
            <a:noFill/>
            <a:extLst>
              <a:ext uri="{909E8E84-426E-40DD-AFC4-6F175D3DCCD1}">
                <a14:hiddenFill xmlns:a14="http://schemas.microsoft.com/office/drawing/2010/main">
                  <a:solidFill>
                    <a:srgbClr val="FFFFFF"/>
                  </a:solidFill>
                </a14:hiddenFill>
              </a:ext>
            </a:extLst>
          </p:spPr>
        </p:pic>
        <p:sp>
          <p:nvSpPr>
            <p:cNvPr id="13" name="文本框 12">
              <a:extLst>
                <a:ext uri="{FF2B5EF4-FFF2-40B4-BE49-F238E27FC236}">
                  <a16:creationId xmlns:a16="http://schemas.microsoft.com/office/drawing/2014/main" id="{87028C51-FDD3-4FE4-9C91-ACFE2DF79DFC}"/>
                </a:ext>
              </a:extLst>
            </p:cNvPr>
            <p:cNvSpPr txBox="1"/>
            <p:nvPr/>
          </p:nvSpPr>
          <p:spPr bwMode="gray">
            <a:xfrm>
              <a:off x="1071402" y="5963534"/>
              <a:ext cx="1742785" cy="338554"/>
            </a:xfrm>
            <a:prstGeom prst="rect">
              <a:avLst/>
            </a:prstGeom>
            <a:noFill/>
          </p:spPr>
          <p:txBody>
            <a:bodyPr wrap="none" rtlCol="0">
              <a:spAutoFit/>
            </a:bodyPr>
            <a:lstStyle/>
            <a:p>
              <a:pPr fontAlgn="ctr"/>
              <a:r>
                <a:rPr lang="en-US" sz="1600" dirty="0">
                  <a:solidFill>
                    <a:srgbClr val="0070C0"/>
                  </a:solidFill>
                  <a:latin typeface="Huawei Sans" panose="020C0503030203020204" pitchFamily="34" charset="0"/>
                </a:rPr>
                <a:t>Modular firewall</a:t>
              </a:r>
            </a:p>
          </p:txBody>
        </p:sp>
      </p:grpSp>
    </p:spTree>
    <p:extLst>
      <p:ext uri="{BB962C8B-B14F-4D97-AF65-F5344CB8AC3E}">
        <p14:creationId xmlns:p14="http://schemas.microsoft.com/office/powerpoint/2010/main" val="6512251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pPr fontAlgn="ctr">
              <a:lnSpc>
                <a:spcPct val="100000"/>
              </a:lnSpc>
            </a:pPr>
            <a:r>
              <a:rPr lang="en-US" dirty="0">
                <a:latin typeface="Huawei Sans" panose="020C0503030203020204" pitchFamily="34" charset="0"/>
              </a:rPr>
              <a:t>Comparison Between Firewalls and Switches and Routers</a:t>
            </a:r>
          </a:p>
        </p:txBody>
      </p:sp>
      <p:sp>
        <p:nvSpPr>
          <p:cNvPr id="2" name="文本框 1">
            <a:extLst>
              <a:ext uri="{FF2B5EF4-FFF2-40B4-BE49-F238E27FC236}">
                <a16:creationId xmlns:a16="http://schemas.microsoft.com/office/drawing/2014/main" id="{C96C19CD-E0BB-4878-8F5C-106C49539FB6}"/>
              </a:ext>
            </a:extLst>
          </p:cNvPr>
          <p:cNvSpPr txBox="1"/>
          <p:nvPr/>
        </p:nvSpPr>
        <p:spPr bwMode="gray">
          <a:xfrm>
            <a:off x="446087" y="1238521"/>
            <a:ext cx="11299826" cy="1298817"/>
          </a:xfrm>
          <a:prstGeom prst="rect">
            <a:avLst/>
          </a:prstGeom>
          <a:noFill/>
        </p:spPr>
        <p:txBody>
          <a:bodyPr wrap="square" rtlCol="0">
            <a:spAutoFit/>
          </a:bodyPr>
          <a:lstStyle/>
          <a:p>
            <a:pPr marL="357188" indent="-357188" fontAlgn="ctr">
              <a:lnSpc>
                <a:spcPct val="140000"/>
              </a:lnSpc>
              <a:buFont typeface="Arial" panose="020B0604020202020204" pitchFamily="34" charset="0"/>
              <a:buChar char="•"/>
            </a:pPr>
            <a:r>
              <a:rPr lang="en-US" sz="1400" dirty="0">
                <a:latin typeface="Huawei Sans" panose="020C0503030203020204" pitchFamily="34" charset="0"/>
              </a:rPr>
              <a:t>For example, on a campus network, switches are used to connect terminals and summarize internal routes to build a LAN for internal communication.</a:t>
            </a:r>
            <a:endParaRPr lang="en-US" altLang="zh-CN" sz="1400" dirty="0">
              <a:latin typeface="Huawei Sans" panose="020C0503030203020204" pitchFamily="34" charset="0"/>
            </a:endParaRPr>
          </a:p>
          <a:p>
            <a:pPr marL="357188" indent="-357188" fontAlgn="ctr">
              <a:lnSpc>
                <a:spcPct val="140000"/>
              </a:lnSpc>
              <a:buFont typeface="Arial" panose="020B0604020202020204" pitchFamily="34" charset="0"/>
              <a:buChar char="•"/>
            </a:pPr>
            <a:r>
              <a:rPr lang="en-US" sz="1400" dirty="0">
                <a:latin typeface="Huawei Sans" panose="020C0503030203020204" pitchFamily="34" charset="0"/>
              </a:rPr>
              <a:t>Routers are used for route distribution, addressing, and forwarding to construct an external connection network.</a:t>
            </a:r>
          </a:p>
          <a:p>
            <a:pPr marL="357188" indent="-357188" fontAlgn="ctr">
              <a:lnSpc>
                <a:spcPct val="140000"/>
              </a:lnSpc>
              <a:buFont typeface="Arial" panose="020B0604020202020204" pitchFamily="34" charset="0"/>
              <a:buChar char="•"/>
            </a:pPr>
            <a:r>
              <a:rPr lang="en-US" sz="1400" dirty="0">
                <a:latin typeface="Huawei Sans" panose="020C0503030203020204" pitchFamily="34" charset="0"/>
              </a:rPr>
              <a:t>Firewalls are used to implement traffic control and security protection and to distinguish and isolate different security zones.</a:t>
            </a:r>
          </a:p>
        </p:txBody>
      </p:sp>
      <p:grpSp>
        <p:nvGrpSpPr>
          <p:cNvPr id="85" name="组合 84">
            <a:extLst>
              <a:ext uri="{FF2B5EF4-FFF2-40B4-BE49-F238E27FC236}">
                <a16:creationId xmlns:a16="http://schemas.microsoft.com/office/drawing/2014/main" id="{EB8B0DB3-7A84-4D5C-9419-85AB6B268D3E}"/>
              </a:ext>
            </a:extLst>
          </p:cNvPr>
          <p:cNvGrpSpPr/>
          <p:nvPr/>
        </p:nvGrpSpPr>
        <p:grpSpPr bwMode="gray">
          <a:xfrm>
            <a:off x="7612996" y="5991714"/>
            <a:ext cx="3956514" cy="307777"/>
            <a:chOff x="7036890" y="6031894"/>
            <a:chExt cx="3956514" cy="307777"/>
          </a:xfrm>
        </p:grpSpPr>
        <p:cxnSp>
          <p:nvCxnSpPr>
            <p:cNvPr id="69" name="直接箭头连接符 68">
              <a:extLst>
                <a:ext uri="{FF2B5EF4-FFF2-40B4-BE49-F238E27FC236}">
                  <a16:creationId xmlns:a16="http://schemas.microsoft.com/office/drawing/2014/main" id="{68386F9C-0BA2-491F-935D-40B10FA7BB2D}"/>
                </a:ext>
              </a:extLst>
            </p:cNvPr>
            <p:cNvCxnSpPr>
              <a:cxnSpLocks/>
            </p:cNvCxnSpPr>
            <p:nvPr/>
          </p:nvCxnSpPr>
          <p:spPr bwMode="gray">
            <a:xfrm flipH="1">
              <a:off x="7036890" y="6190694"/>
              <a:ext cx="440867" cy="5565"/>
            </a:xfrm>
            <a:prstGeom prst="straightConnector1">
              <a:avLst/>
            </a:prstGeom>
            <a:solidFill>
              <a:schemeClr val="accent1"/>
            </a:solidFill>
            <a:ln w="28575" cap="flat" cmpd="sng" algn="ctr">
              <a:solidFill>
                <a:srgbClr val="EC7061"/>
              </a:solidFill>
              <a:prstDash val="solid"/>
              <a:round/>
              <a:headEnd type="none" w="med" len="med"/>
              <a:tailEnd type="triangle"/>
            </a:ln>
            <a:effectLst/>
          </p:spPr>
        </p:cxnSp>
        <p:cxnSp>
          <p:nvCxnSpPr>
            <p:cNvPr id="70" name="直接箭头连接符 69">
              <a:extLst>
                <a:ext uri="{FF2B5EF4-FFF2-40B4-BE49-F238E27FC236}">
                  <a16:creationId xmlns:a16="http://schemas.microsoft.com/office/drawing/2014/main" id="{E369A518-D99B-4E5D-AF5F-F28F681879D4}"/>
                </a:ext>
              </a:extLst>
            </p:cNvPr>
            <p:cNvCxnSpPr>
              <a:cxnSpLocks/>
            </p:cNvCxnSpPr>
            <p:nvPr/>
          </p:nvCxnSpPr>
          <p:spPr bwMode="gray">
            <a:xfrm flipH="1">
              <a:off x="9139893" y="6193476"/>
              <a:ext cx="455844" cy="0"/>
            </a:xfrm>
            <a:prstGeom prst="straightConnector1">
              <a:avLst/>
            </a:prstGeom>
            <a:solidFill>
              <a:schemeClr val="accent1"/>
            </a:solidFill>
            <a:ln w="28575" cap="flat" cmpd="sng" algn="ctr">
              <a:solidFill>
                <a:srgbClr val="0070C0"/>
              </a:solidFill>
              <a:prstDash val="dash"/>
              <a:round/>
              <a:headEnd type="triangle" w="med" len="med"/>
              <a:tailEnd type="none" w="med" len="med"/>
            </a:ln>
            <a:effectLst/>
          </p:spPr>
        </p:cxnSp>
        <p:sp>
          <p:nvSpPr>
            <p:cNvPr id="77" name="文本框 76">
              <a:extLst>
                <a:ext uri="{FF2B5EF4-FFF2-40B4-BE49-F238E27FC236}">
                  <a16:creationId xmlns:a16="http://schemas.microsoft.com/office/drawing/2014/main" id="{AC2E7A98-6E0E-4D75-AE8D-481611C501E8}"/>
                </a:ext>
              </a:extLst>
            </p:cNvPr>
            <p:cNvSpPr txBox="1"/>
            <p:nvPr/>
          </p:nvSpPr>
          <p:spPr bwMode="gray">
            <a:xfrm>
              <a:off x="7528581" y="6031894"/>
              <a:ext cx="1532792" cy="307777"/>
            </a:xfrm>
            <a:prstGeom prst="rect">
              <a:avLst/>
            </a:prstGeom>
            <a:noFill/>
          </p:spPr>
          <p:txBody>
            <a:bodyPr wrap="none" rtlCol="0">
              <a:spAutoFit/>
            </a:bodyPr>
            <a:lstStyle/>
            <a:p>
              <a:pPr fontAlgn="ctr"/>
              <a:r>
                <a:rPr lang="en-US" sz="1400" dirty="0">
                  <a:solidFill>
                    <a:srgbClr val="EC7061"/>
                  </a:solidFill>
                  <a:latin typeface="Huawei Sans" panose="020C0503030203020204" pitchFamily="34" charset="0"/>
                </a:rPr>
                <a:t>Abnormal traffic</a:t>
              </a:r>
            </a:p>
          </p:txBody>
        </p:sp>
        <p:sp>
          <p:nvSpPr>
            <p:cNvPr id="78" name="文本框 77">
              <a:extLst>
                <a:ext uri="{FF2B5EF4-FFF2-40B4-BE49-F238E27FC236}">
                  <a16:creationId xmlns:a16="http://schemas.microsoft.com/office/drawing/2014/main" id="{3D6CBA37-E60E-4B97-88CF-EDA4DA2830A4}"/>
                </a:ext>
              </a:extLst>
            </p:cNvPr>
            <p:cNvSpPr txBox="1"/>
            <p:nvPr/>
          </p:nvSpPr>
          <p:spPr bwMode="gray">
            <a:xfrm>
              <a:off x="9646560" y="6031894"/>
              <a:ext cx="1346844" cy="307777"/>
            </a:xfrm>
            <a:prstGeom prst="rect">
              <a:avLst/>
            </a:prstGeom>
            <a:noFill/>
          </p:spPr>
          <p:txBody>
            <a:bodyPr wrap="none" rtlCol="0">
              <a:spAutoFit/>
            </a:bodyPr>
            <a:lstStyle/>
            <a:p>
              <a:pPr fontAlgn="ctr"/>
              <a:r>
                <a:rPr lang="en-US" sz="1400" dirty="0">
                  <a:solidFill>
                    <a:srgbClr val="0070C0"/>
                  </a:solidFill>
                  <a:latin typeface="Huawei Sans" panose="020C0503030203020204" pitchFamily="34" charset="0"/>
                </a:rPr>
                <a:t>Normal traffic</a:t>
              </a:r>
            </a:p>
          </p:txBody>
        </p:sp>
      </p:grpSp>
      <p:sp>
        <p:nvSpPr>
          <p:cNvPr id="9" name="矩形 8">
            <a:extLst>
              <a:ext uri="{FF2B5EF4-FFF2-40B4-BE49-F238E27FC236}">
                <a16:creationId xmlns:a16="http://schemas.microsoft.com/office/drawing/2014/main" id="{EA0C1C8C-1DA3-4197-8E53-A6E2976B2E3B}"/>
              </a:ext>
            </a:extLst>
          </p:cNvPr>
          <p:cNvSpPr/>
          <p:nvPr/>
        </p:nvSpPr>
        <p:spPr bwMode="gray">
          <a:xfrm>
            <a:off x="7078892" y="2684593"/>
            <a:ext cx="4091798" cy="3108653"/>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5" name="矩形 4">
            <a:extLst>
              <a:ext uri="{FF2B5EF4-FFF2-40B4-BE49-F238E27FC236}">
                <a16:creationId xmlns:a16="http://schemas.microsoft.com/office/drawing/2014/main" id="{B7E81152-A6FE-4E8A-924C-EE62480B249E}"/>
              </a:ext>
            </a:extLst>
          </p:cNvPr>
          <p:cNvSpPr/>
          <p:nvPr/>
        </p:nvSpPr>
        <p:spPr bwMode="gray">
          <a:xfrm>
            <a:off x="693522" y="2684593"/>
            <a:ext cx="1392646" cy="3108653"/>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6" name="矩形 5">
            <a:extLst>
              <a:ext uri="{FF2B5EF4-FFF2-40B4-BE49-F238E27FC236}">
                <a16:creationId xmlns:a16="http://schemas.microsoft.com/office/drawing/2014/main" id="{D5B6B950-80C2-4CCF-9671-37D4556151C8}"/>
              </a:ext>
            </a:extLst>
          </p:cNvPr>
          <p:cNvSpPr/>
          <p:nvPr/>
        </p:nvSpPr>
        <p:spPr bwMode="gray">
          <a:xfrm>
            <a:off x="2294348" y="2684593"/>
            <a:ext cx="2502686" cy="3108653"/>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7" name="矩形 6">
            <a:extLst>
              <a:ext uri="{FF2B5EF4-FFF2-40B4-BE49-F238E27FC236}">
                <a16:creationId xmlns:a16="http://schemas.microsoft.com/office/drawing/2014/main" id="{345D775F-DF6E-42B3-AFBE-0651EB9C1C83}"/>
              </a:ext>
            </a:extLst>
          </p:cNvPr>
          <p:cNvSpPr/>
          <p:nvPr/>
        </p:nvSpPr>
        <p:spPr bwMode="gray">
          <a:xfrm>
            <a:off x="2356168" y="4307316"/>
            <a:ext cx="2433162" cy="1375394"/>
          </a:xfrm>
          <a:prstGeom prst="rect">
            <a:avLst/>
          </a:prstGeom>
          <a:no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sz="1400" dirty="0">
              <a:latin typeface="Huawei Sans" panose="020C0503030203020204" pitchFamily="34" charset="0"/>
              <a:ea typeface="宋体" pitchFamily="2" charset="-122"/>
            </a:endParaRPr>
          </a:p>
        </p:txBody>
      </p:sp>
      <p:sp>
        <p:nvSpPr>
          <p:cNvPr id="8" name="矩形 7">
            <a:extLst>
              <a:ext uri="{FF2B5EF4-FFF2-40B4-BE49-F238E27FC236}">
                <a16:creationId xmlns:a16="http://schemas.microsoft.com/office/drawing/2014/main" id="{44D13DE9-AFDC-43A3-87DA-FADFFDE7F208}"/>
              </a:ext>
            </a:extLst>
          </p:cNvPr>
          <p:cNvSpPr/>
          <p:nvPr/>
        </p:nvSpPr>
        <p:spPr bwMode="gray">
          <a:xfrm>
            <a:off x="5002992" y="2684593"/>
            <a:ext cx="1930900" cy="3108653"/>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10" name="文本框 9">
            <a:extLst>
              <a:ext uri="{FF2B5EF4-FFF2-40B4-BE49-F238E27FC236}">
                <a16:creationId xmlns:a16="http://schemas.microsoft.com/office/drawing/2014/main" id="{04AB7CB9-BF4F-4D89-91E5-738EE585BC7E}"/>
              </a:ext>
            </a:extLst>
          </p:cNvPr>
          <p:cNvSpPr txBox="1"/>
          <p:nvPr/>
        </p:nvSpPr>
        <p:spPr bwMode="gray">
          <a:xfrm>
            <a:off x="2267539" y="4808832"/>
            <a:ext cx="2613231" cy="1024278"/>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br>
              <a:rPr lang="en-US" altLang="zh-CN" sz="1200" dirty="0">
                <a:solidFill>
                  <a:srgbClr val="0070C0"/>
                </a:solidFill>
                <a:latin typeface="Huawei Sans" panose="020C0503030203020204" pitchFamily="34" charset="0"/>
                <a:cs typeface="Arial" pitchFamily="34" charset="0"/>
              </a:rPr>
            </a:br>
            <a:r>
              <a:rPr lang="en-US" sz="1200" dirty="0">
                <a:solidFill>
                  <a:srgbClr val="0070C0"/>
                </a:solidFill>
                <a:latin typeface="Huawei Sans" panose="020C0503030203020204" pitchFamily="34" charset="0"/>
              </a:rPr>
              <a:t>Switches constitute a LAN and perform Layer 2 or Layer 3 fast packet forwarding</a:t>
            </a:r>
            <a:br>
              <a:rPr lang="en-US" altLang="zh-CN" sz="1200" dirty="0">
                <a:solidFill>
                  <a:srgbClr val="0070C0"/>
                </a:solidFill>
                <a:latin typeface="Huawei Sans" panose="020C0503030203020204" pitchFamily="34" charset="0"/>
                <a:cs typeface="Arial" pitchFamily="34" charset="0"/>
              </a:rPr>
            </a:br>
            <a:endParaRPr lang="en-US" altLang="zh-CN" sz="1200" dirty="0">
              <a:solidFill>
                <a:srgbClr val="0070C0"/>
              </a:solidFill>
              <a:latin typeface="Huawei Sans" panose="020C0503030203020204" pitchFamily="34" charset="0"/>
              <a:cs typeface="Arial" pitchFamily="34" charset="0"/>
            </a:endParaRPr>
          </a:p>
        </p:txBody>
      </p:sp>
      <p:sp>
        <p:nvSpPr>
          <p:cNvPr id="11" name="文本框 10">
            <a:extLst>
              <a:ext uri="{FF2B5EF4-FFF2-40B4-BE49-F238E27FC236}">
                <a16:creationId xmlns:a16="http://schemas.microsoft.com/office/drawing/2014/main" id="{0B7D5551-C3E0-4B9F-99FD-CEBEA9367729}"/>
              </a:ext>
            </a:extLst>
          </p:cNvPr>
          <p:cNvSpPr txBox="1"/>
          <p:nvPr/>
        </p:nvSpPr>
        <p:spPr bwMode="gray">
          <a:xfrm>
            <a:off x="5008137" y="2707662"/>
            <a:ext cx="1916611" cy="839612"/>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200" dirty="0">
                <a:solidFill>
                  <a:srgbClr val="0070C0"/>
                </a:solidFill>
                <a:latin typeface="Huawei Sans" panose="020C0503030203020204" pitchFamily="34" charset="0"/>
              </a:rPr>
              <a:t>Firewalls control packet forwarding and defend against attacks, viruses, and Trojan</a:t>
            </a:r>
            <a:endParaRPr lang="en-US" altLang="zh-CN" sz="1200" dirty="0">
              <a:solidFill>
                <a:srgbClr val="0070C0"/>
              </a:solidFill>
              <a:latin typeface="Huawei Sans" panose="020C0503030203020204" pitchFamily="34" charset="0"/>
              <a:cs typeface="Arial" pitchFamily="34" charset="0"/>
            </a:endParaRPr>
          </a:p>
        </p:txBody>
      </p:sp>
      <p:sp>
        <p:nvSpPr>
          <p:cNvPr id="12" name="文本框 11">
            <a:extLst>
              <a:ext uri="{FF2B5EF4-FFF2-40B4-BE49-F238E27FC236}">
                <a16:creationId xmlns:a16="http://schemas.microsoft.com/office/drawing/2014/main" id="{70E9053D-C5F5-4168-B990-003B4CC4378D}"/>
              </a:ext>
            </a:extLst>
          </p:cNvPr>
          <p:cNvSpPr txBox="1"/>
          <p:nvPr/>
        </p:nvSpPr>
        <p:spPr bwMode="gray">
          <a:xfrm>
            <a:off x="7112418" y="2707662"/>
            <a:ext cx="4030840" cy="654946"/>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200" dirty="0">
                <a:solidFill>
                  <a:srgbClr val="0070C0"/>
                </a:solidFill>
                <a:latin typeface="Huawei Sans" panose="020C0503030203020204" pitchFamily="34" charset="0"/>
              </a:rPr>
              <a:t>Routers provide addressing and forwarding to ensure network interconnection</a:t>
            </a:r>
            <a:br>
              <a:rPr lang="en-US" altLang="zh-CN" sz="1200" dirty="0">
                <a:solidFill>
                  <a:srgbClr val="0070C0"/>
                </a:solidFill>
                <a:latin typeface="Huawei Sans" panose="020C0503030203020204" pitchFamily="34" charset="0"/>
                <a:cs typeface="Arial" pitchFamily="34" charset="0"/>
              </a:rPr>
            </a:br>
            <a:endParaRPr lang="en-US" altLang="zh-CN" sz="1200" dirty="0">
              <a:solidFill>
                <a:srgbClr val="0070C0"/>
              </a:solidFill>
              <a:latin typeface="Huawei Sans" panose="020C0503030203020204" pitchFamily="34" charset="0"/>
              <a:cs typeface="Arial" pitchFamily="34" charset="0"/>
            </a:endParaRPr>
          </a:p>
        </p:txBody>
      </p:sp>
      <p:cxnSp>
        <p:nvCxnSpPr>
          <p:cNvPr id="13" name="直接连接符 12">
            <a:extLst>
              <a:ext uri="{FF2B5EF4-FFF2-40B4-BE49-F238E27FC236}">
                <a16:creationId xmlns:a16="http://schemas.microsoft.com/office/drawing/2014/main" id="{2844E02F-A271-4DFB-84F5-6F668AD5546A}"/>
              </a:ext>
            </a:extLst>
          </p:cNvPr>
          <p:cNvCxnSpPr/>
          <p:nvPr/>
        </p:nvCxnSpPr>
        <p:spPr bwMode="gray">
          <a:xfrm>
            <a:off x="1389637" y="2939164"/>
            <a:ext cx="314231" cy="0"/>
          </a:xfrm>
          <a:prstGeom prst="line">
            <a:avLst/>
          </a:prstGeom>
          <a:solidFill>
            <a:schemeClr val="accent1"/>
          </a:solidFill>
          <a:ln w="19050" cap="flat" cmpd="sng" algn="ctr">
            <a:solidFill>
              <a:schemeClr val="tx1">
                <a:lumMod val="65000"/>
                <a:lumOff val="35000"/>
              </a:schemeClr>
            </a:solidFill>
            <a:prstDash val="solid"/>
            <a:round/>
            <a:headEnd type="none" w="med" len="med"/>
            <a:tailEnd type="none" w="med" len="med"/>
          </a:ln>
          <a:effectLst/>
        </p:spPr>
      </p:cxnSp>
      <p:cxnSp>
        <p:nvCxnSpPr>
          <p:cNvPr id="14" name="直接连接符 13">
            <a:extLst>
              <a:ext uri="{FF2B5EF4-FFF2-40B4-BE49-F238E27FC236}">
                <a16:creationId xmlns:a16="http://schemas.microsoft.com/office/drawing/2014/main" id="{3B03F7C2-DA95-43F0-8DE2-099657260455}"/>
              </a:ext>
            </a:extLst>
          </p:cNvPr>
          <p:cNvCxnSpPr/>
          <p:nvPr/>
        </p:nvCxnSpPr>
        <p:spPr bwMode="gray">
          <a:xfrm>
            <a:off x="1389637" y="5243420"/>
            <a:ext cx="314231" cy="0"/>
          </a:xfrm>
          <a:prstGeom prst="line">
            <a:avLst/>
          </a:prstGeom>
          <a:solidFill>
            <a:schemeClr val="accent1"/>
          </a:solidFill>
          <a:ln w="19050" cap="flat" cmpd="sng" algn="ctr">
            <a:solidFill>
              <a:schemeClr val="tx1">
                <a:lumMod val="65000"/>
                <a:lumOff val="35000"/>
              </a:schemeClr>
            </a:solidFill>
            <a:prstDash val="solid"/>
            <a:round/>
            <a:headEnd type="none" w="med" len="med"/>
            <a:tailEnd type="none" w="med" len="med"/>
          </a:ln>
          <a:effectLst/>
        </p:spPr>
      </p:cxnSp>
      <p:cxnSp>
        <p:nvCxnSpPr>
          <p:cNvPr id="15" name="直接连接符 14">
            <a:extLst>
              <a:ext uri="{FF2B5EF4-FFF2-40B4-BE49-F238E27FC236}">
                <a16:creationId xmlns:a16="http://schemas.microsoft.com/office/drawing/2014/main" id="{C07D0563-4E5D-413D-95E9-51F97513F0D6}"/>
              </a:ext>
            </a:extLst>
          </p:cNvPr>
          <p:cNvCxnSpPr/>
          <p:nvPr/>
        </p:nvCxnSpPr>
        <p:spPr bwMode="gray">
          <a:xfrm>
            <a:off x="1389637" y="4159064"/>
            <a:ext cx="314231" cy="0"/>
          </a:xfrm>
          <a:prstGeom prst="line">
            <a:avLst/>
          </a:prstGeom>
          <a:solidFill>
            <a:schemeClr val="accent1"/>
          </a:solidFill>
          <a:ln w="19050" cap="flat" cmpd="sng" algn="ctr">
            <a:solidFill>
              <a:schemeClr val="tx1">
                <a:lumMod val="65000"/>
                <a:lumOff val="35000"/>
              </a:schemeClr>
            </a:solidFill>
            <a:prstDash val="solid"/>
            <a:round/>
            <a:headEnd type="none" w="med" len="med"/>
            <a:tailEnd type="none" w="med" len="med"/>
          </a:ln>
          <a:effectLst/>
        </p:spPr>
      </p:cxnSp>
      <p:cxnSp>
        <p:nvCxnSpPr>
          <p:cNvPr id="16" name="直接连接符 15">
            <a:extLst>
              <a:ext uri="{FF2B5EF4-FFF2-40B4-BE49-F238E27FC236}">
                <a16:creationId xmlns:a16="http://schemas.microsoft.com/office/drawing/2014/main" id="{7A9F2599-04F9-4764-B86A-0151542404D2}"/>
              </a:ext>
            </a:extLst>
          </p:cNvPr>
          <p:cNvCxnSpPr/>
          <p:nvPr/>
        </p:nvCxnSpPr>
        <p:spPr bwMode="gray">
          <a:xfrm>
            <a:off x="1696521" y="2939164"/>
            <a:ext cx="7347" cy="2304256"/>
          </a:xfrm>
          <a:prstGeom prst="line">
            <a:avLst/>
          </a:prstGeom>
          <a:solidFill>
            <a:schemeClr val="accent1"/>
          </a:solidFill>
          <a:ln w="19050" cap="flat" cmpd="sng" algn="ctr">
            <a:solidFill>
              <a:schemeClr val="tx1">
                <a:lumMod val="65000"/>
                <a:lumOff val="35000"/>
              </a:schemeClr>
            </a:solidFill>
            <a:prstDash val="solid"/>
            <a:round/>
            <a:headEnd type="none" w="med" len="med"/>
            <a:tailEnd type="none" w="med" len="med"/>
          </a:ln>
          <a:effectLst/>
        </p:spPr>
      </p:cxnSp>
      <p:cxnSp>
        <p:nvCxnSpPr>
          <p:cNvPr id="17" name="直接连接符 16">
            <a:extLst>
              <a:ext uri="{FF2B5EF4-FFF2-40B4-BE49-F238E27FC236}">
                <a16:creationId xmlns:a16="http://schemas.microsoft.com/office/drawing/2014/main" id="{33AF9415-46DE-47AD-98BB-0771A4590483}"/>
              </a:ext>
            </a:extLst>
          </p:cNvPr>
          <p:cNvCxnSpPr>
            <a:cxnSpLocks/>
            <a:endCxn id="50" idx="1"/>
          </p:cNvCxnSpPr>
          <p:nvPr/>
        </p:nvCxnSpPr>
        <p:spPr bwMode="gray">
          <a:xfrm flipV="1">
            <a:off x="1510619" y="4663875"/>
            <a:ext cx="6072552" cy="67658"/>
          </a:xfrm>
          <a:prstGeom prst="line">
            <a:avLst/>
          </a:prstGeom>
          <a:solidFill>
            <a:schemeClr val="accent1"/>
          </a:solidFill>
          <a:ln w="19050" cap="flat" cmpd="sng" algn="ctr">
            <a:solidFill>
              <a:schemeClr val="tx1">
                <a:lumMod val="65000"/>
                <a:lumOff val="35000"/>
              </a:schemeClr>
            </a:solidFill>
            <a:prstDash val="solid"/>
            <a:round/>
            <a:headEnd type="none" w="med" len="med"/>
            <a:tailEnd type="none" w="med" len="med"/>
          </a:ln>
          <a:effectLst/>
        </p:spPr>
      </p:cxnSp>
      <p:cxnSp>
        <p:nvCxnSpPr>
          <p:cNvPr id="20" name="直接连接符 19">
            <a:extLst>
              <a:ext uri="{FF2B5EF4-FFF2-40B4-BE49-F238E27FC236}">
                <a16:creationId xmlns:a16="http://schemas.microsoft.com/office/drawing/2014/main" id="{47CFAB54-30F0-4C68-BEC2-6B9D972AFD59}"/>
              </a:ext>
            </a:extLst>
          </p:cNvPr>
          <p:cNvCxnSpPr>
            <a:cxnSpLocks/>
            <a:stCxn id="45" idx="2"/>
            <a:endCxn id="38" idx="0"/>
          </p:cNvCxnSpPr>
          <p:nvPr/>
        </p:nvCxnSpPr>
        <p:spPr bwMode="gray">
          <a:xfrm flipH="1">
            <a:off x="3536695" y="3360563"/>
            <a:ext cx="14116" cy="1096144"/>
          </a:xfrm>
          <a:prstGeom prst="line">
            <a:avLst/>
          </a:prstGeom>
          <a:solidFill>
            <a:schemeClr val="accent1"/>
          </a:solidFill>
          <a:ln w="19050" cap="flat" cmpd="sng" algn="ctr">
            <a:solidFill>
              <a:schemeClr val="tx1">
                <a:lumMod val="65000"/>
                <a:lumOff val="35000"/>
              </a:schemeClr>
            </a:solidFill>
            <a:prstDash val="solid"/>
            <a:round/>
            <a:headEnd type="none" w="med" len="med"/>
            <a:tailEnd type="none" w="med" len="med"/>
          </a:ln>
          <a:effectLst/>
        </p:spPr>
      </p:cxnSp>
      <p:sp>
        <p:nvSpPr>
          <p:cNvPr id="23" name="任意多边形 60">
            <a:extLst>
              <a:ext uri="{FF2B5EF4-FFF2-40B4-BE49-F238E27FC236}">
                <a16:creationId xmlns:a16="http://schemas.microsoft.com/office/drawing/2014/main" id="{ECB449F6-1C10-4CD9-8D30-8B22B3B0D2D5}"/>
              </a:ext>
            </a:extLst>
          </p:cNvPr>
          <p:cNvSpPr/>
          <p:nvPr/>
        </p:nvSpPr>
        <p:spPr bwMode="gray">
          <a:xfrm>
            <a:off x="1513418" y="3122023"/>
            <a:ext cx="1488013" cy="1398599"/>
          </a:xfrm>
          <a:custGeom>
            <a:avLst/>
            <a:gdLst>
              <a:gd name="connsiteX0" fmla="*/ 0 w 1143000"/>
              <a:gd name="connsiteY0" fmla="*/ 0 h 1250950"/>
              <a:gd name="connsiteX1" fmla="*/ 279400 w 1143000"/>
              <a:gd name="connsiteY1" fmla="*/ 488950 h 1250950"/>
              <a:gd name="connsiteX2" fmla="*/ 558800 w 1143000"/>
              <a:gd name="connsiteY2" fmla="*/ 850900 h 1250950"/>
              <a:gd name="connsiteX3" fmla="*/ 1143000 w 1143000"/>
              <a:gd name="connsiteY3" fmla="*/ 1250950 h 1250950"/>
            </a:gdLst>
            <a:ahLst/>
            <a:cxnLst>
              <a:cxn ang="0">
                <a:pos x="connsiteX0" y="connsiteY0"/>
              </a:cxn>
              <a:cxn ang="0">
                <a:pos x="connsiteX1" y="connsiteY1"/>
              </a:cxn>
              <a:cxn ang="0">
                <a:pos x="connsiteX2" y="connsiteY2"/>
              </a:cxn>
              <a:cxn ang="0">
                <a:pos x="connsiteX3" y="connsiteY3"/>
              </a:cxn>
            </a:cxnLst>
            <a:rect l="l" t="t" r="r" b="b"/>
            <a:pathLst>
              <a:path w="1143000" h="1250950">
                <a:moveTo>
                  <a:pt x="0" y="0"/>
                </a:moveTo>
                <a:cubicBezTo>
                  <a:pt x="93133" y="173566"/>
                  <a:pt x="186267" y="347133"/>
                  <a:pt x="279400" y="488950"/>
                </a:cubicBezTo>
                <a:cubicBezTo>
                  <a:pt x="372533" y="630767"/>
                  <a:pt x="414867" y="723900"/>
                  <a:pt x="558800" y="850900"/>
                </a:cubicBezTo>
                <a:cubicBezTo>
                  <a:pt x="702733" y="977900"/>
                  <a:pt x="1039283" y="1206500"/>
                  <a:pt x="1143000" y="1250950"/>
                </a:cubicBezTo>
              </a:path>
            </a:pathLst>
          </a:custGeom>
          <a:noFill/>
          <a:ln w="28575" cap="flat" cmpd="sng" algn="ctr">
            <a:solidFill>
              <a:srgbClr val="0070C0"/>
            </a:solidFill>
            <a:prstDash val="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fontAlgn="ctr"/>
            <a:endParaRPr lang="en-US" altLang="zh-CN" sz="1600" dirty="0">
              <a:latin typeface="Huawei Sans" panose="020C0503030203020204" pitchFamily="34" charset="0"/>
              <a:ea typeface="宋体" pitchFamily="2" charset="-122"/>
            </a:endParaRPr>
          </a:p>
        </p:txBody>
      </p:sp>
      <p:sp>
        <p:nvSpPr>
          <p:cNvPr id="24" name="任意多边形 61">
            <a:extLst>
              <a:ext uri="{FF2B5EF4-FFF2-40B4-BE49-F238E27FC236}">
                <a16:creationId xmlns:a16="http://schemas.microsoft.com/office/drawing/2014/main" id="{43439A0F-4D4C-4F87-9E3F-D501698EED84}"/>
              </a:ext>
            </a:extLst>
          </p:cNvPr>
          <p:cNvSpPr/>
          <p:nvPr/>
        </p:nvSpPr>
        <p:spPr bwMode="gray">
          <a:xfrm>
            <a:off x="1481814" y="3991975"/>
            <a:ext cx="1591773" cy="666331"/>
          </a:xfrm>
          <a:custGeom>
            <a:avLst/>
            <a:gdLst>
              <a:gd name="connsiteX0" fmla="*/ 0 w 1222703"/>
              <a:gd name="connsiteY0" fmla="*/ 0 h 595987"/>
              <a:gd name="connsiteX1" fmla="*/ 273050 w 1222703"/>
              <a:gd name="connsiteY1" fmla="*/ 254000 h 595987"/>
              <a:gd name="connsiteX2" fmla="*/ 527050 w 1222703"/>
              <a:gd name="connsiteY2" fmla="*/ 438150 h 595987"/>
              <a:gd name="connsiteX3" fmla="*/ 920750 w 1222703"/>
              <a:gd name="connsiteY3" fmla="*/ 552450 h 595987"/>
              <a:gd name="connsiteX4" fmla="*/ 1162050 w 1222703"/>
              <a:gd name="connsiteY4" fmla="*/ 577850 h 595987"/>
              <a:gd name="connsiteX5" fmla="*/ 1206500 w 1222703"/>
              <a:gd name="connsiteY5" fmla="*/ 584200 h 595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2703" h="595987">
                <a:moveTo>
                  <a:pt x="0" y="0"/>
                </a:moveTo>
                <a:cubicBezTo>
                  <a:pt x="92604" y="90487"/>
                  <a:pt x="185208" y="180975"/>
                  <a:pt x="273050" y="254000"/>
                </a:cubicBezTo>
                <a:cubicBezTo>
                  <a:pt x="360892" y="327025"/>
                  <a:pt x="419100" y="388408"/>
                  <a:pt x="527050" y="438150"/>
                </a:cubicBezTo>
                <a:cubicBezTo>
                  <a:pt x="635000" y="487892"/>
                  <a:pt x="814917" y="529167"/>
                  <a:pt x="920750" y="552450"/>
                </a:cubicBezTo>
                <a:cubicBezTo>
                  <a:pt x="1026583" y="575733"/>
                  <a:pt x="1114425" y="572558"/>
                  <a:pt x="1162050" y="577850"/>
                </a:cubicBezTo>
                <a:cubicBezTo>
                  <a:pt x="1209675" y="583142"/>
                  <a:pt x="1244600" y="611717"/>
                  <a:pt x="1206500" y="584200"/>
                </a:cubicBezTo>
              </a:path>
            </a:pathLst>
          </a:custGeom>
          <a:noFill/>
          <a:ln w="28575" cap="flat" cmpd="sng" algn="ctr">
            <a:solidFill>
              <a:srgbClr val="0070C0"/>
            </a:solidFill>
            <a:prstDash val="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fontAlgn="ctr"/>
            <a:endParaRPr lang="en-US" altLang="zh-CN" sz="1600" dirty="0">
              <a:latin typeface="Huawei Sans" panose="020C0503030203020204" pitchFamily="34" charset="0"/>
              <a:ea typeface="宋体" pitchFamily="2" charset="-122"/>
            </a:endParaRPr>
          </a:p>
        </p:txBody>
      </p:sp>
      <p:sp>
        <p:nvSpPr>
          <p:cNvPr id="25" name="任意多边形 63">
            <a:extLst>
              <a:ext uri="{FF2B5EF4-FFF2-40B4-BE49-F238E27FC236}">
                <a16:creationId xmlns:a16="http://schemas.microsoft.com/office/drawing/2014/main" id="{863F12D7-F4D6-4420-891E-059207BC58BF}"/>
              </a:ext>
            </a:extLst>
          </p:cNvPr>
          <p:cNvSpPr/>
          <p:nvPr/>
        </p:nvSpPr>
        <p:spPr bwMode="gray">
          <a:xfrm>
            <a:off x="1510804" y="4827097"/>
            <a:ext cx="1471479" cy="564299"/>
          </a:xfrm>
          <a:custGeom>
            <a:avLst/>
            <a:gdLst>
              <a:gd name="connsiteX0" fmla="*/ 0 w 1130300"/>
              <a:gd name="connsiteY0" fmla="*/ 504726 h 504726"/>
              <a:gd name="connsiteX1" fmla="*/ 222250 w 1130300"/>
              <a:gd name="connsiteY1" fmla="*/ 238026 h 504726"/>
              <a:gd name="connsiteX2" fmla="*/ 406400 w 1130300"/>
              <a:gd name="connsiteY2" fmla="*/ 66576 h 504726"/>
              <a:gd name="connsiteX3" fmla="*/ 666750 w 1130300"/>
              <a:gd name="connsiteY3" fmla="*/ 3076 h 504726"/>
              <a:gd name="connsiteX4" fmla="*/ 1130300 w 1130300"/>
              <a:gd name="connsiteY4" fmla="*/ 15776 h 504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0300" h="504726">
                <a:moveTo>
                  <a:pt x="0" y="504726"/>
                </a:moveTo>
                <a:cubicBezTo>
                  <a:pt x="77258" y="407888"/>
                  <a:pt x="154517" y="311051"/>
                  <a:pt x="222250" y="238026"/>
                </a:cubicBezTo>
                <a:cubicBezTo>
                  <a:pt x="289983" y="165001"/>
                  <a:pt x="332317" y="105734"/>
                  <a:pt x="406400" y="66576"/>
                </a:cubicBezTo>
                <a:cubicBezTo>
                  <a:pt x="480483" y="27418"/>
                  <a:pt x="546100" y="11543"/>
                  <a:pt x="666750" y="3076"/>
                </a:cubicBezTo>
                <a:cubicBezTo>
                  <a:pt x="787400" y="-5391"/>
                  <a:pt x="958850" y="5192"/>
                  <a:pt x="1130300" y="15776"/>
                </a:cubicBezTo>
              </a:path>
            </a:pathLst>
          </a:custGeom>
          <a:noFill/>
          <a:ln w="28575" cap="flat" cmpd="sng" algn="ctr">
            <a:solidFill>
              <a:srgbClr val="0070C0"/>
            </a:solidFill>
            <a:prstDash val="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fontAlgn="ctr"/>
            <a:endParaRPr lang="en-US" altLang="zh-CN" sz="1600" dirty="0">
              <a:latin typeface="Huawei Sans" panose="020C0503030203020204" pitchFamily="34" charset="0"/>
              <a:ea typeface="宋体" pitchFamily="2" charset="-122"/>
            </a:endParaRPr>
          </a:p>
        </p:txBody>
      </p:sp>
      <p:cxnSp>
        <p:nvCxnSpPr>
          <p:cNvPr id="28" name="直接箭头连接符 27">
            <a:extLst>
              <a:ext uri="{FF2B5EF4-FFF2-40B4-BE49-F238E27FC236}">
                <a16:creationId xmlns:a16="http://schemas.microsoft.com/office/drawing/2014/main" id="{E0D06DFB-B824-4ACF-B435-BD254FAFDA1E}"/>
              </a:ext>
            </a:extLst>
          </p:cNvPr>
          <p:cNvCxnSpPr/>
          <p:nvPr/>
        </p:nvCxnSpPr>
        <p:spPr bwMode="gray">
          <a:xfrm flipH="1">
            <a:off x="4043151" y="4815077"/>
            <a:ext cx="1104487" cy="663"/>
          </a:xfrm>
          <a:prstGeom prst="straightConnector1">
            <a:avLst/>
          </a:prstGeom>
          <a:solidFill>
            <a:schemeClr val="accent1"/>
          </a:solidFill>
          <a:ln w="28575" cap="flat" cmpd="sng" algn="ctr">
            <a:solidFill>
              <a:srgbClr val="0070C0"/>
            </a:solidFill>
            <a:prstDash val="dash"/>
            <a:round/>
            <a:headEnd type="triangle" w="med" len="med"/>
            <a:tailEnd type="none" w="med" len="med"/>
          </a:ln>
          <a:effectLst/>
        </p:spPr>
      </p:cxnSp>
      <p:cxnSp>
        <p:nvCxnSpPr>
          <p:cNvPr id="30" name="直接箭头连接符 29">
            <a:extLst>
              <a:ext uri="{FF2B5EF4-FFF2-40B4-BE49-F238E27FC236}">
                <a16:creationId xmlns:a16="http://schemas.microsoft.com/office/drawing/2014/main" id="{7C15E562-900A-416C-B34D-C686169E4813}"/>
              </a:ext>
            </a:extLst>
          </p:cNvPr>
          <p:cNvCxnSpPr>
            <a:cxnSpLocks/>
          </p:cNvCxnSpPr>
          <p:nvPr/>
        </p:nvCxnSpPr>
        <p:spPr bwMode="gray">
          <a:xfrm flipH="1">
            <a:off x="6555962" y="4841774"/>
            <a:ext cx="868649" cy="0"/>
          </a:xfrm>
          <a:prstGeom prst="straightConnector1">
            <a:avLst/>
          </a:prstGeom>
          <a:solidFill>
            <a:schemeClr val="accent1"/>
          </a:solidFill>
          <a:ln w="28575" cap="flat" cmpd="sng" algn="ctr">
            <a:solidFill>
              <a:srgbClr val="0070C0"/>
            </a:solidFill>
            <a:prstDash val="dash"/>
            <a:round/>
            <a:headEnd type="triangle" w="med" len="med"/>
            <a:tailEnd type="none" w="med" len="med"/>
          </a:ln>
          <a:effectLst/>
        </p:spPr>
      </p:cxnSp>
      <p:sp>
        <p:nvSpPr>
          <p:cNvPr id="32" name="任意多边形 78">
            <a:extLst>
              <a:ext uri="{FF2B5EF4-FFF2-40B4-BE49-F238E27FC236}">
                <a16:creationId xmlns:a16="http://schemas.microsoft.com/office/drawing/2014/main" id="{7009AABC-E4F9-44A2-BFED-E88009E6C44F}"/>
              </a:ext>
            </a:extLst>
          </p:cNvPr>
          <p:cNvSpPr/>
          <p:nvPr/>
        </p:nvSpPr>
        <p:spPr bwMode="gray">
          <a:xfrm>
            <a:off x="8008976" y="3793929"/>
            <a:ext cx="917256" cy="572420"/>
          </a:xfrm>
          <a:custGeom>
            <a:avLst/>
            <a:gdLst>
              <a:gd name="connsiteX0" fmla="*/ 450850 w 450850"/>
              <a:gd name="connsiteY0" fmla="*/ 0 h 438150"/>
              <a:gd name="connsiteX1" fmla="*/ 165100 w 450850"/>
              <a:gd name="connsiteY1" fmla="*/ 152400 h 438150"/>
              <a:gd name="connsiteX2" fmla="*/ 0 w 450850"/>
              <a:gd name="connsiteY2" fmla="*/ 438150 h 438150"/>
              <a:gd name="connsiteX0" fmla="*/ 450850 w 450850"/>
              <a:gd name="connsiteY0" fmla="*/ 0 h 438150"/>
              <a:gd name="connsiteX1" fmla="*/ 182978 w 450850"/>
              <a:gd name="connsiteY1" fmla="*/ 95250 h 438150"/>
              <a:gd name="connsiteX2" fmla="*/ 0 w 450850"/>
              <a:gd name="connsiteY2" fmla="*/ 438150 h 438150"/>
              <a:gd name="connsiteX0" fmla="*/ 474687 w 474687"/>
              <a:gd name="connsiteY0" fmla="*/ 0 h 504825"/>
              <a:gd name="connsiteX1" fmla="*/ 182978 w 474687"/>
              <a:gd name="connsiteY1" fmla="*/ 161925 h 504825"/>
              <a:gd name="connsiteX2" fmla="*/ 0 w 474687"/>
              <a:gd name="connsiteY2" fmla="*/ 504825 h 504825"/>
              <a:gd name="connsiteX0" fmla="*/ 474687 w 475288"/>
              <a:gd name="connsiteY0" fmla="*/ 9361 h 514186"/>
              <a:gd name="connsiteX1" fmla="*/ 182978 w 475288"/>
              <a:gd name="connsiteY1" fmla="*/ 171286 h 514186"/>
              <a:gd name="connsiteX2" fmla="*/ 0 w 475288"/>
              <a:gd name="connsiteY2" fmla="*/ 514186 h 514186"/>
              <a:gd name="connsiteX0" fmla="*/ 468727 w 469343"/>
              <a:gd name="connsiteY0" fmla="*/ 12816 h 470016"/>
              <a:gd name="connsiteX1" fmla="*/ 182978 w 469343"/>
              <a:gd name="connsiteY1" fmla="*/ 127116 h 470016"/>
              <a:gd name="connsiteX2" fmla="*/ 0 w 469343"/>
              <a:gd name="connsiteY2" fmla="*/ 470016 h 470016"/>
              <a:gd name="connsiteX0" fmla="*/ 468727 w 469343"/>
              <a:gd name="connsiteY0" fmla="*/ 11945 h 478670"/>
              <a:gd name="connsiteX1" fmla="*/ 182978 w 469343"/>
              <a:gd name="connsiteY1" fmla="*/ 135770 h 478670"/>
              <a:gd name="connsiteX2" fmla="*/ 0 w 469343"/>
              <a:gd name="connsiteY2" fmla="*/ 478670 h 478670"/>
              <a:gd name="connsiteX0" fmla="*/ 468727 w 469343"/>
              <a:gd name="connsiteY0" fmla="*/ 19707 h 486432"/>
              <a:gd name="connsiteX1" fmla="*/ 182978 w 469343"/>
              <a:gd name="connsiteY1" fmla="*/ 86382 h 486432"/>
              <a:gd name="connsiteX2" fmla="*/ 0 w 469343"/>
              <a:gd name="connsiteY2" fmla="*/ 486432 h 486432"/>
              <a:gd name="connsiteX0" fmla="*/ 468727 w 469343"/>
              <a:gd name="connsiteY0" fmla="*/ 19707 h 486432"/>
              <a:gd name="connsiteX1" fmla="*/ 182978 w 469343"/>
              <a:gd name="connsiteY1" fmla="*/ 86382 h 486432"/>
              <a:gd name="connsiteX2" fmla="*/ 0 w 469343"/>
              <a:gd name="connsiteY2" fmla="*/ 486432 h 486432"/>
              <a:gd name="connsiteX0" fmla="*/ 468727 w 469343"/>
              <a:gd name="connsiteY0" fmla="*/ 19707 h 486432"/>
              <a:gd name="connsiteX1" fmla="*/ 182978 w 469343"/>
              <a:gd name="connsiteY1" fmla="*/ 86382 h 486432"/>
              <a:gd name="connsiteX2" fmla="*/ 0 w 469343"/>
              <a:gd name="connsiteY2" fmla="*/ 486432 h 486432"/>
              <a:gd name="connsiteX0" fmla="*/ 468727 w 469357"/>
              <a:gd name="connsiteY0" fmla="*/ 12816 h 479541"/>
              <a:gd name="connsiteX1" fmla="*/ 188244 w 469357"/>
              <a:gd name="connsiteY1" fmla="*/ 127116 h 479541"/>
              <a:gd name="connsiteX2" fmla="*/ 0 w 469357"/>
              <a:gd name="connsiteY2" fmla="*/ 479541 h 479541"/>
              <a:gd name="connsiteX0" fmla="*/ 468727 w 469357"/>
              <a:gd name="connsiteY0" fmla="*/ 12816 h 568441"/>
              <a:gd name="connsiteX1" fmla="*/ 188244 w 469357"/>
              <a:gd name="connsiteY1" fmla="*/ 127116 h 568441"/>
              <a:gd name="connsiteX2" fmla="*/ 0 w 469357"/>
              <a:gd name="connsiteY2" fmla="*/ 568441 h 568441"/>
              <a:gd name="connsiteX0" fmla="*/ 468727 w 469357"/>
              <a:gd name="connsiteY0" fmla="*/ 12816 h 568441"/>
              <a:gd name="connsiteX1" fmla="*/ 188244 w 469357"/>
              <a:gd name="connsiteY1" fmla="*/ 127116 h 568441"/>
              <a:gd name="connsiteX2" fmla="*/ 0 w 469357"/>
              <a:gd name="connsiteY2" fmla="*/ 568441 h 568441"/>
              <a:gd name="connsiteX0" fmla="*/ 468727 w 469357"/>
              <a:gd name="connsiteY0" fmla="*/ 12816 h 568441"/>
              <a:gd name="connsiteX1" fmla="*/ 188244 w 469357"/>
              <a:gd name="connsiteY1" fmla="*/ 127116 h 568441"/>
              <a:gd name="connsiteX2" fmla="*/ 0 w 469357"/>
              <a:gd name="connsiteY2" fmla="*/ 568441 h 568441"/>
              <a:gd name="connsiteX0" fmla="*/ 468727 w 469357"/>
              <a:gd name="connsiteY0" fmla="*/ 12816 h 568441"/>
              <a:gd name="connsiteX1" fmla="*/ 188244 w 469357"/>
              <a:gd name="connsiteY1" fmla="*/ 127116 h 568441"/>
              <a:gd name="connsiteX2" fmla="*/ 0 w 469357"/>
              <a:gd name="connsiteY2" fmla="*/ 568441 h 568441"/>
              <a:gd name="connsiteX0" fmla="*/ 468727 w 469513"/>
              <a:gd name="connsiteY0" fmla="*/ 16795 h 572420"/>
              <a:gd name="connsiteX1" fmla="*/ 233881 w 469513"/>
              <a:gd name="connsiteY1" fmla="*/ 99345 h 572420"/>
              <a:gd name="connsiteX2" fmla="*/ 0 w 469513"/>
              <a:gd name="connsiteY2" fmla="*/ 572420 h 572420"/>
            </a:gdLst>
            <a:ahLst/>
            <a:cxnLst>
              <a:cxn ang="0">
                <a:pos x="connsiteX0" y="connsiteY0"/>
              </a:cxn>
              <a:cxn ang="0">
                <a:pos x="connsiteX1" y="connsiteY1"/>
              </a:cxn>
              <a:cxn ang="0">
                <a:pos x="connsiteX2" y="connsiteY2"/>
              </a:cxn>
            </a:cxnLst>
            <a:rect l="l" t="t" r="r" b="b"/>
            <a:pathLst>
              <a:path w="469513" h="572420">
                <a:moveTo>
                  <a:pt x="468727" y="16795"/>
                </a:moveTo>
                <a:cubicBezTo>
                  <a:pt x="482610" y="-29243"/>
                  <a:pt x="309023" y="26320"/>
                  <a:pt x="233881" y="99345"/>
                </a:cubicBezTo>
                <a:cubicBezTo>
                  <a:pt x="81267" y="334295"/>
                  <a:pt x="108168" y="269207"/>
                  <a:pt x="0" y="572420"/>
                </a:cubicBezTo>
              </a:path>
            </a:pathLst>
          </a:custGeom>
          <a:noFill/>
          <a:ln w="28575" cap="flat" cmpd="sng" algn="ctr">
            <a:solidFill>
              <a:srgbClr val="EC706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fontAlgn="ctr"/>
            <a:endParaRPr lang="en-US" altLang="zh-CN" sz="1400" dirty="0">
              <a:latin typeface="Huawei Sans" panose="020C0503030203020204" pitchFamily="34" charset="0"/>
              <a:ea typeface="宋体" pitchFamily="2" charset="-122"/>
            </a:endParaRPr>
          </a:p>
        </p:txBody>
      </p:sp>
      <p:sp>
        <p:nvSpPr>
          <p:cNvPr id="33" name="任意多边形 79">
            <a:extLst>
              <a:ext uri="{FF2B5EF4-FFF2-40B4-BE49-F238E27FC236}">
                <a16:creationId xmlns:a16="http://schemas.microsoft.com/office/drawing/2014/main" id="{101BC289-2A7D-4133-8977-4D1361A2D452}"/>
              </a:ext>
            </a:extLst>
          </p:cNvPr>
          <p:cNvSpPr/>
          <p:nvPr/>
        </p:nvSpPr>
        <p:spPr bwMode="gray">
          <a:xfrm>
            <a:off x="9694113" y="3820856"/>
            <a:ext cx="812713" cy="587375"/>
          </a:xfrm>
          <a:custGeom>
            <a:avLst/>
            <a:gdLst>
              <a:gd name="connsiteX0" fmla="*/ 533400 w 533400"/>
              <a:gd name="connsiteY0" fmla="*/ 234950 h 234950"/>
              <a:gd name="connsiteX1" fmla="*/ 330200 w 533400"/>
              <a:gd name="connsiteY1" fmla="*/ 44450 h 234950"/>
              <a:gd name="connsiteX2" fmla="*/ 0 w 533400"/>
              <a:gd name="connsiteY2" fmla="*/ 0 h 234950"/>
              <a:gd name="connsiteX0" fmla="*/ 752475 w 752475"/>
              <a:gd name="connsiteY0" fmla="*/ 587375 h 587375"/>
              <a:gd name="connsiteX1" fmla="*/ 330200 w 752475"/>
              <a:gd name="connsiteY1" fmla="*/ 44450 h 587375"/>
              <a:gd name="connsiteX2" fmla="*/ 0 w 752475"/>
              <a:gd name="connsiteY2" fmla="*/ 0 h 587375"/>
              <a:gd name="connsiteX0" fmla="*/ 752475 w 752475"/>
              <a:gd name="connsiteY0" fmla="*/ 587375 h 587375"/>
              <a:gd name="connsiteX1" fmla="*/ 396875 w 752475"/>
              <a:gd name="connsiteY1" fmla="*/ 44450 h 587375"/>
              <a:gd name="connsiteX2" fmla="*/ 0 w 752475"/>
              <a:gd name="connsiteY2" fmla="*/ 0 h 587375"/>
              <a:gd name="connsiteX0" fmla="*/ 752475 w 752475"/>
              <a:gd name="connsiteY0" fmla="*/ 587375 h 587375"/>
              <a:gd name="connsiteX1" fmla="*/ 630533 w 752475"/>
              <a:gd name="connsiteY1" fmla="*/ 286601 h 587375"/>
              <a:gd name="connsiteX2" fmla="*/ 396875 w 752475"/>
              <a:gd name="connsiteY2" fmla="*/ 44450 h 587375"/>
              <a:gd name="connsiteX3" fmla="*/ 0 w 752475"/>
              <a:gd name="connsiteY3" fmla="*/ 0 h 587375"/>
              <a:gd name="connsiteX0" fmla="*/ 752475 w 752475"/>
              <a:gd name="connsiteY0" fmla="*/ 587375 h 587375"/>
              <a:gd name="connsiteX1" fmla="*/ 649583 w 752475"/>
              <a:gd name="connsiteY1" fmla="*/ 286601 h 587375"/>
              <a:gd name="connsiteX2" fmla="*/ 396875 w 752475"/>
              <a:gd name="connsiteY2" fmla="*/ 44450 h 587375"/>
              <a:gd name="connsiteX3" fmla="*/ 0 w 752475"/>
              <a:gd name="connsiteY3" fmla="*/ 0 h 587375"/>
              <a:gd name="connsiteX0" fmla="*/ 752475 w 752475"/>
              <a:gd name="connsiteY0" fmla="*/ 587375 h 587375"/>
              <a:gd name="connsiteX1" fmla="*/ 649583 w 752475"/>
              <a:gd name="connsiteY1" fmla="*/ 286601 h 587375"/>
              <a:gd name="connsiteX2" fmla="*/ 387350 w 752475"/>
              <a:gd name="connsiteY2" fmla="*/ 92075 h 587375"/>
              <a:gd name="connsiteX3" fmla="*/ 0 w 752475"/>
              <a:gd name="connsiteY3" fmla="*/ 0 h 587375"/>
              <a:gd name="connsiteX0" fmla="*/ 752475 w 752475"/>
              <a:gd name="connsiteY0" fmla="*/ 587375 h 587375"/>
              <a:gd name="connsiteX1" fmla="*/ 611483 w 752475"/>
              <a:gd name="connsiteY1" fmla="*/ 315176 h 587375"/>
              <a:gd name="connsiteX2" fmla="*/ 387350 w 752475"/>
              <a:gd name="connsiteY2" fmla="*/ 92075 h 587375"/>
              <a:gd name="connsiteX3" fmla="*/ 0 w 752475"/>
              <a:gd name="connsiteY3" fmla="*/ 0 h 587375"/>
            </a:gdLst>
            <a:ahLst/>
            <a:cxnLst>
              <a:cxn ang="0">
                <a:pos x="connsiteX0" y="connsiteY0"/>
              </a:cxn>
              <a:cxn ang="0">
                <a:pos x="connsiteX1" y="connsiteY1"/>
              </a:cxn>
              <a:cxn ang="0">
                <a:pos x="connsiteX2" y="connsiteY2"/>
              </a:cxn>
              <a:cxn ang="0">
                <a:pos x="connsiteX3" y="connsiteY3"/>
              </a:cxn>
            </a:cxnLst>
            <a:rect l="l" t="t" r="r" b="b"/>
            <a:pathLst>
              <a:path w="752475" h="587375">
                <a:moveTo>
                  <a:pt x="752475" y="587375"/>
                </a:moveTo>
                <a:cubicBezTo>
                  <a:pt x="724214" y="540421"/>
                  <a:pt x="670750" y="405664"/>
                  <a:pt x="611483" y="315176"/>
                </a:cubicBezTo>
                <a:cubicBezTo>
                  <a:pt x="552216" y="224688"/>
                  <a:pt x="484501" y="143017"/>
                  <a:pt x="387350" y="92075"/>
                </a:cubicBezTo>
                <a:cubicBezTo>
                  <a:pt x="298450" y="52917"/>
                  <a:pt x="120650" y="2646"/>
                  <a:pt x="0" y="0"/>
                </a:cubicBezTo>
              </a:path>
            </a:pathLst>
          </a:custGeom>
          <a:noFill/>
          <a:ln w="28575" cap="flat" cmpd="sng" algn="ctr">
            <a:solidFill>
              <a:srgbClr val="EC706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fontAlgn="ctr"/>
            <a:endParaRPr lang="en-US" altLang="zh-CN" sz="1400" dirty="0">
              <a:latin typeface="Huawei Sans" panose="020C0503030203020204" pitchFamily="34" charset="0"/>
              <a:ea typeface="宋体" pitchFamily="2" charset="-122"/>
            </a:endParaRPr>
          </a:p>
        </p:txBody>
      </p:sp>
      <p:sp>
        <p:nvSpPr>
          <p:cNvPr id="34" name="任意多边形 80">
            <a:extLst>
              <a:ext uri="{FF2B5EF4-FFF2-40B4-BE49-F238E27FC236}">
                <a16:creationId xmlns:a16="http://schemas.microsoft.com/office/drawing/2014/main" id="{FC3AB274-A67E-462D-A043-4071AEE5A9B8}"/>
              </a:ext>
            </a:extLst>
          </p:cNvPr>
          <p:cNvSpPr/>
          <p:nvPr/>
        </p:nvSpPr>
        <p:spPr bwMode="gray">
          <a:xfrm>
            <a:off x="9712324" y="4984489"/>
            <a:ext cx="816828" cy="607758"/>
          </a:xfrm>
          <a:custGeom>
            <a:avLst/>
            <a:gdLst>
              <a:gd name="connsiteX0" fmla="*/ 0 w 742950"/>
              <a:gd name="connsiteY0" fmla="*/ 666750 h 666750"/>
              <a:gd name="connsiteX1" fmla="*/ 527050 w 742950"/>
              <a:gd name="connsiteY1" fmla="*/ 482600 h 666750"/>
              <a:gd name="connsiteX2" fmla="*/ 742950 w 742950"/>
              <a:gd name="connsiteY2" fmla="*/ 0 h 666750"/>
              <a:gd name="connsiteX0" fmla="*/ 0 w 771525"/>
              <a:gd name="connsiteY0" fmla="*/ 647700 h 647700"/>
              <a:gd name="connsiteX1" fmla="*/ 555625 w 771525"/>
              <a:gd name="connsiteY1" fmla="*/ 482600 h 647700"/>
              <a:gd name="connsiteX2" fmla="*/ 771525 w 771525"/>
              <a:gd name="connsiteY2" fmla="*/ 0 h 647700"/>
              <a:gd name="connsiteX0" fmla="*/ 0 w 771525"/>
              <a:gd name="connsiteY0" fmla="*/ 647700 h 647700"/>
              <a:gd name="connsiteX1" fmla="*/ 469900 w 771525"/>
              <a:gd name="connsiteY1" fmla="*/ 482600 h 647700"/>
              <a:gd name="connsiteX2" fmla="*/ 771525 w 771525"/>
              <a:gd name="connsiteY2" fmla="*/ 0 h 647700"/>
              <a:gd name="connsiteX0" fmla="*/ 0 w 771525"/>
              <a:gd name="connsiteY0" fmla="*/ 647700 h 647700"/>
              <a:gd name="connsiteX1" fmla="*/ 469900 w 771525"/>
              <a:gd name="connsiteY1" fmla="*/ 482600 h 647700"/>
              <a:gd name="connsiteX2" fmla="*/ 771525 w 771525"/>
              <a:gd name="connsiteY2" fmla="*/ 0 h 647700"/>
              <a:gd name="connsiteX0" fmla="*/ 0 w 771525"/>
              <a:gd name="connsiteY0" fmla="*/ 514350 h 514350"/>
              <a:gd name="connsiteX1" fmla="*/ 469900 w 771525"/>
              <a:gd name="connsiteY1" fmla="*/ 349250 h 514350"/>
              <a:gd name="connsiteX2" fmla="*/ 771525 w 771525"/>
              <a:gd name="connsiteY2" fmla="*/ 0 h 514350"/>
              <a:gd name="connsiteX0" fmla="*/ 0 w 771525"/>
              <a:gd name="connsiteY0" fmla="*/ 514350 h 514350"/>
              <a:gd name="connsiteX1" fmla="*/ 517525 w 771525"/>
              <a:gd name="connsiteY1" fmla="*/ 387350 h 514350"/>
              <a:gd name="connsiteX2" fmla="*/ 771525 w 771525"/>
              <a:gd name="connsiteY2" fmla="*/ 0 h 514350"/>
              <a:gd name="connsiteX0" fmla="*/ 0 w 771525"/>
              <a:gd name="connsiteY0" fmla="*/ 514350 h 514350"/>
              <a:gd name="connsiteX1" fmla="*/ 517525 w 771525"/>
              <a:gd name="connsiteY1" fmla="*/ 387350 h 514350"/>
              <a:gd name="connsiteX2" fmla="*/ 771525 w 771525"/>
              <a:gd name="connsiteY2" fmla="*/ 0 h 514350"/>
              <a:gd name="connsiteX0" fmla="*/ 0 w 779145"/>
              <a:gd name="connsiteY0" fmla="*/ 560070 h 560070"/>
              <a:gd name="connsiteX1" fmla="*/ 525145 w 779145"/>
              <a:gd name="connsiteY1" fmla="*/ 387350 h 560070"/>
              <a:gd name="connsiteX2" fmla="*/ 779145 w 779145"/>
              <a:gd name="connsiteY2" fmla="*/ 0 h 560070"/>
              <a:gd name="connsiteX0" fmla="*/ 0 w 779145"/>
              <a:gd name="connsiteY0" fmla="*/ 560070 h 560872"/>
              <a:gd name="connsiteX1" fmla="*/ 525145 w 779145"/>
              <a:gd name="connsiteY1" fmla="*/ 387350 h 560872"/>
              <a:gd name="connsiteX2" fmla="*/ 779145 w 779145"/>
              <a:gd name="connsiteY2" fmla="*/ 0 h 560872"/>
              <a:gd name="connsiteX0" fmla="*/ 0 w 779145"/>
              <a:gd name="connsiteY0" fmla="*/ 560070 h 561541"/>
              <a:gd name="connsiteX1" fmla="*/ 555625 w 779145"/>
              <a:gd name="connsiteY1" fmla="*/ 425450 h 561541"/>
              <a:gd name="connsiteX2" fmla="*/ 779145 w 779145"/>
              <a:gd name="connsiteY2" fmla="*/ 0 h 561541"/>
              <a:gd name="connsiteX0" fmla="*/ 0 w 771525"/>
              <a:gd name="connsiteY0" fmla="*/ 598170 h 598972"/>
              <a:gd name="connsiteX1" fmla="*/ 548005 w 771525"/>
              <a:gd name="connsiteY1" fmla="*/ 425450 h 598972"/>
              <a:gd name="connsiteX2" fmla="*/ 771525 w 771525"/>
              <a:gd name="connsiteY2" fmla="*/ 0 h 598972"/>
              <a:gd name="connsiteX0" fmla="*/ 0 w 771525"/>
              <a:gd name="connsiteY0" fmla="*/ 598170 h 598170"/>
              <a:gd name="connsiteX1" fmla="*/ 548005 w 771525"/>
              <a:gd name="connsiteY1" fmla="*/ 425450 h 598170"/>
              <a:gd name="connsiteX2" fmla="*/ 771525 w 771525"/>
              <a:gd name="connsiteY2" fmla="*/ 0 h 598170"/>
              <a:gd name="connsiteX0" fmla="*/ 0 w 771525"/>
              <a:gd name="connsiteY0" fmla="*/ 598170 h 598170"/>
              <a:gd name="connsiteX1" fmla="*/ 548005 w 771525"/>
              <a:gd name="connsiteY1" fmla="*/ 425450 h 598170"/>
              <a:gd name="connsiteX2" fmla="*/ 771525 w 771525"/>
              <a:gd name="connsiteY2" fmla="*/ 0 h 598170"/>
              <a:gd name="connsiteX0" fmla="*/ 0 w 771525"/>
              <a:gd name="connsiteY0" fmla="*/ 598170 h 598170"/>
              <a:gd name="connsiteX1" fmla="*/ 509905 w 771525"/>
              <a:gd name="connsiteY1" fmla="*/ 425450 h 598170"/>
              <a:gd name="connsiteX2" fmla="*/ 771525 w 771525"/>
              <a:gd name="connsiteY2" fmla="*/ 0 h 598170"/>
              <a:gd name="connsiteX0" fmla="*/ 0 w 771525"/>
              <a:gd name="connsiteY0" fmla="*/ 598170 h 598170"/>
              <a:gd name="connsiteX1" fmla="*/ 509905 w 771525"/>
              <a:gd name="connsiteY1" fmla="*/ 425450 h 598170"/>
              <a:gd name="connsiteX2" fmla="*/ 771525 w 771525"/>
              <a:gd name="connsiteY2" fmla="*/ 0 h 598170"/>
              <a:gd name="connsiteX0" fmla="*/ 0 w 771525"/>
              <a:gd name="connsiteY0" fmla="*/ 598170 h 598170"/>
              <a:gd name="connsiteX1" fmla="*/ 509905 w 771525"/>
              <a:gd name="connsiteY1" fmla="*/ 425450 h 598170"/>
              <a:gd name="connsiteX2" fmla="*/ 771525 w 771525"/>
              <a:gd name="connsiteY2" fmla="*/ 0 h 598170"/>
              <a:gd name="connsiteX0" fmla="*/ 0 w 756285"/>
              <a:gd name="connsiteY0" fmla="*/ 605790 h 605790"/>
              <a:gd name="connsiteX1" fmla="*/ 494665 w 756285"/>
              <a:gd name="connsiteY1" fmla="*/ 425450 h 605790"/>
              <a:gd name="connsiteX2" fmla="*/ 756285 w 756285"/>
              <a:gd name="connsiteY2" fmla="*/ 0 h 605790"/>
              <a:gd name="connsiteX0" fmla="*/ 0 w 756285"/>
              <a:gd name="connsiteY0" fmla="*/ 605790 h 607758"/>
              <a:gd name="connsiteX1" fmla="*/ 494665 w 756285"/>
              <a:gd name="connsiteY1" fmla="*/ 425450 h 607758"/>
              <a:gd name="connsiteX2" fmla="*/ 756285 w 756285"/>
              <a:gd name="connsiteY2" fmla="*/ 0 h 607758"/>
            </a:gdLst>
            <a:ahLst/>
            <a:cxnLst>
              <a:cxn ang="0">
                <a:pos x="connsiteX0" y="connsiteY0"/>
              </a:cxn>
              <a:cxn ang="0">
                <a:pos x="connsiteX1" y="connsiteY1"/>
              </a:cxn>
              <a:cxn ang="0">
                <a:pos x="connsiteX2" y="connsiteY2"/>
              </a:cxn>
            </a:cxnLst>
            <a:rect l="l" t="t" r="r" b="b"/>
            <a:pathLst>
              <a:path w="756285" h="607758">
                <a:moveTo>
                  <a:pt x="0" y="605790"/>
                </a:moveTo>
                <a:cubicBezTo>
                  <a:pt x="110172" y="622617"/>
                  <a:pt x="386080" y="528955"/>
                  <a:pt x="494665" y="425450"/>
                </a:cubicBezTo>
                <a:cubicBezTo>
                  <a:pt x="654685" y="281940"/>
                  <a:pt x="710247" y="185737"/>
                  <a:pt x="756285" y="0"/>
                </a:cubicBezTo>
              </a:path>
            </a:pathLst>
          </a:custGeom>
          <a:noFill/>
          <a:ln w="28575" cap="flat" cmpd="sng" algn="ctr">
            <a:solidFill>
              <a:srgbClr val="0070C0"/>
            </a:solidFill>
            <a:prstDash val="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fontAlgn="ctr"/>
            <a:endParaRPr lang="en-US" altLang="zh-CN" sz="1400" dirty="0">
              <a:latin typeface="Huawei Sans" panose="020C0503030203020204" pitchFamily="34" charset="0"/>
              <a:ea typeface="宋体" pitchFamily="2" charset="-122"/>
            </a:endParaRPr>
          </a:p>
        </p:txBody>
      </p:sp>
      <p:sp>
        <p:nvSpPr>
          <p:cNvPr id="35" name="任意多边形 81">
            <a:extLst>
              <a:ext uri="{FF2B5EF4-FFF2-40B4-BE49-F238E27FC236}">
                <a16:creationId xmlns:a16="http://schemas.microsoft.com/office/drawing/2014/main" id="{725E03C1-0309-48CB-BE43-CB03869DCE7C}"/>
              </a:ext>
            </a:extLst>
          </p:cNvPr>
          <p:cNvSpPr/>
          <p:nvPr/>
        </p:nvSpPr>
        <p:spPr bwMode="gray">
          <a:xfrm>
            <a:off x="8071067" y="5070046"/>
            <a:ext cx="800583" cy="501156"/>
          </a:xfrm>
          <a:custGeom>
            <a:avLst/>
            <a:gdLst>
              <a:gd name="connsiteX0" fmla="*/ 0 w 660400"/>
              <a:gd name="connsiteY0" fmla="*/ 0 h 400050"/>
              <a:gd name="connsiteX1" fmla="*/ 222250 w 660400"/>
              <a:gd name="connsiteY1" fmla="*/ 317500 h 400050"/>
              <a:gd name="connsiteX2" fmla="*/ 660400 w 660400"/>
              <a:gd name="connsiteY2" fmla="*/ 400050 h 400050"/>
              <a:gd name="connsiteX0" fmla="*/ 0 w 660400"/>
              <a:gd name="connsiteY0" fmla="*/ 0 h 400050"/>
              <a:gd name="connsiteX1" fmla="*/ 100988 w 660400"/>
              <a:gd name="connsiteY1" fmla="*/ 296458 h 400050"/>
              <a:gd name="connsiteX2" fmla="*/ 222250 w 660400"/>
              <a:gd name="connsiteY2" fmla="*/ 317500 h 400050"/>
              <a:gd name="connsiteX3" fmla="*/ 660400 w 660400"/>
              <a:gd name="connsiteY3" fmla="*/ 400050 h 400050"/>
              <a:gd name="connsiteX0" fmla="*/ 0 w 755650"/>
              <a:gd name="connsiteY0" fmla="*/ 0 h 390525"/>
              <a:gd name="connsiteX1" fmla="*/ 196238 w 755650"/>
              <a:gd name="connsiteY1" fmla="*/ 286933 h 390525"/>
              <a:gd name="connsiteX2" fmla="*/ 317500 w 755650"/>
              <a:gd name="connsiteY2" fmla="*/ 307975 h 390525"/>
              <a:gd name="connsiteX3" fmla="*/ 755650 w 755650"/>
              <a:gd name="connsiteY3" fmla="*/ 390525 h 390525"/>
              <a:gd name="connsiteX0" fmla="*/ 0 w 755650"/>
              <a:gd name="connsiteY0" fmla="*/ 0 h 406882"/>
              <a:gd name="connsiteX1" fmla="*/ 196238 w 755650"/>
              <a:gd name="connsiteY1" fmla="*/ 286933 h 406882"/>
              <a:gd name="connsiteX2" fmla="*/ 298450 w 755650"/>
              <a:gd name="connsiteY2" fmla="*/ 374650 h 406882"/>
              <a:gd name="connsiteX3" fmla="*/ 755650 w 755650"/>
              <a:gd name="connsiteY3" fmla="*/ 390525 h 406882"/>
              <a:gd name="connsiteX0" fmla="*/ 0 w 755650"/>
              <a:gd name="connsiteY0" fmla="*/ 0 h 406882"/>
              <a:gd name="connsiteX1" fmla="*/ 110513 w 755650"/>
              <a:gd name="connsiteY1" fmla="*/ 239308 h 406882"/>
              <a:gd name="connsiteX2" fmla="*/ 298450 w 755650"/>
              <a:gd name="connsiteY2" fmla="*/ 374650 h 406882"/>
              <a:gd name="connsiteX3" fmla="*/ 755650 w 755650"/>
              <a:gd name="connsiteY3" fmla="*/ 390525 h 406882"/>
              <a:gd name="connsiteX0" fmla="*/ 0 w 631825"/>
              <a:gd name="connsiteY0" fmla="*/ 0 h 438150"/>
              <a:gd name="connsiteX1" fmla="*/ 110513 w 631825"/>
              <a:gd name="connsiteY1" fmla="*/ 239308 h 438150"/>
              <a:gd name="connsiteX2" fmla="*/ 298450 w 631825"/>
              <a:gd name="connsiteY2" fmla="*/ 374650 h 438150"/>
              <a:gd name="connsiteX3" fmla="*/ 631825 w 631825"/>
              <a:gd name="connsiteY3" fmla="*/ 438150 h 438150"/>
              <a:gd name="connsiteX0" fmla="*/ 0 w 669925"/>
              <a:gd name="connsiteY0" fmla="*/ 0 h 438150"/>
              <a:gd name="connsiteX1" fmla="*/ 110513 w 669925"/>
              <a:gd name="connsiteY1" fmla="*/ 239308 h 438150"/>
              <a:gd name="connsiteX2" fmla="*/ 298450 w 669925"/>
              <a:gd name="connsiteY2" fmla="*/ 374650 h 438150"/>
              <a:gd name="connsiteX3" fmla="*/ 669925 w 669925"/>
              <a:gd name="connsiteY3" fmla="*/ 438150 h 438150"/>
              <a:gd name="connsiteX0" fmla="*/ 0 w 906145"/>
              <a:gd name="connsiteY0" fmla="*/ 0 h 407670"/>
              <a:gd name="connsiteX1" fmla="*/ 346733 w 906145"/>
              <a:gd name="connsiteY1" fmla="*/ 208828 h 407670"/>
              <a:gd name="connsiteX2" fmla="*/ 534670 w 906145"/>
              <a:gd name="connsiteY2" fmla="*/ 344170 h 407670"/>
              <a:gd name="connsiteX3" fmla="*/ 906145 w 906145"/>
              <a:gd name="connsiteY3" fmla="*/ 407670 h 407670"/>
              <a:gd name="connsiteX0" fmla="*/ 0 w 906145"/>
              <a:gd name="connsiteY0" fmla="*/ 0 h 407670"/>
              <a:gd name="connsiteX1" fmla="*/ 247673 w 906145"/>
              <a:gd name="connsiteY1" fmla="*/ 315508 h 407670"/>
              <a:gd name="connsiteX2" fmla="*/ 534670 w 906145"/>
              <a:gd name="connsiteY2" fmla="*/ 344170 h 407670"/>
              <a:gd name="connsiteX3" fmla="*/ 906145 w 906145"/>
              <a:gd name="connsiteY3" fmla="*/ 407670 h 407670"/>
              <a:gd name="connsiteX0" fmla="*/ 0 w 906145"/>
              <a:gd name="connsiteY0" fmla="*/ 0 h 445630"/>
              <a:gd name="connsiteX1" fmla="*/ 247673 w 906145"/>
              <a:gd name="connsiteY1" fmla="*/ 315508 h 445630"/>
              <a:gd name="connsiteX2" fmla="*/ 542290 w 906145"/>
              <a:gd name="connsiteY2" fmla="*/ 420370 h 445630"/>
              <a:gd name="connsiteX3" fmla="*/ 906145 w 906145"/>
              <a:gd name="connsiteY3" fmla="*/ 407670 h 445630"/>
              <a:gd name="connsiteX0" fmla="*/ 0 w 906145"/>
              <a:gd name="connsiteY0" fmla="*/ 0 h 445630"/>
              <a:gd name="connsiteX1" fmla="*/ 247673 w 906145"/>
              <a:gd name="connsiteY1" fmla="*/ 315508 h 445630"/>
              <a:gd name="connsiteX2" fmla="*/ 542290 w 906145"/>
              <a:gd name="connsiteY2" fmla="*/ 420370 h 445630"/>
              <a:gd name="connsiteX3" fmla="*/ 906145 w 906145"/>
              <a:gd name="connsiteY3" fmla="*/ 407670 h 445630"/>
              <a:gd name="connsiteX0" fmla="*/ 0 w 906145"/>
              <a:gd name="connsiteY0" fmla="*/ 0 h 407670"/>
              <a:gd name="connsiteX1" fmla="*/ 247673 w 906145"/>
              <a:gd name="connsiteY1" fmla="*/ 315508 h 407670"/>
              <a:gd name="connsiteX2" fmla="*/ 906145 w 906145"/>
              <a:gd name="connsiteY2" fmla="*/ 407670 h 407670"/>
              <a:gd name="connsiteX0" fmla="*/ 0 w 906145"/>
              <a:gd name="connsiteY0" fmla="*/ 0 h 444071"/>
              <a:gd name="connsiteX1" fmla="*/ 247673 w 906145"/>
              <a:gd name="connsiteY1" fmla="*/ 315508 h 444071"/>
              <a:gd name="connsiteX2" fmla="*/ 510564 w 906145"/>
              <a:gd name="connsiteY2" fmla="*/ 441237 h 444071"/>
              <a:gd name="connsiteX3" fmla="*/ 906145 w 906145"/>
              <a:gd name="connsiteY3" fmla="*/ 407670 h 444071"/>
              <a:gd name="connsiteX0" fmla="*/ 0 w 906145"/>
              <a:gd name="connsiteY0" fmla="*/ 0 h 443311"/>
              <a:gd name="connsiteX1" fmla="*/ 247673 w 906145"/>
              <a:gd name="connsiteY1" fmla="*/ 315508 h 443311"/>
              <a:gd name="connsiteX2" fmla="*/ 510564 w 906145"/>
              <a:gd name="connsiteY2" fmla="*/ 441237 h 443311"/>
              <a:gd name="connsiteX3" fmla="*/ 906145 w 906145"/>
              <a:gd name="connsiteY3" fmla="*/ 384810 h 443311"/>
              <a:gd name="connsiteX0" fmla="*/ 0 w 890905"/>
              <a:gd name="connsiteY0" fmla="*/ 0 h 453390"/>
              <a:gd name="connsiteX1" fmla="*/ 247673 w 890905"/>
              <a:gd name="connsiteY1" fmla="*/ 315508 h 453390"/>
              <a:gd name="connsiteX2" fmla="*/ 510564 w 890905"/>
              <a:gd name="connsiteY2" fmla="*/ 441237 h 453390"/>
              <a:gd name="connsiteX3" fmla="*/ 890905 w 890905"/>
              <a:gd name="connsiteY3" fmla="*/ 453390 h 453390"/>
              <a:gd name="connsiteX0" fmla="*/ 0 w 906145"/>
              <a:gd name="connsiteY0" fmla="*/ 0 h 491490"/>
              <a:gd name="connsiteX1" fmla="*/ 247673 w 906145"/>
              <a:gd name="connsiteY1" fmla="*/ 315508 h 491490"/>
              <a:gd name="connsiteX2" fmla="*/ 510564 w 906145"/>
              <a:gd name="connsiteY2" fmla="*/ 441237 h 491490"/>
              <a:gd name="connsiteX3" fmla="*/ 906145 w 906145"/>
              <a:gd name="connsiteY3" fmla="*/ 491490 h 491490"/>
              <a:gd name="connsiteX0" fmla="*/ 0 w 906145"/>
              <a:gd name="connsiteY0" fmla="*/ 0 h 491490"/>
              <a:gd name="connsiteX1" fmla="*/ 247673 w 906145"/>
              <a:gd name="connsiteY1" fmla="*/ 315508 h 491490"/>
              <a:gd name="connsiteX2" fmla="*/ 541044 w 906145"/>
              <a:gd name="connsiteY2" fmla="*/ 433617 h 491490"/>
              <a:gd name="connsiteX3" fmla="*/ 906145 w 906145"/>
              <a:gd name="connsiteY3" fmla="*/ 491490 h 491490"/>
              <a:gd name="connsiteX0" fmla="*/ 0 w 906145"/>
              <a:gd name="connsiteY0" fmla="*/ 0 h 491490"/>
              <a:gd name="connsiteX1" fmla="*/ 247673 w 906145"/>
              <a:gd name="connsiteY1" fmla="*/ 315508 h 491490"/>
              <a:gd name="connsiteX2" fmla="*/ 906145 w 906145"/>
              <a:gd name="connsiteY2" fmla="*/ 491490 h 491490"/>
              <a:gd name="connsiteX0" fmla="*/ 0 w 906145"/>
              <a:gd name="connsiteY0" fmla="*/ 0 h 491490"/>
              <a:gd name="connsiteX1" fmla="*/ 407693 w 906145"/>
              <a:gd name="connsiteY1" fmla="*/ 406948 h 491490"/>
              <a:gd name="connsiteX2" fmla="*/ 906145 w 906145"/>
              <a:gd name="connsiteY2" fmla="*/ 491490 h 491490"/>
              <a:gd name="connsiteX0" fmla="*/ 0 w 906145"/>
              <a:gd name="connsiteY0" fmla="*/ 0 h 491490"/>
              <a:gd name="connsiteX1" fmla="*/ 407693 w 906145"/>
              <a:gd name="connsiteY1" fmla="*/ 406948 h 491490"/>
              <a:gd name="connsiteX2" fmla="*/ 906145 w 906145"/>
              <a:gd name="connsiteY2" fmla="*/ 491490 h 491490"/>
              <a:gd name="connsiteX0" fmla="*/ 0 w 906145"/>
              <a:gd name="connsiteY0" fmla="*/ 0 h 499110"/>
              <a:gd name="connsiteX1" fmla="*/ 407693 w 906145"/>
              <a:gd name="connsiteY1" fmla="*/ 406948 h 499110"/>
              <a:gd name="connsiteX2" fmla="*/ 906145 w 906145"/>
              <a:gd name="connsiteY2" fmla="*/ 499110 h 499110"/>
              <a:gd name="connsiteX0" fmla="*/ 0 w 906145"/>
              <a:gd name="connsiteY0" fmla="*/ 0 h 501156"/>
              <a:gd name="connsiteX1" fmla="*/ 407693 w 906145"/>
              <a:gd name="connsiteY1" fmla="*/ 406948 h 501156"/>
              <a:gd name="connsiteX2" fmla="*/ 906145 w 906145"/>
              <a:gd name="connsiteY2" fmla="*/ 499110 h 501156"/>
            </a:gdLst>
            <a:ahLst/>
            <a:cxnLst>
              <a:cxn ang="0">
                <a:pos x="connsiteX0" y="connsiteY0"/>
              </a:cxn>
              <a:cxn ang="0">
                <a:pos x="connsiteX1" y="connsiteY1"/>
              </a:cxn>
              <a:cxn ang="0">
                <a:pos x="connsiteX2" y="connsiteY2"/>
              </a:cxn>
            </a:cxnLst>
            <a:rect l="l" t="t" r="r" b="b"/>
            <a:pathLst>
              <a:path w="906145" h="501156">
                <a:moveTo>
                  <a:pt x="0" y="0"/>
                </a:moveTo>
                <a:cubicBezTo>
                  <a:pt x="23181" y="44647"/>
                  <a:pt x="66169" y="217083"/>
                  <a:pt x="407693" y="406948"/>
                </a:cubicBezTo>
                <a:cubicBezTo>
                  <a:pt x="558717" y="488863"/>
                  <a:pt x="685143" y="508167"/>
                  <a:pt x="906145" y="499110"/>
                </a:cubicBezTo>
              </a:path>
            </a:pathLst>
          </a:custGeom>
          <a:noFill/>
          <a:ln w="28575" cap="flat" cmpd="sng" algn="ctr">
            <a:solidFill>
              <a:srgbClr val="0070C0"/>
            </a:solidFill>
            <a:prstDash val="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fontAlgn="ctr"/>
            <a:endParaRPr lang="en-US" altLang="zh-CN" sz="1400" dirty="0">
              <a:latin typeface="Huawei Sans" panose="020C0503030203020204" pitchFamily="34" charset="0"/>
              <a:ea typeface="宋体" pitchFamily="2" charset="-122"/>
            </a:endParaRPr>
          </a:p>
        </p:txBody>
      </p:sp>
      <p:pic>
        <p:nvPicPr>
          <p:cNvPr id="38" name="图片 37" descr="核心交换机.png">
            <a:extLst>
              <a:ext uri="{FF2B5EF4-FFF2-40B4-BE49-F238E27FC236}">
                <a16:creationId xmlns:a16="http://schemas.microsoft.com/office/drawing/2014/main" id="{10308875-B527-442A-8E71-A8DCA19ED249}"/>
              </a:ext>
            </a:extLst>
          </p:cNvPr>
          <p:cNvPicPr>
            <a:picLocks/>
          </p:cNvPicPr>
          <p:nvPr/>
        </p:nvPicPr>
        <p:blipFill>
          <a:blip r:embed="rId3" cstate="print"/>
          <a:stretch>
            <a:fillRect/>
          </a:stretch>
        </p:blipFill>
        <p:spPr bwMode="gray">
          <a:xfrm>
            <a:off x="3266695" y="4456707"/>
            <a:ext cx="540000" cy="442800"/>
          </a:xfrm>
          <a:prstGeom prst="rect">
            <a:avLst/>
          </a:prstGeom>
        </p:spPr>
      </p:pic>
      <p:pic>
        <p:nvPicPr>
          <p:cNvPr id="39" name="图片 38" descr="防火墙.png">
            <a:extLst>
              <a:ext uri="{FF2B5EF4-FFF2-40B4-BE49-F238E27FC236}">
                <a16:creationId xmlns:a16="http://schemas.microsoft.com/office/drawing/2014/main" id="{F9A46A35-BF52-4BEB-A1F7-5881A7D498BD}"/>
              </a:ext>
            </a:extLst>
          </p:cNvPr>
          <p:cNvPicPr>
            <a:picLocks/>
          </p:cNvPicPr>
          <p:nvPr/>
        </p:nvPicPr>
        <p:blipFill>
          <a:blip r:embed="rId4" cstate="print"/>
          <a:stretch>
            <a:fillRect/>
          </a:stretch>
        </p:blipFill>
        <p:spPr bwMode="gray">
          <a:xfrm>
            <a:off x="5563196" y="4446756"/>
            <a:ext cx="540000" cy="442800"/>
          </a:xfrm>
          <a:prstGeom prst="rect">
            <a:avLst/>
          </a:prstGeom>
        </p:spPr>
      </p:pic>
      <p:pic>
        <p:nvPicPr>
          <p:cNvPr id="42" name="图片 41" descr="PC.png">
            <a:extLst>
              <a:ext uri="{FF2B5EF4-FFF2-40B4-BE49-F238E27FC236}">
                <a16:creationId xmlns:a16="http://schemas.microsoft.com/office/drawing/2014/main" id="{A50E165D-2E5F-42EB-B440-FB5F2669CED5}"/>
              </a:ext>
            </a:extLst>
          </p:cNvPr>
          <p:cNvPicPr>
            <a:picLocks/>
          </p:cNvPicPr>
          <p:nvPr/>
        </p:nvPicPr>
        <p:blipFill>
          <a:blip r:embed="rId5" cstate="print"/>
          <a:stretch>
            <a:fillRect/>
          </a:stretch>
        </p:blipFill>
        <p:spPr bwMode="gray">
          <a:xfrm>
            <a:off x="808823" y="2853352"/>
            <a:ext cx="540000" cy="442800"/>
          </a:xfrm>
          <a:prstGeom prst="rect">
            <a:avLst/>
          </a:prstGeom>
        </p:spPr>
      </p:pic>
      <p:pic>
        <p:nvPicPr>
          <p:cNvPr id="43" name="图片 42" descr="PC.png">
            <a:extLst>
              <a:ext uri="{FF2B5EF4-FFF2-40B4-BE49-F238E27FC236}">
                <a16:creationId xmlns:a16="http://schemas.microsoft.com/office/drawing/2014/main" id="{FECBA590-3123-4D16-9B5E-494F8F6A94DB}"/>
              </a:ext>
            </a:extLst>
          </p:cNvPr>
          <p:cNvPicPr>
            <a:picLocks/>
          </p:cNvPicPr>
          <p:nvPr/>
        </p:nvPicPr>
        <p:blipFill>
          <a:blip r:embed="rId5" cstate="print"/>
          <a:stretch>
            <a:fillRect/>
          </a:stretch>
        </p:blipFill>
        <p:spPr bwMode="gray">
          <a:xfrm>
            <a:off x="802955" y="3871324"/>
            <a:ext cx="540000" cy="442800"/>
          </a:xfrm>
          <a:prstGeom prst="rect">
            <a:avLst/>
          </a:prstGeom>
        </p:spPr>
      </p:pic>
      <p:pic>
        <p:nvPicPr>
          <p:cNvPr id="44" name="图片 43" descr="PC.png">
            <a:extLst>
              <a:ext uri="{FF2B5EF4-FFF2-40B4-BE49-F238E27FC236}">
                <a16:creationId xmlns:a16="http://schemas.microsoft.com/office/drawing/2014/main" id="{2E3CEB4E-4D65-46CF-8C9B-C6602C6A5277}"/>
              </a:ext>
            </a:extLst>
          </p:cNvPr>
          <p:cNvPicPr>
            <a:picLocks/>
          </p:cNvPicPr>
          <p:nvPr/>
        </p:nvPicPr>
        <p:blipFill>
          <a:blip r:embed="rId5" cstate="print"/>
          <a:stretch>
            <a:fillRect/>
          </a:stretch>
        </p:blipFill>
        <p:spPr bwMode="gray">
          <a:xfrm>
            <a:off x="792373" y="5027024"/>
            <a:ext cx="540000" cy="442800"/>
          </a:xfrm>
          <a:prstGeom prst="rect">
            <a:avLst/>
          </a:prstGeom>
        </p:spPr>
      </p:pic>
      <p:pic>
        <p:nvPicPr>
          <p:cNvPr id="50" name="图片 49" descr="核心路由器.png">
            <a:extLst>
              <a:ext uri="{FF2B5EF4-FFF2-40B4-BE49-F238E27FC236}">
                <a16:creationId xmlns:a16="http://schemas.microsoft.com/office/drawing/2014/main" id="{7C514590-A2BD-4839-8A27-0E5A04C049CC}"/>
              </a:ext>
            </a:extLst>
          </p:cNvPr>
          <p:cNvPicPr>
            <a:picLocks/>
          </p:cNvPicPr>
          <p:nvPr/>
        </p:nvPicPr>
        <p:blipFill>
          <a:blip r:embed="rId6" cstate="print"/>
          <a:stretch>
            <a:fillRect/>
          </a:stretch>
        </p:blipFill>
        <p:spPr bwMode="gray">
          <a:xfrm>
            <a:off x="7583171" y="4442475"/>
            <a:ext cx="540000" cy="442800"/>
          </a:xfrm>
          <a:prstGeom prst="rect">
            <a:avLst/>
          </a:prstGeom>
        </p:spPr>
      </p:pic>
      <p:pic>
        <p:nvPicPr>
          <p:cNvPr id="51" name="图片 50" descr="核心路由器.png">
            <a:extLst>
              <a:ext uri="{FF2B5EF4-FFF2-40B4-BE49-F238E27FC236}">
                <a16:creationId xmlns:a16="http://schemas.microsoft.com/office/drawing/2014/main" id="{52CEB903-40D1-4716-ADCE-F804CE2726FD}"/>
              </a:ext>
            </a:extLst>
          </p:cNvPr>
          <p:cNvPicPr>
            <a:picLocks/>
          </p:cNvPicPr>
          <p:nvPr/>
        </p:nvPicPr>
        <p:blipFill>
          <a:blip r:embed="rId6" cstate="print"/>
          <a:stretch>
            <a:fillRect/>
          </a:stretch>
        </p:blipFill>
        <p:spPr bwMode="gray">
          <a:xfrm>
            <a:off x="9000689" y="3638481"/>
            <a:ext cx="540000" cy="442800"/>
          </a:xfrm>
          <a:prstGeom prst="rect">
            <a:avLst/>
          </a:prstGeom>
        </p:spPr>
      </p:pic>
      <p:pic>
        <p:nvPicPr>
          <p:cNvPr id="52" name="图片 51" descr="核心路由器.png">
            <a:extLst>
              <a:ext uri="{FF2B5EF4-FFF2-40B4-BE49-F238E27FC236}">
                <a16:creationId xmlns:a16="http://schemas.microsoft.com/office/drawing/2014/main" id="{8F5CA83E-36BC-405C-9ABB-1DBED8C12DD3}"/>
              </a:ext>
            </a:extLst>
          </p:cNvPr>
          <p:cNvPicPr>
            <a:picLocks/>
          </p:cNvPicPr>
          <p:nvPr/>
        </p:nvPicPr>
        <p:blipFill>
          <a:blip r:embed="rId6" cstate="print"/>
          <a:stretch>
            <a:fillRect/>
          </a:stretch>
        </p:blipFill>
        <p:spPr bwMode="gray">
          <a:xfrm>
            <a:off x="10214667" y="4463260"/>
            <a:ext cx="540000" cy="442800"/>
          </a:xfrm>
          <a:prstGeom prst="rect">
            <a:avLst/>
          </a:prstGeom>
        </p:spPr>
      </p:pic>
      <p:pic>
        <p:nvPicPr>
          <p:cNvPr id="53" name="图片 52" descr="核心路由器.png">
            <a:extLst>
              <a:ext uri="{FF2B5EF4-FFF2-40B4-BE49-F238E27FC236}">
                <a16:creationId xmlns:a16="http://schemas.microsoft.com/office/drawing/2014/main" id="{C3101FDD-9104-40DB-B22E-D1380545C9AD}"/>
              </a:ext>
            </a:extLst>
          </p:cNvPr>
          <p:cNvPicPr>
            <a:picLocks/>
          </p:cNvPicPr>
          <p:nvPr/>
        </p:nvPicPr>
        <p:blipFill>
          <a:blip r:embed="rId6" cstate="print"/>
          <a:stretch>
            <a:fillRect/>
          </a:stretch>
        </p:blipFill>
        <p:spPr bwMode="gray">
          <a:xfrm>
            <a:off x="8998620" y="5250005"/>
            <a:ext cx="540000" cy="442800"/>
          </a:xfrm>
          <a:prstGeom prst="rect">
            <a:avLst/>
          </a:prstGeom>
        </p:spPr>
      </p:pic>
      <p:cxnSp>
        <p:nvCxnSpPr>
          <p:cNvPr id="29" name="直接箭头连接符 28">
            <a:extLst>
              <a:ext uri="{FF2B5EF4-FFF2-40B4-BE49-F238E27FC236}">
                <a16:creationId xmlns:a16="http://schemas.microsoft.com/office/drawing/2014/main" id="{38DAAB89-512D-4CCB-A03A-BF87B3C87B77}"/>
              </a:ext>
            </a:extLst>
          </p:cNvPr>
          <p:cNvCxnSpPr>
            <a:cxnSpLocks/>
          </p:cNvCxnSpPr>
          <p:nvPr/>
        </p:nvCxnSpPr>
        <p:spPr bwMode="gray">
          <a:xfrm flipH="1">
            <a:off x="6524710" y="4580625"/>
            <a:ext cx="899902" cy="663"/>
          </a:xfrm>
          <a:prstGeom prst="straightConnector1">
            <a:avLst/>
          </a:prstGeom>
          <a:solidFill>
            <a:schemeClr val="accent1"/>
          </a:solidFill>
          <a:ln w="28575" cap="flat" cmpd="sng" algn="ctr">
            <a:solidFill>
              <a:srgbClr val="EC7061"/>
            </a:solidFill>
            <a:prstDash val="solid"/>
            <a:round/>
            <a:headEnd type="none" w="med" len="med"/>
            <a:tailEnd type="triangle"/>
          </a:ln>
          <a:effectLst/>
        </p:spPr>
      </p:cxnSp>
      <p:cxnSp>
        <p:nvCxnSpPr>
          <p:cNvPr id="18" name="直接连接符 17">
            <a:extLst>
              <a:ext uri="{FF2B5EF4-FFF2-40B4-BE49-F238E27FC236}">
                <a16:creationId xmlns:a16="http://schemas.microsoft.com/office/drawing/2014/main" id="{001E4B50-1097-4539-BEF7-75D7C430FDDD}"/>
              </a:ext>
            </a:extLst>
          </p:cNvPr>
          <p:cNvCxnSpPr>
            <a:cxnSpLocks/>
          </p:cNvCxnSpPr>
          <p:nvPr/>
        </p:nvCxnSpPr>
        <p:spPr bwMode="gray">
          <a:xfrm>
            <a:off x="2787780" y="3612042"/>
            <a:ext cx="1523278" cy="1403"/>
          </a:xfrm>
          <a:prstGeom prst="line">
            <a:avLst/>
          </a:prstGeom>
          <a:solidFill>
            <a:schemeClr val="accent1"/>
          </a:solidFill>
          <a:ln w="19050" cap="flat" cmpd="sng" algn="ctr">
            <a:solidFill>
              <a:schemeClr val="tx1">
                <a:lumMod val="65000"/>
                <a:lumOff val="35000"/>
              </a:schemeClr>
            </a:solidFill>
            <a:prstDash val="solid"/>
            <a:round/>
            <a:headEnd type="none" w="med" len="med"/>
            <a:tailEnd type="none" w="med" len="med"/>
          </a:ln>
          <a:effectLst/>
        </p:spPr>
      </p:cxnSp>
      <p:grpSp>
        <p:nvGrpSpPr>
          <p:cNvPr id="94" name="组合 93">
            <a:extLst>
              <a:ext uri="{FF2B5EF4-FFF2-40B4-BE49-F238E27FC236}">
                <a16:creationId xmlns:a16="http://schemas.microsoft.com/office/drawing/2014/main" id="{75C76A7C-A777-4B4B-84C0-DBB4B1F99749}"/>
              </a:ext>
            </a:extLst>
          </p:cNvPr>
          <p:cNvGrpSpPr/>
          <p:nvPr/>
        </p:nvGrpSpPr>
        <p:grpSpPr bwMode="gray">
          <a:xfrm>
            <a:off x="2520563" y="2917763"/>
            <a:ext cx="540000" cy="694279"/>
            <a:chOff x="2452745" y="2859672"/>
            <a:chExt cx="540000" cy="694279"/>
          </a:xfrm>
        </p:grpSpPr>
        <p:pic>
          <p:nvPicPr>
            <p:cNvPr id="40" name="图片 39" descr="通用服务器-蓝.png">
              <a:extLst>
                <a:ext uri="{FF2B5EF4-FFF2-40B4-BE49-F238E27FC236}">
                  <a16:creationId xmlns:a16="http://schemas.microsoft.com/office/drawing/2014/main" id="{E5F35A3C-C08C-40FD-9BEC-992A976E14D4}"/>
                </a:ext>
              </a:extLst>
            </p:cNvPr>
            <p:cNvPicPr>
              <a:picLocks/>
            </p:cNvPicPr>
            <p:nvPr/>
          </p:nvPicPr>
          <p:blipFill>
            <a:blip r:embed="rId7" cstate="print"/>
            <a:stretch>
              <a:fillRect/>
            </a:stretch>
          </p:blipFill>
          <p:spPr bwMode="gray">
            <a:xfrm>
              <a:off x="2452745" y="2859672"/>
              <a:ext cx="540000" cy="442800"/>
            </a:xfrm>
            <a:prstGeom prst="rect">
              <a:avLst/>
            </a:prstGeom>
          </p:spPr>
        </p:pic>
        <p:cxnSp>
          <p:nvCxnSpPr>
            <p:cNvPr id="59" name="直接连接符 58">
              <a:extLst>
                <a:ext uri="{FF2B5EF4-FFF2-40B4-BE49-F238E27FC236}">
                  <a16:creationId xmlns:a16="http://schemas.microsoft.com/office/drawing/2014/main" id="{62C65990-1DDB-4162-8CA3-135B655C792A}"/>
                </a:ext>
              </a:extLst>
            </p:cNvPr>
            <p:cNvCxnSpPr>
              <a:cxnSpLocks/>
            </p:cNvCxnSpPr>
            <p:nvPr/>
          </p:nvCxnSpPr>
          <p:spPr bwMode="gray">
            <a:xfrm flipV="1">
              <a:off x="2719962" y="3255634"/>
              <a:ext cx="990" cy="298317"/>
            </a:xfrm>
            <a:prstGeom prst="line">
              <a:avLst/>
            </a:prstGeom>
            <a:solidFill>
              <a:schemeClr val="accent1"/>
            </a:solidFill>
            <a:ln w="19050" cap="flat" cmpd="sng" algn="ctr">
              <a:solidFill>
                <a:schemeClr val="tx1">
                  <a:lumMod val="65000"/>
                  <a:lumOff val="35000"/>
                </a:schemeClr>
              </a:solidFill>
              <a:prstDash val="solid"/>
              <a:round/>
              <a:headEnd type="none" w="med" len="med"/>
              <a:tailEnd type="none" w="med" len="med"/>
            </a:ln>
            <a:effectLst/>
          </p:spPr>
        </p:cxnSp>
      </p:grpSp>
      <p:grpSp>
        <p:nvGrpSpPr>
          <p:cNvPr id="93" name="组合 92">
            <a:extLst>
              <a:ext uri="{FF2B5EF4-FFF2-40B4-BE49-F238E27FC236}">
                <a16:creationId xmlns:a16="http://schemas.microsoft.com/office/drawing/2014/main" id="{A786C37E-BED9-455C-BF4F-A54B1F71F638}"/>
              </a:ext>
            </a:extLst>
          </p:cNvPr>
          <p:cNvGrpSpPr/>
          <p:nvPr/>
        </p:nvGrpSpPr>
        <p:grpSpPr bwMode="gray">
          <a:xfrm>
            <a:off x="3280811" y="2917763"/>
            <a:ext cx="540000" cy="694279"/>
            <a:chOff x="3023077" y="2859672"/>
            <a:chExt cx="540000" cy="694279"/>
          </a:xfrm>
        </p:grpSpPr>
        <p:pic>
          <p:nvPicPr>
            <p:cNvPr id="45" name="图片 44" descr="通用服务器-蓝.png">
              <a:extLst>
                <a:ext uri="{FF2B5EF4-FFF2-40B4-BE49-F238E27FC236}">
                  <a16:creationId xmlns:a16="http://schemas.microsoft.com/office/drawing/2014/main" id="{DF4EF12E-3735-45CB-8276-96E1B5BE8440}"/>
                </a:ext>
              </a:extLst>
            </p:cNvPr>
            <p:cNvPicPr>
              <a:picLocks/>
            </p:cNvPicPr>
            <p:nvPr/>
          </p:nvPicPr>
          <p:blipFill>
            <a:blip r:embed="rId7" cstate="print"/>
            <a:stretch>
              <a:fillRect/>
            </a:stretch>
          </p:blipFill>
          <p:spPr bwMode="gray">
            <a:xfrm>
              <a:off x="3023077" y="2859672"/>
              <a:ext cx="540000" cy="442800"/>
            </a:xfrm>
            <a:prstGeom prst="rect">
              <a:avLst/>
            </a:prstGeom>
          </p:spPr>
        </p:pic>
        <p:cxnSp>
          <p:nvCxnSpPr>
            <p:cNvPr id="65" name="直接连接符 64">
              <a:extLst>
                <a:ext uri="{FF2B5EF4-FFF2-40B4-BE49-F238E27FC236}">
                  <a16:creationId xmlns:a16="http://schemas.microsoft.com/office/drawing/2014/main" id="{7A8B2AD8-6FD2-438A-9A85-A388C578F1CA}"/>
                </a:ext>
              </a:extLst>
            </p:cNvPr>
            <p:cNvCxnSpPr>
              <a:cxnSpLocks/>
            </p:cNvCxnSpPr>
            <p:nvPr/>
          </p:nvCxnSpPr>
          <p:spPr bwMode="gray">
            <a:xfrm flipV="1">
              <a:off x="3286446" y="3255634"/>
              <a:ext cx="990" cy="298317"/>
            </a:xfrm>
            <a:prstGeom prst="line">
              <a:avLst/>
            </a:prstGeom>
            <a:solidFill>
              <a:schemeClr val="accent1"/>
            </a:solidFill>
            <a:ln w="19050" cap="flat" cmpd="sng" algn="ctr">
              <a:solidFill>
                <a:schemeClr val="tx1">
                  <a:lumMod val="65000"/>
                  <a:lumOff val="35000"/>
                </a:schemeClr>
              </a:solidFill>
              <a:prstDash val="solid"/>
              <a:round/>
              <a:headEnd type="none" w="med" len="med"/>
              <a:tailEnd type="none" w="med" len="med"/>
            </a:ln>
            <a:effectLst/>
          </p:spPr>
        </p:cxnSp>
      </p:grpSp>
      <p:grpSp>
        <p:nvGrpSpPr>
          <p:cNvPr id="92" name="组合 91">
            <a:extLst>
              <a:ext uri="{FF2B5EF4-FFF2-40B4-BE49-F238E27FC236}">
                <a16:creationId xmlns:a16="http://schemas.microsoft.com/office/drawing/2014/main" id="{99FEE898-4210-49F1-B529-2D3C5997A296}"/>
              </a:ext>
            </a:extLst>
          </p:cNvPr>
          <p:cNvGrpSpPr/>
          <p:nvPr/>
        </p:nvGrpSpPr>
        <p:grpSpPr bwMode="gray">
          <a:xfrm>
            <a:off x="4041058" y="2917763"/>
            <a:ext cx="540000" cy="694279"/>
            <a:chOff x="4163740" y="2859672"/>
            <a:chExt cx="540000" cy="694279"/>
          </a:xfrm>
        </p:grpSpPr>
        <p:pic>
          <p:nvPicPr>
            <p:cNvPr id="47" name="图片 46" descr="通用服务器-蓝.png">
              <a:extLst>
                <a:ext uri="{FF2B5EF4-FFF2-40B4-BE49-F238E27FC236}">
                  <a16:creationId xmlns:a16="http://schemas.microsoft.com/office/drawing/2014/main" id="{17C0E83B-8E29-443A-A527-E9B4ECDA52B2}"/>
                </a:ext>
              </a:extLst>
            </p:cNvPr>
            <p:cNvPicPr>
              <a:picLocks/>
            </p:cNvPicPr>
            <p:nvPr/>
          </p:nvPicPr>
          <p:blipFill>
            <a:blip r:embed="rId7" cstate="print"/>
            <a:stretch>
              <a:fillRect/>
            </a:stretch>
          </p:blipFill>
          <p:spPr bwMode="gray">
            <a:xfrm>
              <a:off x="4163740" y="2859672"/>
              <a:ext cx="540000" cy="442800"/>
            </a:xfrm>
            <a:prstGeom prst="rect">
              <a:avLst/>
            </a:prstGeom>
          </p:spPr>
        </p:pic>
        <p:cxnSp>
          <p:nvCxnSpPr>
            <p:cNvPr id="67" name="直接连接符 66">
              <a:extLst>
                <a:ext uri="{FF2B5EF4-FFF2-40B4-BE49-F238E27FC236}">
                  <a16:creationId xmlns:a16="http://schemas.microsoft.com/office/drawing/2014/main" id="{86FF970C-1B01-4FB6-9C09-FAC7A5C7A004}"/>
                </a:ext>
              </a:extLst>
            </p:cNvPr>
            <p:cNvCxnSpPr>
              <a:cxnSpLocks/>
            </p:cNvCxnSpPr>
            <p:nvPr/>
          </p:nvCxnSpPr>
          <p:spPr bwMode="gray">
            <a:xfrm flipV="1">
              <a:off x="4436744" y="3255634"/>
              <a:ext cx="990" cy="298317"/>
            </a:xfrm>
            <a:prstGeom prst="line">
              <a:avLst/>
            </a:prstGeom>
            <a:solidFill>
              <a:schemeClr val="accent1"/>
            </a:solidFill>
            <a:ln w="19050" cap="flat" cmpd="sng" algn="ctr">
              <a:solidFill>
                <a:schemeClr val="tx1">
                  <a:lumMod val="65000"/>
                  <a:lumOff val="35000"/>
                </a:schemeClr>
              </a:solidFill>
              <a:prstDash val="solid"/>
              <a:round/>
              <a:headEnd type="none" w="med" len="med"/>
              <a:tailEnd type="none" w="med" len="med"/>
            </a:ln>
            <a:effectLst/>
          </p:spPr>
        </p:cxnSp>
      </p:grpSp>
      <p:sp>
        <p:nvSpPr>
          <p:cNvPr id="68" name="十字形 67">
            <a:extLst>
              <a:ext uri="{FF2B5EF4-FFF2-40B4-BE49-F238E27FC236}">
                <a16:creationId xmlns:a16="http://schemas.microsoft.com/office/drawing/2014/main" id="{EA0AB2C4-09F9-4C74-92A8-CB82C41C2BE2}"/>
              </a:ext>
            </a:extLst>
          </p:cNvPr>
          <p:cNvSpPr/>
          <p:nvPr/>
        </p:nvSpPr>
        <p:spPr bwMode="gray">
          <a:xfrm rot="2785165">
            <a:off x="6882674" y="4215683"/>
            <a:ext cx="314163" cy="339313"/>
          </a:xfrm>
          <a:prstGeom prst="plus">
            <a:avLst>
              <a:gd name="adj" fmla="val 39697"/>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Freeform 159">
            <a:extLst>
              <a:ext uri="{FF2B5EF4-FFF2-40B4-BE49-F238E27FC236}">
                <a16:creationId xmlns:a16="http://schemas.microsoft.com/office/drawing/2014/main" id="{4BF92D15-CD3B-49BB-A8DC-AE6DAEA1377F}"/>
              </a:ext>
            </a:extLst>
          </p:cNvPr>
          <p:cNvSpPr/>
          <p:nvPr/>
        </p:nvSpPr>
        <p:spPr bwMode="gray">
          <a:xfrm flipH="1">
            <a:off x="8406110" y="4156558"/>
            <a:ext cx="1652343" cy="79970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a:extLst>
              <a:ext uri="{FF2B5EF4-FFF2-40B4-BE49-F238E27FC236}">
                <a16:creationId xmlns:a16="http://schemas.microsoft.com/office/drawing/2014/main" id="{2484B404-DCD9-4CD7-B192-5F0C6AB5DA69}"/>
              </a:ext>
            </a:extLst>
          </p:cNvPr>
          <p:cNvSpPr txBox="1"/>
          <p:nvPr/>
        </p:nvSpPr>
        <p:spPr bwMode="gray">
          <a:xfrm>
            <a:off x="8794107" y="4467952"/>
            <a:ext cx="832279" cy="307777"/>
          </a:xfrm>
          <a:prstGeom prst="rect">
            <a:avLst/>
          </a:prstGeom>
          <a:noFill/>
        </p:spPr>
        <p:txBody>
          <a:bodyPr wrap="none" rtlCol="0">
            <a:spAutoFit/>
          </a:bodyPr>
          <a:lstStyle/>
          <a:p>
            <a:pPr fontAlgn="ctr"/>
            <a:r>
              <a:rPr lang="en-US" sz="1400" dirty="0">
                <a:latin typeface="Huawei Sans" panose="020C0503030203020204" pitchFamily="34" charset="0"/>
              </a:rPr>
              <a:t>Internet</a:t>
            </a:r>
            <a:endParaRPr lang="en-US" altLang="zh-CN" sz="1400" dirty="0">
              <a:latin typeface="Huawei Sans" panose="020C0503030203020204" pitchFamily="34" charset="0"/>
            </a:endParaRPr>
          </a:p>
        </p:txBody>
      </p:sp>
    </p:spTree>
    <p:extLst>
      <p:ext uri="{BB962C8B-B14F-4D97-AF65-F5344CB8AC3E}">
        <p14:creationId xmlns:p14="http://schemas.microsoft.com/office/powerpoint/2010/main" val="9489327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70DD915-3537-46F2-9789-EDB0D6A755E6}"/>
              </a:ext>
            </a:extLst>
          </p:cNvPr>
          <p:cNvSpPr>
            <a:spLocks noGrp="1"/>
          </p:cNvSpPr>
          <p:nvPr>
            <p:ph type="title"/>
          </p:nvPr>
        </p:nvSpPr>
        <p:spPr bwMode="gray"/>
        <p:txBody>
          <a:bodyPr/>
          <a:lstStyle/>
          <a:p>
            <a:pPr fontAlgn="ctr">
              <a:lnSpc>
                <a:spcPct val="100000"/>
              </a:lnSpc>
            </a:pPr>
            <a:r>
              <a:rPr lang="en-US" dirty="0">
                <a:latin typeface="Huawei Sans" panose="020C0503030203020204" pitchFamily="34" charset="0"/>
              </a:rPr>
              <a:t>Comparison Between Forwarding Processes of a Firewall and a Router </a:t>
            </a:r>
          </a:p>
        </p:txBody>
      </p:sp>
      <p:sp>
        <p:nvSpPr>
          <p:cNvPr id="9" name="文本占位符 8">
            <a:extLst>
              <a:ext uri="{FF2B5EF4-FFF2-40B4-BE49-F238E27FC236}">
                <a16:creationId xmlns:a16="http://schemas.microsoft.com/office/drawing/2014/main" id="{07358681-4E1B-4A4D-A891-0E70E5D1A2C1}"/>
              </a:ext>
            </a:extLst>
          </p:cNvPr>
          <p:cNvSpPr>
            <a:spLocks noGrp="1"/>
          </p:cNvSpPr>
          <p:nvPr>
            <p:ph type="body" sz="quarter" idx="10"/>
          </p:nvPr>
        </p:nvSpPr>
        <p:spPr bwMode="gray">
          <a:xfrm>
            <a:off x="468317" y="1309445"/>
            <a:ext cx="11276183" cy="1014885"/>
          </a:xfrm>
        </p:spPr>
        <p:txBody>
          <a:bodyPr/>
          <a:lstStyle/>
          <a:p>
            <a:pPr algn="l" fontAlgn="ctr"/>
            <a:r>
              <a:rPr lang="en-US" sz="1400" dirty="0">
                <a:latin typeface="Huawei Sans" panose="020C0503030203020204" pitchFamily="34" charset="0"/>
              </a:rPr>
              <a:t>The forwarding process of a firewall is more complex than that of a router. A modular firewall is used as an example. In addition to interfaces, line processing units (LPUs), and switch fabric units (SFUs), a modular firewall has service processing units (SPUs) to implement security functions.</a:t>
            </a:r>
          </a:p>
        </p:txBody>
      </p:sp>
      <p:grpSp>
        <p:nvGrpSpPr>
          <p:cNvPr id="70" name="组合 69">
            <a:extLst>
              <a:ext uri="{FF2B5EF4-FFF2-40B4-BE49-F238E27FC236}">
                <a16:creationId xmlns:a16="http://schemas.microsoft.com/office/drawing/2014/main" id="{749B59C1-AF1C-4698-8BBD-6EC4C388504E}"/>
              </a:ext>
            </a:extLst>
          </p:cNvPr>
          <p:cNvGrpSpPr/>
          <p:nvPr/>
        </p:nvGrpSpPr>
        <p:grpSpPr bwMode="gray">
          <a:xfrm>
            <a:off x="953877" y="2604493"/>
            <a:ext cx="9928645" cy="1344800"/>
            <a:chOff x="1020299" y="1800665"/>
            <a:chExt cx="10236521" cy="1628335"/>
          </a:xfrm>
        </p:grpSpPr>
        <p:sp>
          <p:nvSpPr>
            <p:cNvPr id="69" name="矩形: 圆角 68">
              <a:extLst>
                <a:ext uri="{FF2B5EF4-FFF2-40B4-BE49-F238E27FC236}">
                  <a16:creationId xmlns:a16="http://schemas.microsoft.com/office/drawing/2014/main" id="{C22FD243-4ED4-4878-B4A0-F1D411262C82}"/>
                </a:ext>
              </a:extLst>
            </p:cNvPr>
            <p:cNvSpPr/>
            <p:nvPr/>
          </p:nvSpPr>
          <p:spPr bwMode="gray">
            <a:xfrm>
              <a:off x="1858843" y="1800665"/>
              <a:ext cx="8528650" cy="1628335"/>
            </a:xfrm>
            <a:prstGeom prst="round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grpSp>
          <p:nvGrpSpPr>
            <p:cNvPr id="68" name="组合 67">
              <a:extLst>
                <a:ext uri="{FF2B5EF4-FFF2-40B4-BE49-F238E27FC236}">
                  <a16:creationId xmlns:a16="http://schemas.microsoft.com/office/drawing/2014/main" id="{CA2D2DC3-914C-44C4-9484-34E9315F5AA1}"/>
                </a:ext>
              </a:extLst>
            </p:cNvPr>
            <p:cNvGrpSpPr/>
            <p:nvPr/>
          </p:nvGrpSpPr>
          <p:grpSpPr bwMode="gray">
            <a:xfrm>
              <a:off x="1020299" y="1904703"/>
              <a:ext cx="10236521" cy="1227371"/>
              <a:chOff x="921823" y="1904703"/>
              <a:chExt cx="10236521" cy="1227371"/>
            </a:xfrm>
          </p:grpSpPr>
          <p:sp>
            <p:nvSpPr>
              <p:cNvPr id="4" name="圆角矩形 16">
                <a:extLst>
                  <a:ext uri="{FF2B5EF4-FFF2-40B4-BE49-F238E27FC236}">
                    <a16:creationId xmlns:a16="http://schemas.microsoft.com/office/drawing/2014/main" id="{659022D5-479D-430F-BE6B-923B55380712}"/>
                  </a:ext>
                </a:extLst>
              </p:cNvPr>
              <p:cNvSpPr/>
              <p:nvPr/>
            </p:nvSpPr>
            <p:spPr bwMode="gray">
              <a:xfrm>
                <a:off x="1931119" y="2609295"/>
                <a:ext cx="810408" cy="522779"/>
              </a:xfrm>
              <a:prstGeom prst="roundRect">
                <a:avLst>
                  <a:gd name="adj" fmla="val 4298"/>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Interface</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5" name="圆角矩形 17">
                <a:extLst>
                  <a:ext uri="{FF2B5EF4-FFF2-40B4-BE49-F238E27FC236}">
                    <a16:creationId xmlns:a16="http://schemas.microsoft.com/office/drawing/2014/main" id="{C2AAF321-682B-45B9-B1CC-2EBF89386415}"/>
                  </a:ext>
                </a:extLst>
              </p:cNvPr>
              <p:cNvSpPr/>
              <p:nvPr/>
            </p:nvSpPr>
            <p:spPr bwMode="gray">
              <a:xfrm>
                <a:off x="3579362" y="2609295"/>
                <a:ext cx="1026071" cy="522779"/>
              </a:xfrm>
              <a:prstGeom prst="roundRect">
                <a:avLst>
                  <a:gd name="adj" fmla="val 4298"/>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LPU</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6" name="圆角矩形 18">
                <a:extLst>
                  <a:ext uri="{FF2B5EF4-FFF2-40B4-BE49-F238E27FC236}">
                    <a16:creationId xmlns:a16="http://schemas.microsoft.com/office/drawing/2014/main" id="{84DD869B-321D-479A-8D4F-304EF13B2D27}"/>
                  </a:ext>
                </a:extLst>
              </p:cNvPr>
              <p:cNvSpPr/>
              <p:nvPr/>
            </p:nvSpPr>
            <p:spPr bwMode="gray">
              <a:xfrm>
                <a:off x="5443268" y="2609295"/>
                <a:ext cx="1026071" cy="522779"/>
              </a:xfrm>
              <a:prstGeom prst="roundRect">
                <a:avLst>
                  <a:gd name="adj" fmla="val 4298"/>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SFU</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cxnSp>
            <p:nvCxnSpPr>
              <p:cNvPr id="7" name="直接箭头连接符 6">
                <a:extLst>
                  <a:ext uri="{FF2B5EF4-FFF2-40B4-BE49-F238E27FC236}">
                    <a16:creationId xmlns:a16="http://schemas.microsoft.com/office/drawing/2014/main" id="{7E9ED0D3-0D49-44C6-AD2E-7ACEB951385A}"/>
                  </a:ext>
                </a:extLst>
              </p:cNvPr>
              <p:cNvCxnSpPr>
                <a:cxnSpLocks/>
                <a:stCxn id="4" idx="3"/>
                <a:endCxn id="5" idx="1"/>
              </p:cNvCxnSpPr>
              <p:nvPr/>
            </p:nvCxnSpPr>
            <p:spPr bwMode="gray">
              <a:xfrm>
                <a:off x="2741527" y="2870685"/>
                <a:ext cx="837835" cy="0"/>
              </a:xfrm>
              <a:prstGeom prst="straightConnector1">
                <a:avLst/>
              </a:prstGeom>
              <a:noFill/>
              <a:ln w="19050" cap="flat" cmpd="sng" algn="ctr">
                <a:solidFill>
                  <a:schemeClr val="tx1"/>
                </a:solidFill>
                <a:prstDash val="solid"/>
                <a:round/>
                <a:headEnd type="none" w="med" len="med"/>
                <a:tailEnd type="triangle"/>
              </a:ln>
              <a:effectLst/>
            </p:spPr>
          </p:cxnSp>
          <p:cxnSp>
            <p:nvCxnSpPr>
              <p:cNvPr id="8" name="直接箭头连接符 7">
                <a:extLst>
                  <a:ext uri="{FF2B5EF4-FFF2-40B4-BE49-F238E27FC236}">
                    <a16:creationId xmlns:a16="http://schemas.microsoft.com/office/drawing/2014/main" id="{4E09998E-1B58-4959-97B9-87766E6B10ED}"/>
                  </a:ext>
                </a:extLst>
              </p:cNvPr>
              <p:cNvCxnSpPr>
                <a:cxnSpLocks/>
                <a:stCxn id="5" idx="3"/>
                <a:endCxn id="6" idx="1"/>
              </p:cNvCxnSpPr>
              <p:nvPr/>
            </p:nvCxnSpPr>
            <p:spPr bwMode="gray">
              <a:xfrm>
                <a:off x="4605433" y="2870685"/>
                <a:ext cx="837835" cy="0"/>
              </a:xfrm>
              <a:prstGeom prst="straightConnector1">
                <a:avLst/>
              </a:prstGeom>
              <a:noFill/>
              <a:ln w="19050" cap="flat" cmpd="sng" algn="ctr">
                <a:solidFill>
                  <a:schemeClr val="tx1"/>
                </a:solidFill>
                <a:prstDash val="solid"/>
                <a:round/>
                <a:headEnd type="none" w="med" len="med"/>
                <a:tailEnd type="triangle"/>
              </a:ln>
              <a:effectLst/>
            </p:spPr>
          </p:cxnSp>
          <p:sp>
            <p:nvSpPr>
              <p:cNvPr id="23" name="圆角矩形 18">
                <a:extLst>
                  <a:ext uri="{FF2B5EF4-FFF2-40B4-BE49-F238E27FC236}">
                    <a16:creationId xmlns:a16="http://schemas.microsoft.com/office/drawing/2014/main" id="{A3644004-2416-41C4-8479-80BAE5BFBA1B}"/>
                  </a:ext>
                </a:extLst>
              </p:cNvPr>
              <p:cNvSpPr/>
              <p:nvPr/>
            </p:nvSpPr>
            <p:spPr bwMode="gray">
              <a:xfrm>
                <a:off x="7307174" y="2609295"/>
                <a:ext cx="934154" cy="522779"/>
              </a:xfrm>
              <a:prstGeom prst="roundRect">
                <a:avLst>
                  <a:gd name="adj" fmla="val 4298"/>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LPU</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cxnSp>
            <p:nvCxnSpPr>
              <p:cNvPr id="24" name="直接箭头连接符 23">
                <a:extLst>
                  <a:ext uri="{FF2B5EF4-FFF2-40B4-BE49-F238E27FC236}">
                    <a16:creationId xmlns:a16="http://schemas.microsoft.com/office/drawing/2014/main" id="{DF07AD0A-0D16-4B13-AB4C-14961225C73E}"/>
                  </a:ext>
                </a:extLst>
              </p:cNvPr>
              <p:cNvCxnSpPr>
                <a:cxnSpLocks/>
                <a:stCxn id="6" idx="3"/>
                <a:endCxn id="23" idx="1"/>
              </p:cNvCxnSpPr>
              <p:nvPr/>
            </p:nvCxnSpPr>
            <p:spPr bwMode="gray">
              <a:xfrm>
                <a:off x="6469339" y="2870685"/>
                <a:ext cx="837835" cy="0"/>
              </a:xfrm>
              <a:prstGeom prst="straightConnector1">
                <a:avLst/>
              </a:prstGeom>
              <a:noFill/>
              <a:ln w="19050" cap="flat" cmpd="sng" algn="ctr">
                <a:solidFill>
                  <a:schemeClr val="tx1"/>
                </a:solidFill>
                <a:prstDash val="solid"/>
                <a:round/>
                <a:headEnd type="none" w="med" len="med"/>
                <a:tailEnd type="triangle"/>
              </a:ln>
              <a:effectLst/>
            </p:spPr>
          </p:cxnSp>
          <p:sp>
            <p:nvSpPr>
              <p:cNvPr id="26" name="圆角矩形 18">
                <a:extLst>
                  <a:ext uri="{FF2B5EF4-FFF2-40B4-BE49-F238E27FC236}">
                    <a16:creationId xmlns:a16="http://schemas.microsoft.com/office/drawing/2014/main" id="{F165D2BF-ECBC-48D5-B5B7-FC4EDB01407A}"/>
                  </a:ext>
                </a:extLst>
              </p:cNvPr>
              <p:cNvSpPr/>
              <p:nvPr/>
            </p:nvSpPr>
            <p:spPr bwMode="gray">
              <a:xfrm>
                <a:off x="9079163" y="2609294"/>
                <a:ext cx="934154" cy="522779"/>
              </a:xfrm>
              <a:prstGeom prst="roundRect">
                <a:avLst>
                  <a:gd name="adj" fmla="val 4298"/>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Outbound interface</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cxnSp>
            <p:nvCxnSpPr>
              <p:cNvPr id="27" name="直接箭头连接符 26">
                <a:extLst>
                  <a:ext uri="{FF2B5EF4-FFF2-40B4-BE49-F238E27FC236}">
                    <a16:creationId xmlns:a16="http://schemas.microsoft.com/office/drawing/2014/main" id="{BBF2E042-ABE4-4AF5-AF29-FF1003382B6A}"/>
                  </a:ext>
                </a:extLst>
              </p:cNvPr>
              <p:cNvCxnSpPr>
                <a:cxnSpLocks/>
                <a:stCxn id="23" idx="3"/>
                <a:endCxn id="26" idx="1"/>
              </p:cNvCxnSpPr>
              <p:nvPr/>
            </p:nvCxnSpPr>
            <p:spPr bwMode="gray">
              <a:xfrm flipV="1">
                <a:off x="8241328" y="2870684"/>
                <a:ext cx="837835" cy="1"/>
              </a:xfrm>
              <a:prstGeom prst="straightConnector1">
                <a:avLst/>
              </a:prstGeom>
              <a:noFill/>
              <a:ln w="19050" cap="flat" cmpd="sng" algn="ctr">
                <a:solidFill>
                  <a:schemeClr val="tx1"/>
                </a:solidFill>
                <a:prstDash val="solid"/>
                <a:round/>
                <a:headEnd type="none" w="med" len="med"/>
                <a:tailEnd type="triangle"/>
              </a:ln>
              <a:effectLst/>
            </p:spPr>
          </p:cxnSp>
          <p:grpSp>
            <p:nvGrpSpPr>
              <p:cNvPr id="67" name="组合 66">
                <a:extLst>
                  <a:ext uri="{FF2B5EF4-FFF2-40B4-BE49-F238E27FC236}">
                    <a16:creationId xmlns:a16="http://schemas.microsoft.com/office/drawing/2014/main" id="{665699C7-4DDC-4154-AE21-18EF17D04571}"/>
                  </a:ext>
                </a:extLst>
              </p:cNvPr>
              <p:cNvGrpSpPr/>
              <p:nvPr/>
            </p:nvGrpSpPr>
            <p:grpSpPr bwMode="gray">
              <a:xfrm>
                <a:off x="2828392" y="1904703"/>
                <a:ext cx="2650228" cy="672360"/>
                <a:chOff x="2828392" y="1327928"/>
                <a:chExt cx="2650228" cy="672360"/>
              </a:xfrm>
            </p:grpSpPr>
            <p:sp>
              <p:nvSpPr>
                <p:cNvPr id="60" name="梯形 59">
                  <a:extLst>
                    <a:ext uri="{FF2B5EF4-FFF2-40B4-BE49-F238E27FC236}">
                      <a16:creationId xmlns:a16="http://schemas.microsoft.com/office/drawing/2014/main" id="{5D2792EA-FD72-477C-B245-F7B3E1FDDCBC}"/>
                    </a:ext>
                  </a:extLst>
                </p:cNvPr>
                <p:cNvSpPr/>
                <p:nvPr/>
              </p:nvSpPr>
              <p:spPr bwMode="gray">
                <a:xfrm rot="10800000">
                  <a:off x="2909499" y="1698436"/>
                  <a:ext cx="2569121" cy="301852"/>
                </a:xfrm>
                <a:custGeom>
                  <a:avLst/>
                  <a:gdLst>
                    <a:gd name="connsiteX0" fmla="*/ 0 w 1026071"/>
                    <a:gd name="connsiteY0" fmla="*/ 282802 h 282802"/>
                    <a:gd name="connsiteX1" fmla="*/ 70701 w 1026071"/>
                    <a:gd name="connsiteY1" fmla="*/ 0 h 282802"/>
                    <a:gd name="connsiteX2" fmla="*/ 955371 w 1026071"/>
                    <a:gd name="connsiteY2" fmla="*/ 0 h 282802"/>
                    <a:gd name="connsiteX3" fmla="*/ 1026071 w 1026071"/>
                    <a:gd name="connsiteY3" fmla="*/ 282802 h 282802"/>
                    <a:gd name="connsiteX4" fmla="*/ 0 w 1026071"/>
                    <a:gd name="connsiteY4" fmla="*/ 282802 h 282802"/>
                    <a:gd name="connsiteX0" fmla="*/ 0 w 1026071"/>
                    <a:gd name="connsiteY0" fmla="*/ 282802 h 282802"/>
                    <a:gd name="connsiteX1" fmla="*/ 70701 w 1026071"/>
                    <a:gd name="connsiteY1" fmla="*/ 0 h 282802"/>
                    <a:gd name="connsiteX2" fmla="*/ 872821 w 1026071"/>
                    <a:gd name="connsiteY2" fmla="*/ 0 h 282802"/>
                    <a:gd name="connsiteX3" fmla="*/ 1026071 w 1026071"/>
                    <a:gd name="connsiteY3" fmla="*/ 282802 h 282802"/>
                    <a:gd name="connsiteX4" fmla="*/ 0 w 1026071"/>
                    <a:gd name="connsiteY4" fmla="*/ 282802 h 282802"/>
                    <a:gd name="connsiteX0" fmla="*/ 113449 w 1139520"/>
                    <a:gd name="connsiteY0" fmla="*/ 289152 h 289152"/>
                    <a:gd name="connsiteX1" fmla="*/ 0 w 1139520"/>
                    <a:gd name="connsiteY1" fmla="*/ 0 h 289152"/>
                    <a:gd name="connsiteX2" fmla="*/ 986270 w 1139520"/>
                    <a:gd name="connsiteY2" fmla="*/ 6350 h 289152"/>
                    <a:gd name="connsiteX3" fmla="*/ 1139520 w 1139520"/>
                    <a:gd name="connsiteY3" fmla="*/ 289152 h 289152"/>
                    <a:gd name="connsiteX4" fmla="*/ 113449 w 1139520"/>
                    <a:gd name="connsiteY4" fmla="*/ 289152 h 289152"/>
                    <a:gd name="connsiteX0" fmla="*/ 0 w 2035721"/>
                    <a:gd name="connsiteY0" fmla="*/ 295502 h 295502"/>
                    <a:gd name="connsiteX1" fmla="*/ 896201 w 2035721"/>
                    <a:gd name="connsiteY1" fmla="*/ 0 h 295502"/>
                    <a:gd name="connsiteX2" fmla="*/ 1882471 w 2035721"/>
                    <a:gd name="connsiteY2" fmla="*/ 6350 h 295502"/>
                    <a:gd name="connsiteX3" fmla="*/ 2035721 w 2035721"/>
                    <a:gd name="connsiteY3" fmla="*/ 289152 h 295502"/>
                    <a:gd name="connsiteX4" fmla="*/ 0 w 2035721"/>
                    <a:gd name="connsiteY4" fmla="*/ 295502 h 295502"/>
                    <a:gd name="connsiteX0" fmla="*/ 0 w 2461171"/>
                    <a:gd name="connsiteY0" fmla="*/ 295502 h 301852"/>
                    <a:gd name="connsiteX1" fmla="*/ 896201 w 2461171"/>
                    <a:gd name="connsiteY1" fmla="*/ 0 h 301852"/>
                    <a:gd name="connsiteX2" fmla="*/ 1882471 w 2461171"/>
                    <a:gd name="connsiteY2" fmla="*/ 6350 h 301852"/>
                    <a:gd name="connsiteX3" fmla="*/ 2461171 w 2461171"/>
                    <a:gd name="connsiteY3" fmla="*/ 301852 h 301852"/>
                    <a:gd name="connsiteX4" fmla="*/ 0 w 2461171"/>
                    <a:gd name="connsiteY4" fmla="*/ 295502 h 301852"/>
                    <a:gd name="connsiteX0" fmla="*/ 0 w 2569121"/>
                    <a:gd name="connsiteY0" fmla="*/ 295502 h 301852"/>
                    <a:gd name="connsiteX1" fmla="*/ 896201 w 2569121"/>
                    <a:gd name="connsiteY1" fmla="*/ 0 h 301852"/>
                    <a:gd name="connsiteX2" fmla="*/ 1882471 w 2569121"/>
                    <a:gd name="connsiteY2" fmla="*/ 6350 h 301852"/>
                    <a:gd name="connsiteX3" fmla="*/ 2569121 w 2569121"/>
                    <a:gd name="connsiteY3" fmla="*/ 301852 h 301852"/>
                    <a:gd name="connsiteX4" fmla="*/ 0 w 2569121"/>
                    <a:gd name="connsiteY4" fmla="*/ 295502 h 301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9121" h="301852">
                      <a:moveTo>
                        <a:pt x="0" y="295502"/>
                      </a:moveTo>
                      <a:lnTo>
                        <a:pt x="896201" y="0"/>
                      </a:lnTo>
                      <a:lnTo>
                        <a:pt x="1882471" y="6350"/>
                      </a:lnTo>
                      <a:lnTo>
                        <a:pt x="2569121" y="301852"/>
                      </a:lnTo>
                      <a:lnTo>
                        <a:pt x="0" y="295502"/>
                      </a:lnTo>
                      <a:close/>
                    </a:path>
                  </a:pathLst>
                </a:custGeom>
                <a:gradFill flip="none" rotWithShape="1">
                  <a:gsLst>
                    <a:gs pos="100000">
                      <a:schemeClr val="bg1"/>
                    </a:gs>
                    <a:gs pos="0">
                      <a:schemeClr val="accent4">
                        <a:lumMod val="0"/>
                        <a:lumOff val="100000"/>
                      </a:schemeClr>
                    </a:gs>
                    <a:gs pos="99000">
                      <a:schemeClr val="accent4">
                        <a:lumMod val="10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56" name="文本框 55">
                  <a:extLst>
                    <a:ext uri="{FF2B5EF4-FFF2-40B4-BE49-F238E27FC236}">
                      <a16:creationId xmlns:a16="http://schemas.microsoft.com/office/drawing/2014/main" id="{A286FAA0-9837-4889-9BA9-2B667B553B3E}"/>
                    </a:ext>
                  </a:extLst>
                </p:cNvPr>
                <p:cNvSpPr txBox="1"/>
                <p:nvPr/>
              </p:nvSpPr>
              <p:spPr bwMode="gray">
                <a:xfrm>
                  <a:off x="2828392" y="1327928"/>
                  <a:ext cx="2455263" cy="559001"/>
                </a:xfrm>
                <a:prstGeom prst="rect">
                  <a:avLst/>
                </a:prstGeom>
                <a:noFill/>
              </p:spPr>
              <p:txBody>
                <a:bodyPr wrap="square" rtlCol="0">
                  <a:spAutoFit/>
                </a:bodyPr>
                <a:lstStyle/>
                <a:p>
                  <a:pPr algn="ctr" fontAlgn="ctr"/>
                  <a:r>
                    <a:rPr lang="en-US" sz="1200" dirty="0">
                      <a:latin typeface="Huawei Sans" panose="020C0503030203020204" pitchFamily="34" charset="0"/>
                    </a:rPr>
                    <a:t>ACL rule/</a:t>
                  </a:r>
                  <a:r>
                    <a:rPr lang="en-US" sz="1200" dirty="0" err="1">
                      <a:latin typeface="Huawei Sans" panose="020C0503030203020204" pitchFamily="34" charset="0"/>
                    </a:rPr>
                    <a:t>QoS</a:t>
                  </a:r>
                  <a:r>
                    <a:rPr lang="en-US" sz="1200" dirty="0">
                      <a:latin typeface="Huawei Sans" panose="020C0503030203020204" pitchFamily="34" charset="0"/>
                    </a:rPr>
                    <a:t> policy/Traffic management</a:t>
                  </a:r>
                </a:p>
              </p:txBody>
            </p:sp>
          </p:grpSp>
          <p:grpSp>
            <p:nvGrpSpPr>
              <p:cNvPr id="66" name="组合 65">
                <a:extLst>
                  <a:ext uri="{FF2B5EF4-FFF2-40B4-BE49-F238E27FC236}">
                    <a16:creationId xmlns:a16="http://schemas.microsoft.com/office/drawing/2014/main" id="{CFCDC82F-0E92-4B1D-B7E6-9C69857CB420}"/>
                  </a:ext>
                </a:extLst>
              </p:cNvPr>
              <p:cNvGrpSpPr/>
              <p:nvPr/>
            </p:nvGrpSpPr>
            <p:grpSpPr bwMode="gray">
              <a:xfrm>
                <a:off x="6564981" y="1904703"/>
                <a:ext cx="2652883" cy="672360"/>
                <a:chOff x="6902611" y="1327928"/>
                <a:chExt cx="2652883" cy="672360"/>
              </a:xfrm>
            </p:grpSpPr>
            <p:sp>
              <p:nvSpPr>
                <p:cNvPr id="61" name="梯形 59">
                  <a:extLst>
                    <a:ext uri="{FF2B5EF4-FFF2-40B4-BE49-F238E27FC236}">
                      <a16:creationId xmlns:a16="http://schemas.microsoft.com/office/drawing/2014/main" id="{26E3B483-403B-4F72-8AB8-D66281558200}"/>
                    </a:ext>
                  </a:extLst>
                </p:cNvPr>
                <p:cNvSpPr/>
                <p:nvPr/>
              </p:nvSpPr>
              <p:spPr bwMode="gray">
                <a:xfrm rot="10800000">
                  <a:off x="6986373" y="1698436"/>
                  <a:ext cx="2569121" cy="301852"/>
                </a:xfrm>
                <a:custGeom>
                  <a:avLst/>
                  <a:gdLst>
                    <a:gd name="connsiteX0" fmla="*/ 0 w 1026071"/>
                    <a:gd name="connsiteY0" fmla="*/ 282802 h 282802"/>
                    <a:gd name="connsiteX1" fmla="*/ 70701 w 1026071"/>
                    <a:gd name="connsiteY1" fmla="*/ 0 h 282802"/>
                    <a:gd name="connsiteX2" fmla="*/ 955371 w 1026071"/>
                    <a:gd name="connsiteY2" fmla="*/ 0 h 282802"/>
                    <a:gd name="connsiteX3" fmla="*/ 1026071 w 1026071"/>
                    <a:gd name="connsiteY3" fmla="*/ 282802 h 282802"/>
                    <a:gd name="connsiteX4" fmla="*/ 0 w 1026071"/>
                    <a:gd name="connsiteY4" fmla="*/ 282802 h 282802"/>
                    <a:gd name="connsiteX0" fmla="*/ 0 w 1026071"/>
                    <a:gd name="connsiteY0" fmla="*/ 282802 h 282802"/>
                    <a:gd name="connsiteX1" fmla="*/ 70701 w 1026071"/>
                    <a:gd name="connsiteY1" fmla="*/ 0 h 282802"/>
                    <a:gd name="connsiteX2" fmla="*/ 872821 w 1026071"/>
                    <a:gd name="connsiteY2" fmla="*/ 0 h 282802"/>
                    <a:gd name="connsiteX3" fmla="*/ 1026071 w 1026071"/>
                    <a:gd name="connsiteY3" fmla="*/ 282802 h 282802"/>
                    <a:gd name="connsiteX4" fmla="*/ 0 w 1026071"/>
                    <a:gd name="connsiteY4" fmla="*/ 282802 h 282802"/>
                    <a:gd name="connsiteX0" fmla="*/ 113449 w 1139520"/>
                    <a:gd name="connsiteY0" fmla="*/ 289152 h 289152"/>
                    <a:gd name="connsiteX1" fmla="*/ 0 w 1139520"/>
                    <a:gd name="connsiteY1" fmla="*/ 0 h 289152"/>
                    <a:gd name="connsiteX2" fmla="*/ 986270 w 1139520"/>
                    <a:gd name="connsiteY2" fmla="*/ 6350 h 289152"/>
                    <a:gd name="connsiteX3" fmla="*/ 1139520 w 1139520"/>
                    <a:gd name="connsiteY3" fmla="*/ 289152 h 289152"/>
                    <a:gd name="connsiteX4" fmla="*/ 113449 w 1139520"/>
                    <a:gd name="connsiteY4" fmla="*/ 289152 h 289152"/>
                    <a:gd name="connsiteX0" fmla="*/ 0 w 2035721"/>
                    <a:gd name="connsiteY0" fmla="*/ 295502 h 295502"/>
                    <a:gd name="connsiteX1" fmla="*/ 896201 w 2035721"/>
                    <a:gd name="connsiteY1" fmla="*/ 0 h 295502"/>
                    <a:gd name="connsiteX2" fmla="*/ 1882471 w 2035721"/>
                    <a:gd name="connsiteY2" fmla="*/ 6350 h 295502"/>
                    <a:gd name="connsiteX3" fmla="*/ 2035721 w 2035721"/>
                    <a:gd name="connsiteY3" fmla="*/ 289152 h 295502"/>
                    <a:gd name="connsiteX4" fmla="*/ 0 w 2035721"/>
                    <a:gd name="connsiteY4" fmla="*/ 295502 h 295502"/>
                    <a:gd name="connsiteX0" fmla="*/ 0 w 2461171"/>
                    <a:gd name="connsiteY0" fmla="*/ 295502 h 301852"/>
                    <a:gd name="connsiteX1" fmla="*/ 896201 w 2461171"/>
                    <a:gd name="connsiteY1" fmla="*/ 0 h 301852"/>
                    <a:gd name="connsiteX2" fmla="*/ 1882471 w 2461171"/>
                    <a:gd name="connsiteY2" fmla="*/ 6350 h 301852"/>
                    <a:gd name="connsiteX3" fmla="*/ 2461171 w 2461171"/>
                    <a:gd name="connsiteY3" fmla="*/ 301852 h 301852"/>
                    <a:gd name="connsiteX4" fmla="*/ 0 w 2461171"/>
                    <a:gd name="connsiteY4" fmla="*/ 295502 h 301852"/>
                    <a:gd name="connsiteX0" fmla="*/ 0 w 2569121"/>
                    <a:gd name="connsiteY0" fmla="*/ 295502 h 301852"/>
                    <a:gd name="connsiteX1" fmla="*/ 896201 w 2569121"/>
                    <a:gd name="connsiteY1" fmla="*/ 0 h 301852"/>
                    <a:gd name="connsiteX2" fmla="*/ 1882471 w 2569121"/>
                    <a:gd name="connsiteY2" fmla="*/ 6350 h 301852"/>
                    <a:gd name="connsiteX3" fmla="*/ 2569121 w 2569121"/>
                    <a:gd name="connsiteY3" fmla="*/ 301852 h 301852"/>
                    <a:gd name="connsiteX4" fmla="*/ 0 w 2569121"/>
                    <a:gd name="connsiteY4" fmla="*/ 295502 h 301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9121" h="301852">
                      <a:moveTo>
                        <a:pt x="0" y="295502"/>
                      </a:moveTo>
                      <a:lnTo>
                        <a:pt x="896201" y="0"/>
                      </a:lnTo>
                      <a:lnTo>
                        <a:pt x="1882471" y="6350"/>
                      </a:lnTo>
                      <a:lnTo>
                        <a:pt x="2569121" y="301852"/>
                      </a:lnTo>
                      <a:lnTo>
                        <a:pt x="0" y="295502"/>
                      </a:lnTo>
                      <a:close/>
                    </a:path>
                  </a:pathLst>
                </a:custGeom>
                <a:gradFill flip="none" rotWithShape="1">
                  <a:gsLst>
                    <a:gs pos="100000">
                      <a:schemeClr val="bg1"/>
                    </a:gs>
                    <a:gs pos="0">
                      <a:schemeClr val="accent4">
                        <a:lumMod val="0"/>
                        <a:lumOff val="100000"/>
                      </a:schemeClr>
                    </a:gs>
                    <a:gs pos="99000">
                      <a:schemeClr val="accent4">
                        <a:lumMod val="10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57" name="文本框 56">
                  <a:extLst>
                    <a:ext uri="{FF2B5EF4-FFF2-40B4-BE49-F238E27FC236}">
                      <a16:creationId xmlns:a16="http://schemas.microsoft.com/office/drawing/2014/main" id="{57B60DE9-B2BC-4FEA-965C-92C36BCBE033}"/>
                    </a:ext>
                  </a:extLst>
                </p:cNvPr>
                <p:cNvSpPr txBox="1"/>
                <p:nvPr/>
              </p:nvSpPr>
              <p:spPr bwMode="gray">
                <a:xfrm>
                  <a:off x="6902611" y="1327928"/>
                  <a:ext cx="2455263" cy="559001"/>
                </a:xfrm>
                <a:prstGeom prst="rect">
                  <a:avLst/>
                </a:prstGeom>
                <a:noFill/>
              </p:spPr>
              <p:txBody>
                <a:bodyPr wrap="square" rtlCol="0">
                  <a:spAutoFit/>
                </a:bodyPr>
                <a:lstStyle/>
                <a:p>
                  <a:pPr algn="ctr" fontAlgn="ctr"/>
                  <a:r>
                    <a:rPr lang="en-US" sz="1200" dirty="0">
                      <a:latin typeface="Huawei Sans" panose="020C0503030203020204" pitchFamily="34" charset="0"/>
                    </a:rPr>
                    <a:t>ACL rule/</a:t>
                  </a:r>
                  <a:r>
                    <a:rPr lang="en-US" sz="1200" dirty="0" err="1">
                      <a:latin typeface="Huawei Sans" panose="020C0503030203020204" pitchFamily="34" charset="0"/>
                    </a:rPr>
                    <a:t>QoS</a:t>
                  </a:r>
                  <a:r>
                    <a:rPr lang="en-US" sz="1200" dirty="0">
                      <a:latin typeface="Huawei Sans" panose="020C0503030203020204" pitchFamily="34" charset="0"/>
                    </a:rPr>
                    <a:t> policy/Traffic management</a:t>
                  </a:r>
                </a:p>
              </p:txBody>
            </p:sp>
          </p:grpSp>
          <p:sp>
            <p:nvSpPr>
              <p:cNvPr id="62" name="箭头: 右 61">
                <a:extLst>
                  <a:ext uri="{FF2B5EF4-FFF2-40B4-BE49-F238E27FC236}">
                    <a16:creationId xmlns:a16="http://schemas.microsoft.com/office/drawing/2014/main" id="{1D38D54A-7FF2-461E-9EB8-F6323BFFCE82}"/>
                  </a:ext>
                </a:extLst>
              </p:cNvPr>
              <p:cNvSpPr/>
              <p:nvPr/>
            </p:nvSpPr>
            <p:spPr bwMode="gray">
              <a:xfrm>
                <a:off x="921823" y="2628367"/>
                <a:ext cx="810408" cy="484632"/>
              </a:xfrm>
              <a:prstGeom prst="rightArrow">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endParaRPr>
              </a:p>
            </p:txBody>
          </p:sp>
          <p:sp>
            <p:nvSpPr>
              <p:cNvPr id="65" name="箭头: 右 64">
                <a:extLst>
                  <a:ext uri="{FF2B5EF4-FFF2-40B4-BE49-F238E27FC236}">
                    <a16:creationId xmlns:a16="http://schemas.microsoft.com/office/drawing/2014/main" id="{D8A76094-9D72-4785-9A0B-AA2324289626}"/>
                  </a:ext>
                </a:extLst>
              </p:cNvPr>
              <p:cNvSpPr/>
              <p:nvPr/>
            </p:nvSpPr>
            <p:spPr bwMode="gray">
              <a:xfrm>
                <a:off x="10347936" y="2609294"/>
                <a:ext cx="810408" cy="484632"/>
              </a:xfrm>
              <a:prstGeom prst="rightArrow">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endParaRPr>
              </a:p>
            </p:txBody>
          </p:sp>
        </p:grpSp>
      </p:grpSp>
      <p:sp>
        <p:nvSpPr>
          <p:cNvPr id="71" name="圆角矩形 16">
            <a:extLst>
              <a:ext uri="{FF2B5EF4-FFF2-40B4-BE49-F238E27FC236}">
                <a16:creationId xmlns:a16="http://schemas.microsoft.com/office/drawing/2014/main" id="{AAB6780C-4DA2-41EF-8FEE-DB515B006B94}"/>
              </a:ext>
            </a:extLst>
          </p:cNvPr>
          <p:cNvSpPr/>
          <p:nvPr/>
        </p:nvSpPr>
        <p:spPr bwMode="gray">
          <a:xfrm>
            <a:off x="4257276" y="2233268"/>
            <a:ext cx="3477023" cy="309349"/>
          </a:xfrm>
          <a:prstGeom prst="roundRect">
            <a:avLst/>
          </a:prstGeom>
          <a:gradFill>
            <a:gsLst>
              <a:gs pos="0">
                <a:srgbClr val="00B0F0"/>
              </a:gs>
              <a:gs pos="100000">
                <a:srgbClr val="0070C0"/>
              </a:gs>
            </a:gsLst>
            <a:lin ang="5400000" scaled="1"/>
          </a:gradFill>
        </p:spPr>
        <p:txBody>
          <a:bodyPr wrap="square" rtlCol="0" anchor="ctr" anchorCtr="0">
            <a:noAutofit/>
          </a:bodyPr>
          <a:lstStyle/>
          <a:p>
            <a:pPr algn="ctr" fontAlgn="ctr">
              <a:spcBef>
                <a:spcPts val="0"/>
              </a:spcBef>
              <a:spcAft>
                <a:spcPts val="0"/>
              </a:spcAft>
            </a:pPr>
            <a:r>
              <a:rPr lang="en-US" sz="1400" b="1" dirty="0">
                <a:solidFill>
                  <a:prstClr val="white"/>
                </a:solidFill>
                <a:latin typeface="Huawei Sans" panose="020C0503030203020204" pitchFamily="34" charset="0"/>
              </a:rPr>
              <a:t>Forwarding process of a router</a:t>
            </a:r>
            <a:endParaRPr lang="en-US" altLang="zh-CN" sz="1400" b="1" dirty="0">
              <a:solidFill>
                <a:prstClr val="white"/>
              </a:solidFill>
              <a:latin typeface="Huawei Sans" panose="020C0503030203020204" pitchFamily="34" charset="0"/>
            </a:endParaRPr>
          </a:p>
        </p:txBody>
      </p:sp>
      <p:sp>
        <p:nvSpPr>
          <p:cNvPr id="72" name="圆角矩形 16">
            <a:extLst>
              <a:ext uri="{FF2B5EF4-FFF2-40B4-BE49-F238E27FC236}">
                <a16:creationId xmlns:a16="http://schemas.microsoft.com/office/drawing/2014/main" id="{A02B1174-B24B-471C-B9B5-A2A3DDD7AC5E}"/>
              </a:ext>
            </a:extLst>
          </p:cNvPr>
          <p:cNvSpPr/>
          <p:nvPr/>
        </p:nvSpPr>
        <p:spPr bwMode="gray">
          <a:xfrm>
            <a:off x="4257276" y="4033358"/>
            <a:ext cx="3477023" cy="309349"/>
          </a:xfrm>
          <a:prstGeom prst="roundRect">
            <a:avLst/>
          </a:prstGeom>
          <a:gradFill>
            <a:gsLst>
              <a:gs pos="0">
                <a:srgbClr val="00B0F0"/>
              </a:gs>
              <a:gs pos="100000">
                <a:srgbClr val="0070C0"/>
              </a:gs>
            </a:gsLst>
            <a:lin ang="5400000" scaled="1"/>
          </a:gradFill>
        </p:spPr>
        <p:txBody>
          <a:bodyPr wrap="square" rtlCol="0" anchor="ctr" anchorCtr="0">
            <a:noAutofit/>
          </a:bodyPr>
          <a:lstStyle/>
          <a:p>
            <a:pPr algn="ctr" fontAlgn="ctr">
              <a:spcBef>
                <a:spcPts val="0"/>
              </a:spcBef>
              <a:spcAft>
                <a:spcPts val="0"/>
              </a:spcAft>
            </a:pPr>
            <a:r>
              <a:rPr lang="en-US" sz="1400" b="1" dirty="0">
                <a:solidFill>
                  <a:prstClr val="white"/>
                </a:solidFill>
                <a:latin typeface="Huawei Sans" panose="020C0503030203020204" pitchFamily="34" charset="0"/>
              </a:rPr>
              <a:t>Forwarding process of a firewall</a:t>
            </a:r>
          </a:p>
        </p:txBody>
      </p:sp>
      <p:grpSp>
        <p:nvGrpSpPr>
          <p:cNvPr id="109" name="组合 108">
            <a:extLst>
              <a:ext uri="{FF2B5EF4-FFF2-40B4-BE49-F238E27FC236}">
                <a16:creationId xmlns:a16="http://schemas.microsoft.com/office/drawing/2014/main" id="{136C3A12-568F-48AE-BAB4-14E34A3CFA84}"/>
              </a:ext>
            </a:extLst>
          </p:cNvPr>
          <p:cNvGrpSpPr/>
          <p:nvPr/>
        </p:nvGrpSpPr>
        <p:grpSpPr bwMode="gray">
          <a:xfrm>
            <a:off x="928225" y="4453808"/>
            <a:ext cx="9956800" cy="1913858"/>
            <a:chOff x="1005785" y="4039884"/>
            <a:chExt cx="10265549" cy="2317371"/>
          </a:xfrm>
        </p:grpSpPr>
        <p:sp>
          <p:nvSpPr>
            <p:cNvPr id="75" name="矩形: 圆角 74">
              <a:extLst>
                <a:ext uri="{FF2B5EF4-FFF2-40B4-BE49-F238E27FC236}">
                  <a16:creationId xmlns:a16="http://schemas.microsoft.com/office/drawing/2014/main" id="{A371433E-8728-4967-9C2A-167C8C9CFA2A}"/>
                </a:ext>
              </a:extLst>
            </p:cNvPr>
            <p:cNvSpPr/>
            <p:nvPr/>
          </p:nvSpPr>
          <p:spPr bwMode="gray">
            <a:xfrm>
              <a:off x="1859735" y="4039884"/>
              <a:ext cx="8495242" cy="2317371"/>
            </a:xfrm>
            <a:prstGeom prst="round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77" name="圆角矩形 16">
              <a:extLst>
                <a:ext uri="{FF2B5EF4-FFF2-40B4-BE49-F238E27FC236}">
                  <a16:creationId xmlns:a16="http://schemas.microsoft.com/office/drawing/2014/main" id="{ED6AE9E2-7555-4837-A108-21094B855230}"/>
                </a:ext>
              </a:extLst>
            </p:cNvPr>
            <p:cNvSpPr/>
            <p:nvPr/>
          </p:nvSpPr>
          <p:spPr bwMode="gray">
            <a:xfrm>
              <a:off x="2058623" y="4764106"/>
              <a:ext cx="810408" cy="522779"/>
            </a:xfrm>
            <a:prstGeom prst="roundRect">
              <a:avLst>
                <a:gd name="adj" fmla="val 4298"/>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Interface</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78" name="圆角矩形 17">
              <a:extLst>
                <a:ext uri="{FF2B5EF4-FFF2-40B4-BE49-F238E27FC236}">
                  <a16:creationId xmlns:a16="http://schemas.microsoft.com/office/drawing/2014/main" id="{218EBB94-9A7F-48F7-AD52-2E8F87406FA1}"/>
                </a:ext>
              </a:extLst>
            </p:cNvPr>
            <p:cNvSpPr/>
            <p:nvPr/>
          </p:nvSpPr>
          <p:spPr bwMode="gray">
            <a:xfrm>
              <a:off x="3706866" y="4764106"/>
              <a:ext cx="1026071" cy="522779"/>
            </a:xfrm>
            <a:prstGeom prst="roundRect">
              <a:avLst>
                <a:gd name="adj" fmla="val 4298"/>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LPU</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79" name="圆角矩形 18">
              <a:extLst>
                <a:ext uri="{FF2B5EF4-FFF2-40B4-BE49-F238E27FC236}">
                  <a16:creationId xmlns:a16="http://schemas.microsoft.com/office/drawing/2014/main" id="{1A5F4801-1053-4722-A876-FDEDC186FE78}"/>
                </a:ext>
              </a:extLst>
            </p:cNvPr>
            <p:cNvSpPr/>
            <p:nvPr/>
          </p:nvSpPr>
          <p:spPr bwMode="gray">
            <a:xfrm>
              <a:off x="5570772" y="4764106"/>
              <a:ext cx="1026071" cy="522779"/>
            </a:xfrm>
            <a:prstGeom prst="roundRect">
              <a:avLst>
                <a:gd name="adj" fmla="val 4298"/>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SFU</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cxnSp>
          <p:nvCxnSpPr>
            <p:cNvPr id="80" name="直接箭头连接符 79">
              <a:extLst>
                <a:ext uri="{FF2B5EF4-FFF2-40B4-BE49-F238E27FC236}">
                  <a16:creationId xmlns:a16="http://schemas.microsoft.com/office/drawing/2014/main" id="{AB21BF7B-9E64-4EB2-A7AE-77D297169AF9}"/>
                </a:ext>
              </a:extLst>
            </p:cNvPr>
            <p:cNvCxnSpPr>
              <a:cxnSpLocks/>
              <a:stCxn id="77" idx="3"/>
              <a:endCxn id="78" idx="1"/>
            </p:cNvCxnSpPr>
            <p:nvPr/>
          </p:nvCxnSpPr>
          <p:spPr bwMode="gray">
            <a:xfrm>
              <a:off x="2869031" y="5025496"/>
              <a:ext cx="837835" cy="0"/>
            </a:xfrm>
            <a:prstGeom prst="straightConnector1">
              <a:avLst/>
            </a:prstGeom>
            <a:noFill/>
            <a:ln w="19050" cap="flat" cmpd="sng" algn="ctr">
              <a:solidFill>
                <a:schemeClr val="tx1"/>
              </a:solidFill>
              <a:prstDash val="solid"/>
              <a:round/>
              <a:headEnd type="none" w="med" len="med"/>
              <a:tailEnd type="triangle"/>
            </a:ln>
            <a:effectLst/>
          </p:spPr>
        </p:cxnSp>
        <p:cxnSp>
          <p:nvCxnSpPr>
            <p:cNvPr id="81" name="直接箭头连接符 80">
              <a:extLst>
                <a:ext uri="{FF2B5EF4-FFF2-40B4-BE49-F238E27FC236}">
                  <a16:creationId xmlns:a16="http://schemas.microsoft.com/office/drawing/2014/main" id="{6D9921C0-ED84-49D7-A92F-4D39212B6A9E}"/>
                </a:ext>
              </a:extLst>
            </p:cNvPr>
            <p:cNvCxnSpPr>
              <a:cxnSpLocks/>
              <a:stCxn id="78" idx="3"/>
              <a:endCxn id="79" idx="1"/>
            </p:cNvCxnSpPr>
            <p:nvPr/>
          </p:nvCxnSpPr>
          <p:spPr bwMode="gray">
            <a:xfrm>
              <a:off x="4732937" y="5025496"/>
              <a:ext cx="837835" cy="0"/>
            </a:xfrm>
            <a:prstGeom prst="straightConnector1">
              <a:avLst/>
            </a:prstGeom>
            <a:noFill/>
            <a:ln w="19050" cap="flat" cmpd="sng" algn="ctr">
              <a:solidFill>
                <a:schemeClr val="tx1"/>
              </a:solidFill>
              <a:prstDash val="solid"/>
              <a:round/>
              <a:headEnd type="none" w="med" len="med"/>
              <a:tailEnd type="triangle"/>
            </a:ln>
            <a:effectLst/>
          </p:spPr>
        </p:cxnSp>
        <p:sp>
          <p:nvSpPr>
            <p:cNvPr id="82" name="圆角矩形 18">
              <a:extLst>
                <a:ext uri="{FF2B5EF4-FFF2-40B4-BE49-F238E27FC236}">
                  <a16:creationId xmlns:a16="http://schemas.microsoft.com/office/drawing/2014/main" id="{52A12225-BDF4-45EF-AB53-6D87AD448D24}"/>
                </a:ext>
              </a:extLst>
            </p:cNvPr>
            <p:cNvSpPr/>
            <p:nvPr/>
          </p:nvSpPr>
          <p:spPr bwMode="gray">
            <a:xfrm>
              <a:off x="7434678" y="4764106"/>
              <a:ext cx="934154" cy="522779"/>
            </a:xfrm>
            <a:prstGeom prst="roundRect">
              <a:avLst>
                <a:gd name="adj" fmla="val 4298"/>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LPU</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cxnSp>
          <p:nvCxnSpPr>
            <p:cNvPr id="83" name="直接箭头连接符 82">
              <a:extLst>
                <a:ext uri="{FF2B5EF4-FFF2-40B4-BE49-F238E27FC236}">
                  <a16:creationId xmlns:a16="http://schemas.microsoft.com/office/drawing/2014/main" id="{8AD4AF5C-A9CE-4EE3-9A05-C28B8C61413B}"/>
                </a:ext>
              </a:extLst>
            </p:cNvPr>
            <p:cNvCxnSpPr>
              <a:cxnSpLocks/>
              <a:stCxn id="79" idx="3"/>
              <a:endCxn id="82" idx="1"/>
            </p:cNvCxnSpPr>
            <p:nvPr/>
          </p:nvCxnSpPr>
          <p:spPr bwMode="gray">
            <a:xfrm>
              <a:off x="6596843" y="5025496"/>
              <a:ext cx="837835" cy="0"/>
            </a:xfrm>
            <a:prstGeom prst="straightConnector1">
              <a:avLst/>
            </a:prstGeom>
            <a:noFill/>
            <a:ln w="19050" cap="flat" cmpd="sng" algn="ctr">
              <a:solidFill>
                <a:schemeClr val="tx1"/>
              </a:solidFill>
              <a:prstDash val="solid"/>
              <a:round/>
              <a:headEnd type="none" w="med" len="med"/>
              <a:tailEnd type="triangle"/>
            </a:ln>
            <a:effectLst/>
          </p:spPr>
        </p:cxnSp>
        <p:sp>
          <p:nvSpPr>
            <p:cNvPr id="84" name="圆角矩形 18">
              <a:extLst>
                <a:ext uri="{FF2B5EF4-FFF2-40B4-BE49-F238E27FC236}">
                  <a16:creationId xmlns:a16="http://schemas.microsoft.com/office/drawing/2014/main" id="{729C941F-7627-4144-998B-1958B6227B3F}"/>
                </a:ext>
              </a:extLst>
            </p:cNvPr>
            <p:cNvSpPr/>
            <p:nvPr/>
          </p:nvSpPr>
          <p:spPr bwMode="gray">
            <a:xfrm>
              <a:off x="9206667" y="4764105"/>
              <a:ext cx="934154" cy="522779"/>
            </a:xfrm>
            <a:prstGeom prst="roundRect">
              <a:avLst>
                <a:gd name="adj" fmla="val 4298"/>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Outbound interface</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cxnSp>
          <p:nvCxnSpPr>
            <p:cNvPr id="85" name="直接箭头连接符 84">
              <a:extLst>
                <a:ext uri="{FF2B5EF4-FFF2-40B4-BE49-F238E27FC236}">
                  <a16:creationId xmlns:a16="http://schemas.microsoft.com/office/drawing/2014/main" id="{0B17C0F3-1C53-492F-9A40-A6BEB5BCE2DC}"/>
                </a:ext>
              </a:extLst>
            </p:cNvPr>
            <p:cNvCxnSpPr>
              <a:cxnSpLocks/>
              <a:stCxn id="82" idx="3"/>
              <a:endCxn id="84" idx="1"/>
            </p:cNvCxnSpPr>
            <p:nvPr/>
          </p:nvCxnSpPr>
          <p:spPr bwMode="gray">
            <a:xfrm flipV="1">
              <a:off x="8368832" y="5025495"/>
              <a:ext cx="837835" cy="1"/>
            </a:xfrm>
            <a:prstGeom prst="straightConnector1">
              <a:avLst/>
            </a:prstGeom>
            <a:noFill/>
            <a:ln w="19050" cap="flat" cmpd="sng" algn="ctr">
              <a:solidFill>
                <a:schemeClr val="tx1"/>
              </a:solidFill>
              <a:prstDash val="solid"/>
              <a:round/>
              <a:headEnd type="none" w="med" len="med"/>
              <a:tailEnd type="triangle"/>
            </a:ln>
            <a:effectLst/>
          </p:spPr>
        </p:cxnSp>
        <p:grpSp>
          <p:nvGrpSpPr>
            <p:cNvPr id="86" name="组合 85">
              <a:extLst>
                <a:ext uri="{FF2B5EF4-FFF2-40B4-BE49-F238E27FC236}">
                  <a16:creationId xmlns:a16="http://schemas.microsoft.com/office/drawing/2014/main" id="{B02DD853-4F3D-48BD-8CF4-A3794EE96ADF}"/>
                </a:ext>
              </a:extLst>
            </p:cNvPr>
            <p:cNvGrpSpPr/>
            <p:nvPr/>
          </p:nvGrpSpPr>
          <p:grpSpPr bwMode="gray">
            <a:xfrm>
              <a:off x="2955896" y="4070587"/>
              <a:ext cx="2650228" cy="661287"/>
              <a:chOff x="2828392" y="1339001"/>
              <a:chExt cx="2650228" cy="661287"/>
            </a:xfrm>
          </p:grpSpPr>
          <p:sp>
            <p:nvSpPr>
              <p:cNvPr id="93" name="梯形 59">
                <a:extLst>
                  <a:ext uri="{FF2B5EF4-FFF2-40B4-BE49-F238E27FC236}">
                    <a16:creationId xmlns:a16="http://schemas.microsoft.com/office/drawing/2014/main" id="{45F5E281-528B-4690-AF21-3608D02056A7}"/>
                  </a:ext>
                </a:extLst>
              </p:cNvPr>
              <p:cNvSpPr/>
              <p:nvPr/>
            </p:nvSpPr>
            <p:spPr bwMode="gray">
              <a:xfrm rot="10800000">
                <a:off x="2909499" y="1698436"/>
                <a:ext cx="2569121" cy="301852"/>
              </a:xfrm>
              <a:custGeom>
                <a:avLst/>
                <a:gdLst>
                  <a:gd name="connsiteX0" fmla="*/ 0 w 1026071"/>
                  <a:gd name="connsiteY0" fmla="*/ 282802 h 282802"/>
                  <a:gd name="connsiteX1" fmla="*/ 70701 w 1026071"/>
                  <a:gd name="connsiteY1" fmla="*/ 0 h 282802"/>
                  <a:gd name="connsiteX2" fmla="*/ 955371 w 1026071"/>
                  <a:gd name="connsiteY2" fmla="*/ 0 h 282802"/>
                  <a:gd name="connsiteX3" fmla="*/ 1026071 w 1026071"/>
                  <a:gd name="connsiteY3" fmla="*/ 282802 h 282802"/>
                  <a:gd name="connsiteX4" fmla="*/ 0 w 1026071"/>
                  <a:gd name="connsiteY4" fmla="*/ 282802 h 282802"/>
                  <a:gd name="connsiteX0" fmla="*/ 0 w 1026071"/>
                  <a:gd name="connsiteY0" fmla="*/ 282802 h 282802"/>
                  <a:gd name="connsiteX1" fmla="*/ 70701 w 1026071"/>
                  <a:gd name="connsiteY1" fmla="*/ 0 h 282802"/>
                  <a:gd name="connsiteX2" fmla="*/ 872821 w 1026071"/>
                  <a:gd name="connsiteY2" fmla="*/ 0 h 282802"/>
                  <a:gd name="connsiteX3" fmla="*/ 1026071 w 1026071"/>
                  <a:gd name="connsiteY3" fmla="*/ 282802 h 282802"/>
                  <a:gd name="connsiteX4" fmla="*/ 0 w 1026071"/>
                  <a:gd name="connsiteY4" fmla="*/ 282802 h 282802"/>
                  <a:gd name="connsiteX0" fmla="*/ 113449 w 1139520"/>
                  <a:gd name="connsiteY0" fmla="*/ 289152 h 289152"/>
                  <a:gd name="connsiteX1" fmla="*/ 0 w 1139520"/>
                  <a:gd name="connsiteY1" fmla="*/ 0 h 289152"/>
                  <a:gd name="connsiteX2" fmla="*/ 986270 w 1139520"/>
                  <a:gd name="connsiteY2" fmla="*/ 6350 h 289152"/>
                  <a:gd name="connsiteX3" fmla="*/ 1139520 w 1139520"/>
                  <a:gd name="connsiteY3" fmla="*/ 289152 h 289152"/>
                  <a:gd name="connsiteX4" fmla="*/ 113449 w 1139520"/>
                  <a:gd name="connsiteY4" fmla="*/ 289152 h 289152"/>
                  <a:gd name="connsiteX0" fmla="*/ 0 w 2035721"/>
                  <a:gd name="connsiteY0" fmla="*/ 295502 h 295502"/>
                  <a:gd name="connsiteX1" fmla="*/ 896201 w 2035721"/>
                  <a:gd name="connsiteY1" fmla="*/ 0 h 295502"/>
                  <a:gd name="connsiteX2" fmla="*/ 1882471 w 2035721"/>
                  <a:gd name="connsiteY2" fmla="*/ 6350 h 295502"/>
                  <a:gd name="connsiteX3" fmla="*/ 2035721 w 2035721"/>
                  <a:gd name="connsiteY3" fmla="*/ 289152 h 295502"/>
                  <a:gd name="connsiteX4" fmla="*/ 0 w 2035721"/>
                  <a:gd name="connsiteY4" fmla="*/ 295502 h 295502"/>
                  <a:gd name="connsiteX0" fmla="*/ 0 w 2461171"/>
                  <a:gd name="connsiteY0" fmla="*/ 295502 h 301852"/>
                  <a:gd name="connsiteX1" fmla="*/ 896201 w 2461171"/>
                  <a:gd name="connsiteY1" fmla="*/ 0 h 301852"/>
                  <a:gd name="connsiteX2" fmla="*/ 1882471 w 2461171"/>
                  <a:gd name="connsiteY2" fmla="*/ 6350 h 301852"/>
                  <a:gd name="connsiteX3" fmla="*/ 2461171 w 2461171"/>
                  <a:gd name="connsiteY3" fmla="*/ 301852 h 301852"/>
                  <a:gd name="connsiteX4" fmla="*/ 0 w 2461171"/>
                  <a:gd name="connsiteY4" fmla="*/ 295502 h 301852"/>
                  <a:gd name="connsiteX0" fmla="*/ 0 w 2569121"/>
                  <a:gd name="connsiteY0" fmla="*/ 295502 h 301852"/>
                  <a:gd name="connsiteX1" fmla="*/ 896201 w 2569121"/>
                  <a:gd name="connsiteY1" fmla="*/ 0 h 301852"/>
                  <a:gd name="connsiteX2" fmla="*/ 1882471 w 2569121"/>
                  <a:gd name="connsiteY2" fmla="*/ 6350 h 301852"/>
                  <a:gd name="connsiteX3" fmla="*/ 2569121 w 2569121"/>
                  <a:gd name="connsiteY3" fmla="*/ 301852 h 301852"/>
                  <a:gd name="connsiteX4" fmla="*/ 0 w 2569121"/>
                  <a:gd name="connsiteY4" fmla="*/ 295502 h 301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9121" h="301852">
                    <a:moveTo>
                      <a:pt x="0" y="295502"/>
                    </a:moveTo>
                    <a:lnTo>
                      <a:pt x="896201" y="0"/>
                    </a:lnTo>
                    <a:lnTo>
                      <a:pt x="1882471" y="6350"/>
                    </a:lnTo>
                    <a:lnTo>
                      <a:pt x="2569121" y="301852"/>
                    </a:lnTo>
                    <a:lnTo>
                      <a:pt x="0" y="295502"/>
                    </a:lnTo>
                    <a:close/>
                  </a:path>
                </a:pathLst>
              </a:custGeom>
              <a:gradFill flip="none" rotWithShape="1">
                <a:gsLst>
                  <a:gs pos="100000">
                    <a:schemeClr val="bg1"/>
                  </a:gs>
                  <a:gs pos="0">
                    <a:schemeClr val="accent4">
                      <a:lumMod val="0"/>
                      <a:lumOff val="100000"/>
                    </a:schemeClr>
                  </a:gs>
                  <a:gs pos="99000">
                    <a:schemeClr val="accent4">
                      <a:lumMod val="10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92" name="文本框 91">
                <a:extLst>
                  <a:ext uri="{FF2B5EF4-FFF2-40B4-BE49-F238E27FC236}">
                    <a16:creationId xmlns:a16="http://schemas.microsoft.com/office/drawing/2014/main" id="{2BA18896-2E7B-4BF9-98A7-FC834A680FDA}"/>
                  </a:ext>
                </a:extLst>
              </p:cNvPr>
              <p:cNvSpPr txBox="1"/>
              <p:nvPr/>
            </p:nvSpPr>
            <p:spPr bwMode="gray">
              <a:xfrm>
                <a:off x="2828392" y="1339001"/>
                <a:ext cx="2497087" cy="559001"/>
              </a:xfrm>
              <a:prstGeom prst="rect">
                <a:avLst/>
              </a:prstGeom>
              <a:noFill/>
            </p:spPr>
            <p:txBody>
              <a:bodyPr wrap="square" rtlCol="0">
                <a:spAutoFit/>
              </a:bodyPr>
              <a:lstStyle/>
              <a:p>
                <a:pPr algn="ctr" fontAlgn="ctr"/>
                <a:r>
                  <a:rPr lang="en-US" sz="1200" dirty="0">
                    <a:latin typeface="Huawei Sans" panose="020C0503030203020204" pitchFamily="34" charset="0"/>
                  </a:rPr>
                  <a:t>ACL rule/</a:t>
                </a:r>
                <a:r>
                  <a:rPr lang="en-US" sz="1200" dirty="0" err="1">
                    <a:latin typeface="Huawei Sans" panose="020C0503030203020204" pitchFamily="34" charset="0"/>
                  </a:rPr>
                  <a:t>QoS</a:t>
                </a:r>
                <a:r>
                  <a:rPr lang="en-US" sz="1200" dirty="0">
                    <a:latin typeface="Huawei Sans" panose="020C0503030203020204" pitchFamily="34" charset="0"/>
                  </a:rPr>
                  <a:t> policy/Traffic management</a:t>
                </a:r>
              </a:p>
            </p:txBody>
          </p:sp>
        </p:grpSp>
        <p:grpSp>
          <p:nvGrpSpPr>
            <p:cNvPr id="87" name="组合 86">
              <a:extLst>
                <a:ext uri="{FF2B5EF4-FFF2-40B4-BE49-F238E27FC236}">
                  <a16:creationId xmlns:a16="http://schemas.microsoft.com/office/drawing/2014/main" id="{381DB273-EDDB-4580-8294-5B3CED9FE99F}"/>
                </a:ext>
              </a:extLst>
            </p:cNvPr>
            <p:cNvGrpSpPr/>
            <p:nvPr/>
          </p:nvGrpSpPr>
          <p:grpSpPr bwMode="gray">
            <a:xfrm>
              <a:off x="6604463" y="4070585"/>
              <a:ext cx="3519263" cy="2225971"/>
              <a:chOff x="6814589" y="1338999"/>
              <a:chExt cx="3519263" cy="2225971"/>
            </a:xfrm>
          </p:grpSpPr>
          <p:sp>
            <p:nvSpPr>
              <p:cNvPr id="91" name="梯形 59">
                <a:extLst>
                  <a:ext uri="{FF2B5EF4-FFF2-40B4-BE49-F238E27FC236}">
                    <a16:creationId xmlns:a16="http://schemas.microsoft.com/office/drawing/2014/main" id="{B9396952-D961-47ED-BA6E-3BCDD925CFDE}"/>
                  </a:ext>
                </a:extLst>
              </p:cNvPr>
              <p:cNvSpPr/>
              <p:nvPr/>
            </p:nvSpPr>
            <p:spPr bwMode="gray">
              <a:xfrm rot="16200000">
                <a:off x="6676635" y="2961040"/>
                <a:ext cx="740321" cy="464413"/>
              </a:xfrm>
              <a:custGeom>
                <a:avLst/>
                <a:gdLst>
                  <a:gd name="connsiteX0" fmla="*/ 0 w 1026071"/>
                  <a:gd name="connsiteY0" fmla="*/ 282802 h 282802"/>
                  <a:gd name="connsiteX1" fmla="*/ 70701 w 1026071"/>
                  <a:gd name="connsiteY1" fmla="*/ 0 h 282802"/>
                  <a:gd name="connsiteX2" fmla="*/ 955371 w 1026071"/>
                  <a:gd name="connsiteY2" fmla="*/ 0 h 282802"/>
                  <a:gd name="connsiteX3" fmla="*/ 1026071 w 1026071"/>
                  <a:gd name="connsiteY3" fmla="*/ 282802 h 282802"/>
                  <a:gd name="connsiteX4" fmla="*/ 0 w 1026071"/>
                  <a:gd name="connsiteY4" fmla="*/ 282802 h 282802"/>
                  <a:gd name="connsiteX0" fmla="*/ 0 w 1026071"/>
                  <a:gd name="connsiteY0" fmla="*/ 282802 h 282802"/>
                  <a:gd name="connsiteX1" fmla="*/ 70701 w 1026071"/>
                  <a:gd name="connsiteY1" fmla="*/ 0 h 282802"/>
                  <a:gd name="connsiteX2" fmla="*/ 872821 w 1026071"/>
                  <a:gd name="connsiteY2" fmla="*/ 0 h 282802"/>
                  <a:gd name="connsiteX3" fmla="*/ 1026071 w 1026071"/>
                  <a:gd name="connsiteY3" fmla="*/ 282802 h 282802"/>
                  <a:gd name="connsiteX4" fmla="*/ 0 w 1026071"/>
                  <a:gd name="connsiteY4" fmla="*/ 282802 h 282802"/>
                  <a:gd name="connsiteX0" fmla="*/ 113449 w 1139520"/>
                  <a:gd name="connsiteY0" fmla="*/ 289152 h 289152"/>
                  <a:gd name="connsiteX1" fmla="*/ 0 w 1139520"/>
                  <a:gd name="connsiteY1" fmla="*/ 0 h 289152"/>
                  <a:gd name="connsiteX2" fmla="*/ 986270 w 1139520"/>
                  <a:gd name="connsiteY2" fmla="*/ 6350 h 289152"/>
                  <a:gd name="connsiteX3" fmla="*/ 1139520 w 1139520"/>
                  <a:gd name="connsiteY3" fmla="*/ 289152 h 289152"/>
                  <a:gd name="connsiteX4" fmla="*/ 113449 w 1139520"/>
                  <a:gd name="connsiteY4" fmla="*/ 289152 h 289152"/>
                  <a:gd name="connsiteX0" fmla="*/ 0 w 2035721"/>
                  <a:gd name="connsiteY0" fmla="*/ 295502 h 295502"/>
                  <a:gd name="connsiteX1" fmla="*/ 896201 w 2035721"/>
                  <a:gd name="connsiteY1" fmla="*/ 0 h 295502"/>
                  <a:gd name="connsiteX2" fmla="*/ 1882471 w 2035721"/>
                  <a:gd name="connsiteY2" fmla="*/ 6350 h 295502"/>
                  <a:gd name="connsiteX3" fmla="*/ 2035721 w 2035721"/>
                  <a:gd name="connsiteY3" fmla="*/ 289152 h 295502"/>
                  <a:gd name="connsiteX4" fmla="*/ 0 w 2035721"/>
                  <a:gd name="connsiteY4" fmla="*/ 295502 h 295502"/>
                  <a:gd name="connsiteX0" fmla="*/ 0 w 2461171"/>
                  <a:gd name="connsiteY0" fmla="*/ 295502 h 301852"/>
                  <a:gd name="connsiteX1" fmla="*/ 896201 w 2461171"/>
                  <a:gd name="connsiteY1" fmla="*/ 0 h 301852"/>
                  <a:gd name="connsiteX2" fmla="*/ 1882471 w 2461171"/>
                  <a:gd name="connsiteY2" fmla="*/ 6350 h 301852"/>
                  <a:gd name="connsiteX3" fmla="*/ 2461171 w 2461171"/>
                  <a:gd name="connsiteY3" fmla="*/ 301852 h 301852"/>
                  <a:gd name="connsiteX4" fmla="*/ 0 w 2461171"/>
                  <a:gd name="connsiteY4" fmla="*/ 295502 h 301852"/>
                  <a:gd name="connsiteX0" fmla="*/ 0 w 2569121"/>
                  <a:gd name="connsiteY0" fmla="*/ 295502 h 301852"/>
                  <a:gd name="connsiteX1" fmla="*/ 896201 w 2569121"/>
                  <a:gd name="connsiteY1" fmla="*/ 0 h 301852"/>
                  <a:gd name="connsiteX2" fmla="*/ 1882471 w 2569121"/>
                  <a:gd name="connsiteY2" fmla="*/ 6350 h 301852"/>
                  <a:gd name="connsiteX3" fmla="*/ 2569121 w 2569121"/>
                  <a:gd name="connsiteY3" fmla="*/ 301852 h 301852"/>
                  <a:gd name="connsiteX4" fmla="*/ 0 w 2569121"/>
                  <a:gd name="connsiteY4" fmla="*/ 295502 h 301852"/>
                  <a:gd name="connsiteX0" fmla="*/ 0 w 2569121"/>
                  <a:gd name="connsiteY0" fmla="*/ 563470 h 569820"/>
                  <a:gd name="connsiteX1" fmla="*/ 896201 w 2569121"/>
                  <a:gd name="connsiteY1" fmla="*/ 267968 h 569820"/>
                  <a:gd name="connsiteX2" fmla="*/ 1798651 w 2569121"/>
                  <a:gd name="connsiteY2" fmla="*/ 0 h 569820"/>
                  <a:gd name="connsiteX3" fmla="*/ 2569121 w 2569121"/>
                  <a:gd name="connsiteY3" fmla="*/ 569820 h 569820"/>
                  <a:gd name="connsiteX4" fmla="*/ 0 w 2569121"/>
                  <a:gd name="connsiteY4" fmla="*/ 563470 h 569820"/>
                  <a:gd name="connsiteX0" fmla="*/ 0 w 2569121"/>
                  <a:gd name="connsiteY0" fmla="*/ 563470 h 569820"/>
                  <a:gd name="connsiteX1" fmla="*/ 1330541 w 2569121"/>
                  <a:gd name="connsiteY1" fmla="*/ 1271 h 569820"/>
                  <a:gd name="connsiteX2" fmla="*/ 1798651 w 2569121"/>
                  <a:gd name="connsiteY2" fmla="*/ 0 h 569820"/>
                  <a:gd name="connsiteX3" fmla="*/ 2569121 w 2569121"/>
                  <a:gd name="connsiteY3" fmla="*/ 569820 h 569820"/>
                  <a:gd name="connsiteX4" fmla="*/ 0 w 2569121"/>
                  <a:gd name="connsiteY4" fmla="*/ 563470 h 569820"/>
                  <a:gd name="connsiteX0" fmla="*/ 0 w 1296581"/>
                  <a:gd name="connsiteY0" fmla="*/ 593953 h 593953"/>
                  <a:gd name="connsiteX1" fmla="*/ 58001 w 1296581"/>
                  <a:gd name="connsiteY1" fmla="*/ 1271 h 593953"/>
                  <a:gd name="connsiteX2" fmla="*/ 526111 w 1296581"/>
                  <a:gd name="connsiteY2" fmla="*/ 0 h 593953"/>
                  <a:gd name="connsiteX3" fmla="*/ 1296581 w 1296581"/>
                  <a:gd name="connsiteY3" fmla="*/ 569820 h 593953"/>
                  <a:gd name="connsiteX4" fmla="*/ 0 w 1296581"/>
                  <a:gd name="connsiteY4" fmla="*/ 593953 h 593953"/>
                  <a:gd name="connsiteX0" fmla="*/ 0 w 717461"/>
                  <a:gd name="connsiteY0" fmla="*/ 593953 h 593953"/>
                  <a:gd name="connsiteX1" fmla="*/ 58001 w 717461"/>
                  <a:gd name="connsiteY1" fmla="*/ 1271 h 593953"/>
                  <a:gd name="connsiteX2" fmla="*/ 526111 w 717461"/>
                  <a:gd name="connsiteY2" fmla="*/ 0 h 593953"/>
                  <a:gd name="connsiteX3" fmla="*/ 717461 w 717461"/>
                  <a:gd name="connsiteY3" fmla="*/ 463140 h 593953"/>
                  <a:gd name="connsiteX4" fmla="*/ 0 w 717461"/>
                  <a:gd name="connsiteY4" fmla="*/ 593953 h 593953"/>
                  <a:gd name="connsiteX0" fmla="*/ 0 w 740321"/>
                  <a:gd name="connsiteY0" fmla="*/ 464413 h 464413"/>
                  <a:gd name="connsiteX1" fmla="*/ 80861 w 740321"/>
                  <a:gd name="connsiteY1" fmla="*/ 1271 h 464413"/>
                  <a:gd name="connsiteX2" fmla="*/ 548971 w 740321"/>
                  <a:gd name="connsiteY2" fmla="*/ 0 h 464413"/>
                  <a:gd name="connsiteX3" fmla="*/ 740321 w 740321"/>
                  <a:gd name="connsiteY3" fmla="*/ 463140 h 464413"/>
                  <a:gd name="connsiteX4" fmla="*/ 0 w 740321"/>
                  <a:gd name="connsiteY4" fmla="*/ 464413 h 46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0321" h="464413">
                    <a:moveTo>
                      <a:pt x="0" y="464413"/>
                    </a:moveTo>
                    <a:lnTo>
                      <a:pt x="80861" y="1271"/>
                    </a:lnTo>
                    <a:lnTo>
                      <a:pt x="548971" y="0"/>
                    </a:lnTo>
                    <a:lnTo>
                      <a:pt x="740321" y="463140"/>
                    </a:lnTo>
                    <a:lnTo>
                      <a:pt x="0" y="464413"/>
                    </a:lnTo>
                    <a:close/>
                  </a:path>
                </a:pathLst>
              </a:custGeom>
              <a:gradFill flip="none" rotWithShape="1">
                <a:gsLst>
                  <a:gs pos="100000">
                    <a:schemeClr val="accent4">
                      <a:lumMod val="5000"/>
                      <a:lumOff val="95000"/>
                    </a:schemeClr>
                  </a:gs>
                  <a:gs pos="100000">
                    <a:schemeClr val="accent4">
                      <a:lumMod val="45000"/>
                      <a:lumOff val="55000"/>
                    </a:schemeClr>
                  </a:gs>
                  <a:gs pos="5000">
                    <a:srgbClr val="FFF2CC"/>
                  </a:gs>
                  <a:gs pos="100000">
                    <a:schemeClr val="accent4">
                      <a:lumMod val="30000"/>
                      <a:lumOff val="70000"/>
                    </a:schemeClr>
                  </a:gs>
                </a:gsLst>
                <a:lin ang="54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110" name="文本框 109">
                <a:extLst>
                  <a:ext uri="{FF2B5EF4-FFF2-40B4-BE49-F238E27FC236}">
                    <a16:creationId xmlns:a16="http://schemas.microsoft.com/office/drawing/2014/main" id="{6B2AFE1B-80AF-4DCD-B64C-1E937EF83363}"/>
                  </a:ext>
                </a:extLst>
              </p:cNvPr>
              <p:cNvSpPr txBox="1"/>
              <p:nvPr/>
            </p:nvSpPr>
            <p:spPr bwMode="gray">
              <a:xfrm>
                <a:off x="7263290" y="2670568"/>
                <a:ext cx="3070562" cy="894402"/>
              </a:xfrm>
              <a:prstGeom prst="rect">
                <a:avLst/>
              </a:prstGeom>
              <a:solidFill>
                <a:schemeClr val="accent2">
                  <a:lumMod val="20000"/>
                  <a:lumOff val="80000"/>
                </a:schemeClr>
              </a:solidFill>
            </p:spPr>
            <p:txBody>
              <a:bodyPr wrap="square" rtlCol="0">
                <a:spAutoFit/>
              </a:bodyPr>
              <a:lstStyle/>
              <a:p>
                <a:pPr fontAlgn="ctr"/>
                <a:r>
                  <a:rPr lang="en-US" sz="1050" dirty="0">
                    <a:latin typeface="Huawei Sans" panose="020C0503030203020204" pitchFamily="34" charset="0"/>
                  </a:rPr>
                  <a:t>DDoS attack defense/session matching/status detection/authentication policy/security policy/NAT policy/content security/bandwidth policy</a:t>
                </a:r>
              </a:p>
            </p:txBody>
          </p:sp>
          <p:sp>
            <p:nvSpPr>
              <p:cNvPr id="90" name="文本框 89">
                <a:extLst>
                  <a:ext uri="{FF2B5EF4-FFF2-40B4-BE49-F238E27FC236}">
                    <a16:creationId xmlns:a16="http://schemas.microsoft.com/office/drawing/2014/main" id="{BDEFB807-C422-4C68-A145-A319B856F0F5}"/>
                  </a:ext>
                </a:extLst>
              </p:cNvPr>
              <p:cNvSpPr txBox="1"/>
              <p:nvPr/>
            </p:nvSpPr>
            <p:spPr bwMode="gray">
              <a:xfrm>
                <a:off x="6902611" y="1338999"/>
                <a:ext cx="2514181" cy="559001"/>
              </a:xfrm>
              <a:prstGeom prst="rect">
                <a:avLst/>
              </a:prstGeom>
              <a:noFill/>
            </p:spPr>
            <p:txBody>
              <a:bodyPr wrap="square" rtlCol="0">
                <a:spAutoFit/>
              </a:bodyPr>
              <a:lstStyle/>
              <a:p>
                <a:pPr algn="ctr" fontAlgn="ctr"/>
                <a:r>
                  <a:rPr lang="en-US" sz="1200" dirty="0">
                    <a:latin typeface="Huawei Sans" panose="020C0503030203020204" pitchFamily="34" charset="0"/>
                  </a:rPr>
                  <a:t>ACL rule/</a:t>
                </a:r>
                <a:r>
                  <a:rPr lang="en-US" sz="1200" dirty="0" err="1">
                    <a:latin typeface="Huawei Sans" panose="020C0503030203020204" pitchFamily="34" charset="0"/>
                  </a:rPr>
                  <a:t>QoS</a:t>
                </a:r>
                <a:r>
                  <a:rPr lang="en-US" sz="1200" dirty="0">
                    <a:latin typeface="Huawei Sans" panose="020C0503030203020204" pitchFamily="34" charset="0"/>
                  </a:rPr>
                  <a:t> policy/Traffic management</a:t>
                </a:r>
              </a:p>
            </p:txBody>
          </p:sp>
        </p:grpSp>
        <p:sp>
          <p:nvSpPr>
            <p:cNvPr id="88" name="箭头: 右 87">
              <a:extLst>
                <a:ext uri="{FF2B5EF4-FFF2-40B4-BE49-F238E27FC236}">
                  <a16:creationId xmlns:a16="http://schemas.microsoft.com/office/drawing/2014/main" id="{4E54D32F-8C07-4EF9-8729-3F584B3D0353}"/>
                </a:ext>
              </a:extLst>
            </p:cNvPr>
            <p:cNvSpPr/>
            <p:nvPr/>
          </p:nvSpPr>
          <p:spPr bwMode="gray">
            <a:xfrm>
              <a:off x="1005785" y="4783178"/>
              <a:ext cx="810408" cy="484632"/>
            </a:xfrm>
            <a:prstGeom prst="rightArrow">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endParaRPr>
            </a:p>
          </p:txBody>
        </p:sp>
        <p:sp>
          <p:nvSpPr>
            <p:cNvPr id="89" name="箭头: 右 88">
              <a:extLst>
                <a:ext uri="{FF2B5EF4-FFF2-40B4-BE49-F238E27FC236}">
                  <a16:creationId xmlns:a16="http://schemas.microsoft.com/office/drawing/2014/main" id="{A1253421-B0D1-41D1-ADBE-18CBE1824931}"/>
                </a:ext>
              </a:extLst>
            </p:cNvPr>
            <p:cNvSpPr/>
            <p:nvPr/>
          </p:nvSpPr>
          <p:spPr bwMode="gray">
            <a:xfrm>
              <a:off x="10460926" y="4764105"/>
              <a:ext cx="810408" cy="484632"/>
            </a:xfrm>
            <a:prstGeom prst="rightArrow">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endParaRPr>
            </a:p>
          </p:txBody>
        </p:sp>
        <p:sp>
          <p:nvSpPr>
            <p:cNvPr id="96" name="圆角矩形 18">
              <a:extLst>
                <a:ext uri="{FF2B5EF4-FFF2-40B4-BE49-F238E27FC236}">
                  <a16:creationId xmlns:a16="http://schemas.microsoft.com/office/drawing/2014/main" id="{48FE7E8C-63FF-4DE1-9DEB-7AA629747FD0}"/>
                </a:ext>
              </a:extLst>
            </p:cNvPr>
            <p:cNvSpPr/>
            <p:nvPr/>
          </p:nvSpPr>
          <p:spPr bwMode="gray">
            <a:xfrm>
              <a:off x="5570772" y="5727320"/>
              <a:ext cx="1026071" cy="522779"/>
            </a:xfrm>
            <a:prstGeom prst="roundRect">
              <a:avLst>
                <a:gd name="adj" fmla="val 4298"/>
              </a:avLst>
            </a:prstGeom>
            <a:solidFill>
              <a:srgbClr val="FFF2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200" dirty="0">
                  <a:solidFill>
                    <a:srgbClr val="EC7061"/>
                  </a:solidFill>
                  <a:latin typeface="Huawei Sans" panose="020C0503030203020204" pitchFamily="34" charset="0"/>
                </a:rPr>
                <a:t>SPU</a:t>
              </a:r>
              <a:endParaRPr lang="en-US" altLang="zh-CN" sz="1200" dirty="0">
                <a:solidFill>
                  <a:srgbClr val="EC7061"/>
                </a:solidFill>
                <a:latin typeface="Huawei Sans" panose="020C0503030203020204" pitchFamily="34" charset="0"/>
              </a:endParaRPr>
            </a:p>
          </p:txBody>
        </p:sp>
        <p:cxnSp>
          <p:nvCxnSpPr>
            <p:cNvPr id="97" name="直接箭头连接符 96">
              <a:extLst>
                <a:ext uri="{FF2B5EF4-FFF2-40B4-BE49-F238E27FC236}">
                  <a16:creationId xmlns:a16="http://schemas.microsoft.com/office/drawing/2014/main" id="{644D178F-2CB6-434F-BAF6-51D545AF2D2B}"/>
                </a:ext>
              </a:extLst>
            </p:cNvPr>
            <p:cNvCxnSpPr>
              <a:cxnSpLocks/>
            </p:cNvCxnSpPr>
            <p:nvPr/>
          </p:nvCxnSpPr>
          <p:spPr bwMode="gray">
            <a:xfrm>
              <a:off x="5920284" y="5305781"/>
              <a:ext cx="0" cy="393909"/>
            </a:xfrm>
            <a:prstGeom prst="straightConnector1">
              <a:avLst/>
            </a:prstGeom>
            <a:noFill/>
            <a:ln w="38100" cap="flat" cmpd="sng" algn="ctr">
              <a:solidFill>
                <a:srgbClr val="C00000"/>
              </a:solidFill>
              <a:prstDash val="solid"/>
              <a:round/>
              <a:headEnd type="none" w="med" len="med"/>
              <a:tailEnd type="triangle"/>
            </a:ln>
            <a:effectLst/>
          </p:spPr>
        </p:cxnSp>
        <p:cxnSp>
          <p:nvCxnSpPr>
            <p:cNvPr id="101" name="直接箭头连接符 100">
              <a:extLst>
                <a:ext uri="{FF2B5EF4-FFF2-40B4-BE49-F238E27FC236}">
                  <a16:creationId xmlns:a16="http://schemas.microsoft.com/office/drawing/2014/main" id="{26932D88-C5D1-471E-AEDE-9D774DC50463}"/>
                </a:ext>
              </a:extLst>
            </p:cNvPr>
            <p:cNvCxnSpPr>
              <a:cxnSpLocks/>
            </p:cNvCxnSpPr>
            <p:nvPr/>
          </p:nvCxnSpPr>
          <p:spPr bwMode="gray">
            <a:xfrm flipV="1">
              <a:off x="6246948" y="5302125"/>
              <a:ext cx="0" cy="397565"/>
            </a:xfrm>
            <a:prstGeom prst="straightConnector1">
              <a:avLst/>
            </a:prstGeom>
            <a:noFill/>
            <a:ln w="38100" cap="flat" cmpd="sng" algn="ctr">
              <a:solidFill>
                <a:srgbClr val="C00000"/>
              </a:solidFill>
              <a:prstDash val="solid"/>
              <a:round/>
              <a:headEnd type="none" w="med" len="med"/>
              <a:tailEnd type="triangle"/>
            </a:ln>
            <a:effectLst/>
          </p:spPr>
        </p:cxnSp>
      </p:grpSp>
    </p:spTree>
    <p:extLst>
      <p:ext uri="{BB962C8B-B14F-4D97-AF65-F5344CB8AC3E}">
        <p14:creationId xmlns:p14="http://schemas.microsoft.com/office/powerpoint/2010/main" val="79500108"/>
      </p:ext>
    </p:extLst>
  </p:cSld>
  <p:clrMapOvr>
    <a:masterClrMapping/>
  </p:clrMapOvr>
</p:sld>
</file>

<file path=ppt/theme/theme1.xml><?xml version="1.0" encoding="utf-8"?>
<a:theme xmlns:a="http://schemas.openxmlformats.org/drawingml/2006/main" name="自定义设计方案">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Arial"/>
        <a:ea typeface="方正兰亭黑简体"/>
        <a:cs typeface=""/>
      </a:majorFont>
      <a:minorFont>
        <a:latin typeface="Arial"/>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Arial"/>
        <a:ea typeface="方正兰亭黑简体"/>
        <a:cs typeface=""/>
      </a:majorFont>
      <a:minorFont>
        <a:latin typeface="Arial"/>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rial"/>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0" ma:contentTypeDescription="Create a new document." ma:contentTypeScope="" ma:versionID="2e6df93c5ac01bc0ba5a39bebe33c6df">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55305DA-ED1E-4ABC-BB23-C5FA90980CE0}"/>
</file>

<file path=customXml/itemProps2.xml><?xml version="1.0" encoding="utf-8"?>
<ds:datastoreItem xmlns:ds="http://schemas.openxmlformats.org/officeDocument/2006/customXml" ds:itemID="{BB6672F7-7EFC-4655-BB40-3200A8341804}"/>
</file>

<file path=customXml/itemProps3.xml><?xml version="1.0" encoding="utf-8"?>
<ds:datastoreItem xmlns:ds="http://schemas.openxmlformats.org/officeDocument/2006/customXml" ds:itemID="{C9123A08-5C8C-4217-BF4A-867F07846567}"/>
</file>

<file path=docProps/app.xml><?xml version="1.0" encoding="utf-8"?>
<Properties xmlns="http://schemas.openxmlformats.org/officeDocument/2006/extended-properties" xmlns:vt="http://schemas.openxmlformats.org/officeDocument/2006/docPropsVTypes">
  <Template/>
  <TotalTime>3902</TotalTime>
  <Words>6939</Words>
  <Application>Microsoft Office PowerPoint</Application>
  <PresentationFormat>Widescreen</PresentationFormat>
  <Paragraphs>835</Paragraphs>
  <Slides>48</Slides>
  <Notes>37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48</vt:i4>
      </vt:variant>
    </vt:vector>
  </HeadingPairs>
  <TitlesOfParts>
    <vt:vector size="53" baseType="lpstr">
      <vt:lpstr>微软雅黑</vt:lpstr>
      <vt:lpstr>Arial</vt:lpstr>
      <vt:lpstr>Huawei Sans</vt:lpstr>
      <vt:lpstr>Wingdings</vt:lpstr>
      <vt:lpstr>自定义设计方案</vt:lpstr>
      <vt:lpstr>PowerPoint Presentation</vt:lpstr>
      <vt:lpstr>Huawei Firewall Technology</vt:lpstr>
      <vt:lpstr>PowerPoint Presentation</vt:lpstr>
      <vt:lpstr>PowerPoint Presentation</vt:lpstr>
      <vt:lpstr>PowerPoint Presentation</vt:lpstr>
      <vt:lpstr>Why Do We Need Firewalls?</vt:lpstr>
      <vt:lpstr>What Is a Firewall?</vt:lpstr>
      <vt:lpstr>Comparison Between Firewalls and Switches and Routers</vt:lpstr>
      <vt:lpstr>Comparison Between Forwarding Processes of a Firewall and a Router </vt:lpstr>
      <vt:lpstr>Typical Application Scenarios of Firewalls</vt:lpstr>
      <vt:lpstr>Firewall Development History</vt:lpstr>
      <vt:lpstr>Packet Filtering Firewall</vt:lpstr>
      <vt:lpstr>Stateful Inspection Firewall</vt:lpstr>
      <vt:lpstr>AIFW</vt:lpstr>
      <vt:lpstr>PowerPoint Presentation</vt:lpstr>
      <vt:lpstr>PowerPoint Presentation</vt:lpstr>
      <vt:lpstr>Basic Firewall Concepts: Security Zone</vt:lpstr>
      <vt:lpstr>Default Security Zones</vt:lpstr>
      <vt:lpstr>Interzone Example</vt:lpstr>
      <vt:lpstr>Basic Firewall Concepts: Security Policy</vt:lpstr>
      <vt:lpstr>Security Policy Composition</vt:lpstr>
      <vt:lpstr>Security Policy Matching Process</vt:lpstr>
      <vt:lpstr>Basic Firewall Concepts: Session Table</vt:lpstr>
      <vt:lpstr>Session Table Creation and Packet Processing</vt:lpstr>
      <vt:lpstr>Aging Time and Persistent Connection of the Session Table</vt:lpstr>
      <vt:lpstr>Problems of Multi-Channel Protocols on a Firewall</vt:lpstr>
      <vt:lpstr>Multi-Channel Protocol — FTP Process</vt:lpstr>
      <vt:lpstr>ASPF and Server Map</vt:lpstr>
      <vt:lpstr>Example of ASPF and Server Map</vt:lpstr>
      <vt:lpstr>Server Map and Simplified Packet Forwarding Process</vt:lpstr>
      <vt:lpstr>PowerPoint Presentation</vt:lpstr>
      <vt:lpstr>PowerPoint Presentation</vt:lpstr>
      <vt:lpstr>Basic Firewall Configurations — Interface</vt:lpstr>
      <vt:lpstr>Basic Firewall Configurations — Security Zone</vt:lpstr>
      <vt:lpstr>Basic Firewall Configurations — Security Policy (1)</vt:lpstr>
      <vt:lpstr>Basic Firewall Configurations — Security Policy (2)</vt:lpstr>
      <vt:lpstr>Firewall Configuration Examples</vt:lpstr>
      <vt:lpstr>Configuration Example — Interface</vt:lpstr>
      <vt:lpstr>Configuration Example — Security Zone</vt:lpstr>
      <vt:lpstr>Configuration Example — Security Policy Configuration</vt:lpstr>
      <vt:lpstr>Configuration Example — Verification (1)</vt:lpstr>
      <vt:lpstr>Configuration Example — Verification (2)</vt:lpstr>
      <vt:lpstr>PowerPoint Presentation</vt:lpstr>
      <vt:lpstr>PowerPoint Presentation</vt:lpstr>
      <vt:lpstr>PowerPoint Presentation</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Wu Monk</cp:lastModifiedBy>
  <cp:revision>319</cp:revision>
  <dcterms:created xsi:type="dcterms:W3CDTF">2018-11-29T10:16:29Z</dcterms:created>
  <dcterms:modified xsi:type="dcterms:W3CDTF">2020-08-12T05:53:58Z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(3)HTs1P67YTGpMFrrpBDqWzzFCGK+UQPwQhW/g7dtXbYkhmJXlsrAiFXT17WGhgJ9k6CrkXDZP
2AenJfbSDGstn6IemC6mahtMDdHCKfCu4yoHtb7Z/wEpk0DDHRabXU8i1f32MTFypR1wDMsb
TT6zF8/t45PlXuNqup6qMGw0PX/edNxCZ9a+pUqnCWh6zvhgTQS4Q0VDEJtPMg1LppKCH+6s
TrKmh+013qJys+xxAM</vt:lpwstr>
  </property>
  <property fmtid="{D5CDD505-2E9C-101B-9397-08002B2CF9AE}" pid="3" name="_2015_ms_pID_7253431">
    <vt:lpwstr>mM9wzF7XIehzXfke+9V+QE4Oox60KBs8uiVjlhKXsYg31HEeGUeSyv
Lh3cdJdYfmLY9OrcjmJExKcbB0QqgtI80LndkOKaxrSp4dtpJkbRMWrFdcJ4IvaEUXQ92S6w
Nr7uH75MTr2+T8jwxX3KDLq12dS7RwFYEtFhP4+vPktYk6E4tFIbYzEHfMd+BoNP6cnSneIV
fd9k0WhK8IisLrR2ogGqRO7wcMvs8OeHLMhD</vt:lpwstr>
  </property>
  <property fmtid="{D5CDD505-2E9C-101B-9397-08002B2CF9AE}" pid="4" name="_2015_ms_pID_7253432">
    <vt:lpwstr>Rg==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1590992595</vt:lpwstr>
  </property>
  <property fmtid="{D5CDD505-2E9C-101B-9397-08002B2CF9AE}" pid="9" name="ContentTypeId">
    <vt:lpwstr>0x01010002C5B4B712841F4C8A7AAEE2CD191271</vt:lpwstr>
  </property>
</Properties>
</file>